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4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5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5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52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58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59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60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66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67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68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69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78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1.xml" ContentType="application/vnd.openxmlformats-officedocument.themeOverride+xml"/>
  <Override PartName="/ppt/notesSlides/notesSlide79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47" r:id="rId1"/>
    <p:sldMasterId id="2147484026" r:id="rId2"/>
    <p:sldMasterId id="2147484029" r:id="rId3"/>
    <p:sldMasterId id="2147484041" r:id="rId4"/>
    <p:sldMasterId id="2147484054" r:id="rId5"/>
  </p:sldMasterIdLst>
  <p:notesMasterIdLst>
    <p:notesMasterId r:id="rId92"/>
  </p:notesMasterIdLst>
  <p:handoutMasterIdLst>
    <p:handoutMasterId r:id="rId93"/>
  </p:handoutMasterIdLst>
  <p:sldIdLst>
    <p:sldId id="1703" r:id="rId6"/>
    <p:sldId id="1705" r:id="rId7"/>
    <p:sldId id="1706" r:id="rId8"/>
    <p:sldId id="1707" r:id="rId9"/>
    <p:sldId id="1708" r:id="rId10"/>
    <p:sldId id="1709" r:id="rId11"/>
    <p:sldId id="1796" r:id="rId12"/>
    <p:sldId id="1812" r:id="rId13"/>
    <p:sldId id="1797" r:id="rId14"/>
    <p:sldId id="1713" r:id="rId15"/>
    <p:sldId id="1714" r:id="rId16"/>
    <p:sldId id="1715" r:id="rId17"/>
    <p:sldId id="1716" r:id="rId18"/>
    <p:sldId id="1798" r:id="rId19"/>
    <p:sldId id="1817" r:id="rId20"/>
    <p:sldId id="1811" r:id="rId21"/>
    <p:sldId id="1719" r:id="rId22"/>
    <p:sldId id="1720" r:id="rId23"/>
    <p:sldId id="1721" r:id="rId24"/>
    <p:sldId id="1722" r:id="rId25"/>
    <p:sldId id="1723" r:id="rId26"/>
    <p:sldId id="1724" r:id="rId27"/>
    <p:sldId id="1725" r:id="rId28"/>
    <p:sldId id="1727" r:id="rId29"/>
    <p:sldId id="1726" r:id="rId30"/>
    <p:sldId id="1728" r:id="rId31"/>
    <p:sldId id="1729" r:id="rId32"/>
    <p:sldId id="1814" r:id="rId33"/>
    <p:sldId id="1731" r:id="rId34"/>
    <p:sldId id="1732" r:id="rId35"/>
    <p:sldId id="1733" r:id="rId36"/>
    <p:sldId id="1734" r:id="rId37"/>
    <p:sldId id="1735" r:id="rId38"/>
    <p:sldId id="1736" r:id="rId39"/>
    <p:sldId id="1737" r:id="rId40"/>
    <p:sldId id="1738" r:id="rId41"/>
    <p:sldId id="1739" r:id="rId42"/>
    <p:sldId id="1740" r:id="rId43"/>
    <p:sldId id="1741" r:id="rId44"/>
    <p:sldId id="1742" r:id="rId45"/>
    <p:sldId id="1743" r:id="rId46"/>
    <p:sldId id="1744" r:id="rId47"/>
    <p:sldId id="1745" r:id="rId48"/>
    <p:sldId id="1746" r:id="rId49"/>
    <p:sldId id="1747" r:id="rId50"/>
    <p:sldId id="1748" r:id="rId51"/>
    <p:sldId id="1807" r:id="rId52"/>
    <p:sldId id="1750" r:id="rId53"/>
    <p:sldId id="1751" r:id="rId54"/>
    <p:sldId id="1752" r:id="rId55"/>
    <p:sldId id="1753" r:id="rId56"/>
    <p:sldId id="1754" r:id="rId57"/>
    <p:sldId id="1755" r:id="rId58"/>
    <p:sldId id="1756" r:id="rId59"/>
    <p:sldId id="1757" r:id="rId60"/>
    <p:sldId id="1758" r:id="rId61"/>
    <p:sldId id="1759" r:id="rId62"/>
    <p:sldId id="1760" r:id="rId63"/>
    <p:sldId id="1761" r:id="rId64"/>
    <p:sldId id="1762" r:id="rId65"/>
    <p:sldId id="1763" r:id="rId66"/>
    <p:sldId id="1816" r:id="rId67"/>
    <p:sldId id="1765" r:id="rId68"/>
    <p:sldId id="1766" r:id="rId69"/>
    <p:sldId id="1767" r:id="rId70"/>
    <p:sldId id="1768" r:id="rId71"/>
    <p:sldId id="1809" r:id="rId72"/>
    <p:sldId id="1770" r:id="rId73"/>
    <p:sldId id="1771" r:id="rId74"/>
    <p:sldId id="1772" r:id="rId75"/>
    <p:sldId id="1773" r:id="rId76"/>
    <p:sldId id="1774" r:id="rId77"/>
    <p:sldId id="1775" r:id="rId78"/>
    <p:sldId id="1776" r:id="rId79"/>
    <p:sldId id="1777" r:id="rId80"/>
    <p:sldId id="1778" r:id="rId81"/>
    <p:sldId id="1815" r:id="rId82"/>
    <p:sldId id="1779" r:id="rId83"/>
    <p:sldId id="1780" r:id="rId84"/>
    <p:sldId id="1781" r:id="rId85"/>
    <p:sldId id="1810" r:id="rId86"/>
    <p:sldId id="1783" r:id="rId87"/>
    <p:sldId id="1784" r:id="rId88"/>
    <p:sldId id="1818" r:id="rId89"/>
    <p:sldId id="1819" r:id="rId90"/>
    <p:sldId id="1820" r:id="rId9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-105" charset="0"/>
        <a:ea typeface="ＭＳ Ｐゴシック" pitchFamily="-105" charset="-128"/>
        <a:cs typeface="ＭＳ Ｐゴシック" pitchFamily="-105" charset="-128"/>
      </a:defRPr>
    </a:lvl1pPr>
    <a:lvl2pPr marL="4556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-105" charset="0"/>
        <a:ea typeface="ＭＳ Ｐゴシック" pitchFamily="-105" charset="-128"/>
        <a:cs typeface="ＭＳ Ｐゴシック" pitchFamily="-105" charset="-128"/>
      </a:defRPr>
    </a:lvl2pPr>
    <a:lvl3pPr marL="9128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-105" charset="0"/>
        <a:ea typeface="ＭＳ Ｐゴシック" pitchFamily="-105" charset="-128"/>
        <a:cs typeface="ＭＳ Ｐゴシック" pitchFamily="-105" charset="-128"/>
      </a:defRPr>
    </a:lvl3pPr>
    <a:lvl4pPr marL="13700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-105" charset="0"/>
        <a:ea typeface="ＭＳ Ｐゴシック" pitchFamily="-105" charset="-128"/>
        <a:cs typeface="ＭＳ Ｐゴシック" pitchFamily="-105" charset="-128"/>
      </a:defRPr>
    </a:lvl4pPr>
    <a:lvl5pPr marL="18272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Verdana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Verdana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Verdana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Verdana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0" orient="horz" pos="4128" userDrawn="1">
          <p15:clr>
            <a:srgbClr val="A4A3A4"/>
          </p15:clr>
        </p15:guide>
        <p15:guide id="11" pos="2640" userDrawn="1">
          <p15:clr>
            <a:srgbClr val="A4A3A4"/>
          </p15:clr>
        </p15:guide>
        <p15:guide id="13" pos="6480" userDrawn="1">
          <p15:clr>
            <a:srgbClr val="A4A3A4"/>
          </p15:clr>
        </p15:guide>
        <p15:guide id="14" orient="horz" pos="1248" userDrawn="1">
          <p15:clr>
            <a:srgbClr val="A4A3A4"/>
          </p15:clr>
        </p15:guide>
        <p15:guide id="15" orient="horz" pos="1392" userDrawn="1">
          <p15:clr>
            <a:srgbClr val="A4A3A4"/>
          </p15:clr>
        </p15:guide>
        <p15:guide id="16" orient="horz" pos="1632" userDrawn="1">
          <p15:clr>
            <a:srgbClr val="A4A3A4"/>
          </p15:clr>
        </p15:guide>
        <p15:guide id="17" orient="horz" pos="576" userDrawn="1">
          <p15:clr>
            <a:srgbClr val="A4A3A4"/>
          </p15:clr>
        </p15:guide>
        <p15:guide id="18" orient="horz" pos="1872" userDrawn="1">
          <p15:clr>
            <a:srgbClr val="A4A3A4"/>
          </p15:clr>
        </p15:guide>
        <p15:guide id="19" orient="horz" pos="2064" userDrawn="1">
          <p15:clr>
            <a:srgbClr val="A4A3A4"/>
          </p15:clr>
        </p15:guide>
        <p15:guide id="20" orient="horz" pos="2208" userDrawn="1">
          <p15:clr>
            <a:srgbClr val="A4A3A4"/>
          </p15:clr>
        </p15:guide>
        <p15:guide id="22" orient="horz" pos="2784" userDrawn="1">
          <p15:clr>
            <a:srgbClr val="A4A3A4"/>
          </p15:clr>
        </p15:guide>
        <p15:guide id="23" orient="horz" pos="2832" userDrawn="1">
          <p15:clr>
            <a:srgbClr val="A4A3A4"/>
          </p15:clr>
        </p15:guide>
        <p15:guide id="24" orient="horz" pos="2928" userDrawn="1">
          <p15:clr>
            <a:srgbClr val="A4A3A4"/>
          </p15:clr>
        </p15:guide>
        <p15:guide id="25" orient="horz" pos="30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aina Mitsch" initials="ADM" lastIdx="3" clrIdx="0"/>
  <p:cmAuthor id="7" name="Chu, Pei-Ling [JRDUS]" initials="CP[" lastIdx="7" clrIdx="9">
    <p:extLst>
      <p:ext uri="{19B8F6BF-5375-455C-9EA6-DF929625EA0E}">
        <p15:presenceInfo xmlns:p15="http://schemas.microsoft.com/office/powerpoint/2012/main" userId="S-1-5-21-1614895754-2146847981-1606980848-1387164" providerId="AD"/>
      </p:ext>
    </p:extLst>
  </p:cmAuthor>
  <p:cmAuthor id="1" name="Dana Tabor" initials="DT" lastIdx="19" clrIdx="3">
    <p:extLst>
      <p:ext uri="{19B8F6BF-5375-455C-9EA6-DF929625EA0E}">
        <p15:presenceInfo xmlns:p15="http://schemas.microsoft.com/office/powerpoint/2012/main" userId="S-1-5-21-1678107984-3015602708-2098308342-4622" providerId="AD"/>
      </p:ext>
    </p:extLst>
  </p:cmAuthor>
  <p:cmAuthor id="8" name="Bull, Scott [JRDUS]" initials="BS[" lastIdx="9" clrIdx="8">
    <p:extLst>
      <p:ext uri="{19B8F6BF-5375-455C-9EA6-DF929625EA0E}">
        <p15:presenceInfo xmlns:p15="http://schemas.microsoft.com/office/powerpoint/2012/main" userId="S-1-5-21-1614895754-2146847981-1606980848-418291" providerId="AD"/>
      </p:ext>
    </p:extLst>
  </p:cmAuthor>
  <p:cmAuthor id="2" name="Alaina Mitsch" initials="AM" lastIdx="579" clrIdx="2">
    <p:extLst>
      <p:ext uri="{19B8F6BF-5375-455C-9EA6-DF929625EA0E}">
        <p15:presenceInfo xmlns:p15="http://schemas.microsoft.com/office/powerpoint/2012/main" userId="S-1-5-21-1678107984-3015602708-2098308342-1146" providerId="AD"/>
      </p:ext>
    </p:extLst>
  </p:cmAuthor>
  <p:cmAuthor id="9" name="George Bakris" initials="GLB" lastIdx="1" clrIdx="10">
    <p:extLst>
      <p:ext uri="{19B8F6BF-5375-455C-9EA6-DF929625EA0E}">
        <p15:presenceInfo xmlns:p15="http://schemas.microsoft.com/office/powerpoint/2012/main" userId="George Bakris" providerId="None"/>
      </p:ext>
    </p:extLst>
  </p:cmAuthor>
  <p:cmAuthor id="3" name="Kimberly Dittmar" initials="KD" lastIdx="243" clrIdx="4">
    <p:extLst>
      <p:ext uri="{19B8F6BF-5375-455C-9EA6-DF929625EA0E}">
        <p15:presenceInfo xmlns:p15="http://schemas.microsoft.com/office/powerpoint/2012/main" userId="S-1-5-21-1678107984-3015602708-2098308342-1175" providerId="AD"/>
      </p:ext>
    </p:extLst>
  </p:cmAuthor>
  <p:cmAuthor id="10" name="Meg Jardine" initials="MJ" lastIdx="18" clrIdx="11">
    <p:extLst>
      <p:ext uri="{19B8F6BF-5375-455C-9EA6-DF929625EA0E}">
        <p15:presenceInfo xmlns:p15="http://schemas.microsoft.com/office/powerpoint/2012/main" userId="S-1-5-21-2718785560-4068422674-851720049-3355" providerId="AD"/>
      </p:ext>
    </p:extLst>
  </p:cmAuthor>
  <p:cmAuthor id="4" name="Vlado Perkovic" initials="VP" lastIdx="13" clrIdx="5">
    <p:extLst>
      <p:ext uri="{19B8F6BF-5375-455C-9EA6-DF929625EA0E}">
        <p15:presenceInfo xmlns:p15="http://schemas.microsoft.com/office/powerpoint/2012/main" userId="S-1-5-21-2718785560-4068422674-851720049-3754" providerId="AD"/>
      </p:ext>
    </p:extLst>
  </p:cmAuthor>
  <p:cmAuthor id="11" name="Meghan O'Leary" initials="MO" lastIdx="43" clrIdx="12">
    <p:extLst>
      <p:ext uri="{19B8F6BF-5375-455C-9EA6-DF929625EA0E}">
        <p15:presenceInfo xmlns:p15="http://schemas.microsoft.com/office/powerpoint/2012/main" userId="S-1-5-21-1678107984-3015602708-2098308342-3209" providerId="AD"/>
      </p:ext>
    </p:extLst>
  </p:cmAuthor>
  <p:cmAuthor id="5" name="Yavin, Yshai [JRDUS]" initials="YY[" lastIdx="5" clrIdx="6">
    <p:extLst>
      <p:ext uri="{19B8F6BF-5375-455C-9EA6-DF929625EA0E}">
        <p15:presenceInfo xmlns:p15="http://schemas.microsoft.com/office/powerpoint/2012/main" userId="S-1-5-21-1614895754-2146847981-1606980848-1345570" providerId="AD"/>
      </p:ext>
    </p:extLst>
  </p:cmAuthor>
  <p:cmAuthor id="6" name="Edwards, Robert [JRDUS]" initials="ER[" lastIdx="19" clrIdx="7">
    <p:extLst>
      <p:ext uri="{19B8F6BF-5375-455C-9EA6-DF929625EA0E}">
        <p15:presenceInfo xmlns:p15="http://schemas.microsoft.com/office/powerpoint/2012/main" userId="S-1-5-21-1614895754-2146847981-1606980848-115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900"/>
    <a:srgbClr val="E57100"/>
    <a:srgbClr val="E57200"/>
    <a:srgbClr val="F9E7FF"/>
    <a:srgbClr val="09357A"/>
    <a:srgbClr val="FCF3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A60239-ABDD-4F37-A5DC-76E88BEE5919}" v="30" dt="2019-03-11T11:22:40.4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55" autoAdjust="0"/>
    <p:restoredTop sz="93979" autoAdjust="0"/>
  </p:normalViewPr>
  <p:slideViewPr>
    <p:cSldViewPr showGuides="1">
      <p:cViewPr varScale="1">
        <p:scale>
          <a:sx n="66" d="100"/>
          <a:sy n="66" d="100"/>
        </p:scale>
        <p:origin x="716" y="32"/>
      </p:cViewPr>
      <p:guideLst>
        <p:guide orient="horz" pos="4128"/>
        <p:guide pos="2640"/>
        <p:guide pos="6480"/>
        <p:guide orient="horz" pos="1248"/>
        <p:guide orient="horz" pos="1392"/>
        <p:guide orient="horz" pos="1632"/>
        <p:guide orient="horz" pos="576"/>
        <p:guide orient="horz" pos="1872"/>
        <p:guide orient="horz" pos="2064"/>
        <p:guide orient="horz" pos="2208"/>
        <p:guide orient="horz" pos="2784"/>
        <p:guide orient="horz" pos="2832"/>
        <p:guide orient="horz" pos="2928"/>
        <p:guide orient="horz" pos="3072"/>
      </p:guideLst>
    </p:cSldViewPr>
  </p:slideViewPr>
  <p:outlineViewPr>
    <p:cViewPr>
      <p:scale>
        <a:sx n="33" d="100"/>
        <a:sy n="33" d="100"/>
      </p:scale>
      <p:origin x="0" y="-9371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  <p:sld r:id="rId66" collapse="1"/>
      <p:sld r:id="rId67" collapse="1"/>
      <p:sld r:id="rId68" collapse="1"/>
      <p:sld r:id="rId69" collapse="1"/>
      <p:sld r:id="rId70" collapse="1"/>
      <p:sld r:id="rId71" collapse="1"/>
      <p:sld r:id="rId72" collapse="1"/>
      <p:sld r:id="rId73" collapse="1"/>
      <p:sld r:id="rId74" collapse="1"/>
      <p:sld r:id="rId75" collapse="1"/>
      <p:sld r:id="rId76" collapse="1"/>
      <p:sld r:id="rId77" collapse="1"/>
      <p:sld r:id="rId78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2492"/>
    </p:cViewPr>
  </p:sorterViewPr>
  <p:notesViewPr>
    <p:cSldViewPr showGuides="1">
      <p:cViewPr varScale="1">
        <p:scale>
          <a:sx n="49" d="100"/>
          <a:sy n="49" d="100"/>
        </p:scale>
        <p:origin x="264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97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presProps" Target="pres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68" Type="http://schemas.microsoft.com/office/2015/10/relationships/revisionInfo" Target="revisionInfo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handoutMaster" Target="handoutMasters/handoutMaster1.xml"/><Relationship Id="rId9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7.xml"/><Relationship Id="rId18" Type="http://schemas.openxmlformats.org/officeDocument/2006/relationships/slide" Target="slides/slide22.xml"/><Relationship Id="rId26" Type="http://schemas.openxmlformats.org/officeDocument/2006/relationships/slide" Target="slides/slide30.xml"/><Relationship Id="rId39" Type="http://schemas.openxmlformats.org/officeDocument/2006/relationships/slide" Target="slides/slide43.xml"/><Relationship Id="rId21" Type="http://schemas.openxmlformats.org/officeDocument/2006/relationships/slide" Target="slides/slide25.xml"/><Relationship Id="rId34" Type="http://schemas.openxmlformats.org/officeDocument/2006/relationships/slide" Target="slides/slide38.xml"/><Relationship Id="rId42" Type="http://schemas.openxmlformats.org/officeDocument/2006/relationships/slide" Target="slides/slide46.xml"/><Relationship Id="rId47" Type="http://schemas.openxmlformats.org/officeDocument/2006/relationships/slide" Target="slides/slide52.xml"/><Relationship Id="rId50" Type="http://schemas.openxmlformats.org/officeDocument/2006/relationships/slide" Target="slides/slide55.xml"/><Relationship Id="rId55" Type="http://schemas.openxmlformats.org/officeDocument/2006/relationships/slide" Target="slides/slide60.xml"/><Relationship Id="rId63" Type="http://schemas.openxmlformats.org/officeDocument/2006/relationships/slide" Target="slides/slide69.xml"/><Relationship Id="rId68" Type="http://schemas.openxmlformats.org/officeDocument/2006/relationships/slide" Target="slides/slide74.xml"/><Relationship Id="rId76" Type="http://schemas.openxmlformats.org/officeDocument/2006/relationships/slide" Target="slides/slide84.xml"/><Relationship Id="rId7" Type="http://schemas.openxmlformats.org/officeDocument/2006/relationships/slide" Target="slides/slide7.xml"/><Relationship Id="rId71" Type="http://schemas.openxmlformats.org/officeDocument/2006/relationships/slide" Target="slides/slide78.xml"/><Relationship Id="rId2" Type="http://schemas.openxmlformats.org/officeDocument/2006/relationships/slide" Target="slides/slide2.xml"/><Relationship Id="rId16" Type="http://schemas.openxmlformats.org/officeDocument/2006/relationships/slide" Target="slides/slide20.xml"/><Relationship Id="rId29" Type="http://schemas.openxmlformats.org/officeDocument/2006/relationships/slide" Target="slides/slide33.xml"/><Relationship Id="rId11" Type="http://schemas.openxmlformats.org/officeDocument/2006/relationships/slide" Target="slides/slide12.xml"/><Relationship Id="rId24" Type="http://schemas.openxmlformats.org/officeDocument/2006/relationships/slide" Target="slides/slide28.xml"/><Relationship Id="rId32" Type="http://schemas.openxmlformats.org/officeDocument/2006/relationships/slide" Target="slides/slide36.xml"/><Relationship Id="rId37" Type="http://schemas.openxmlformats.org/officeDocument/2006/relationships/slide" Target="slides/slide41.xml"/><Relationship Id="rId40" Type="http://schemas.openxmlformats.org/officeDocument/2006/relationships/slide" Target="slides/slide44.xml"/><Relationship Id="rId45" Type="http://schemas.openxmlformats.org/officeDocument/2006/relationships/slide" Target="slides/slide50.xml"/><Relationship Id="rId53" Type="http://schemas.openxmlformats.org/officeDocument/2006/relationships/slide" Target="slides/slide58.xml"/><Relationship Id="rId58" Type="http://schemas.openxmlformats.org/officeDocument/2006/relationships/slide" Target="slides/slide64.xml"/><Relationship Id="rId66" Type="http://schemas.openxmlformats.org/officeDocument/2006/relationships/slide" Target="slides/slide72.xml"/><Relationship Id="rId74" Type="http://schemas.openxmlformats.org/officeDocument/2006/relationships/slide" Target="slides/slide81.xml"/><Relationship Id="rId5" Type="http://schemas.openxmlformats.org/officeDocument/2006/relationships/slide" Target="slides/slide5.xml"/><Relationship Id="rId15" Type="http://schemas.openxmlformats.org/officeDocument/2006/relationships/slide" Target="slides/slide19.xml"/><Relationship Id="rId23" Type="http://schemas.openxmlformats.org/officeDocument/2006/relationships/slide" Target="slides/slide27.xml"/><Relationship Id="rId28" Type="http://schemas.openxmlformats.org/officeDocument/2006/relationships/slide" Target="slides/slide32.xml"/><Relationship Id="rId36" Type="http://schemas.openxmlformats.org/officeDocument/2006/relationships/slide" Target="slides/slide40.xml"/><Relationship Id="rId49" Type="http://schemas.openxmlformats.org/officeDocument/2006/relationships/slide" Target="slides/slide54.xml"/><Relationship Id="rId57" Type="http://schemas.openxmlformats.org/officeDocument/2006/relationships/slide" Target="slides/slide63.xml"/><Relationship Id="rId61" Type="http://schemas.openxmlformats.org/officeDocument/2006/relationships/slide" Target="slides/slide67.xml"/><Relationship Id="rId10" Type="http://schemas.openxmlformats.org/officeDocument/2006/relationships/slide" Target="slides/slide11.xml"/><Relationship Id="rId19" Type="http://schemas.openxmlformats.org/officeDocument/2006/relationships/slide" Target="slides/slide23.xml"/><Relationship Id="rId31" Type="http://schemas.openxmlformats.org/officeDocument/2006/relationships/slide" Target="slides/slide35.xml"/><Relationship Id="rId44" Type="http://schemas.openxmlformats.org/officeDocument/2006/relationships/slide" Target="slides/slide49.xml"/><Relationship Id="rId52" Type="http://schemas.openxmlformats.org/officeDocument/2006/relationships/slide" Target="slides/slide57.xml"/><Relationship Id="rId60" Type="http://schemas.openxmlformats.org/officeDocument/2006/relationships/slide" Target="slides/slide66.xml"/><Relationship Id="rId65" Type="http://schemas.openxmlformats.org/officeDocument/2006/relationships/slide" Target="slides/slide71.xml"/><Relationship Id="rId73" Type="http://schemas.openxmlformats.org/officeDocument/2006/relationships/slide" Target="slides/slide80.xml"/><Relationship Id="rId78" Type="http://schemas.openxmlformats.org/officeDocument/2006/relationships/slide" Target="slides/slide86.xml"/><Relationship Id="rId4" Type="http://schemas.openxmlformats.org/officeDocument/2006/relationships/slide" Target="slides/slide4.xml"/><Relationship Id="rId9" Type="http://schemas.openxmlformats.org/officeDocument/2006/relationships/slide" Target="slides/slide10.xml"/><Relationship Id="rId14" Type="http://schemas.openxmlformats.org/officeDocument/2006/relationships/slide" Target="slides/slide18.xml"/><Relationship Id="rId22" Type="http://schemas.openxmlformats.org/officeDocument/2006/relationships/slide" Target="slides/slide26.xml"/><Relationship Id="rId27" Type="http://schemas.openxmlformats.org/officeDocument/2006/relationships/slide" Target="slides/slide31.xml"/><Relationship Id="rId30" Type="http://schemas.openxmlformats.org/officeDocument/2006/relationships/slide" Target="slides/slide34.xml"/><Relationship Id="rId35" Type="http://schemas.openxmlformats.org/officeDocument/2006/relationships/slide" Target="slides/slide39.xml"/><Relationship Id="rId43" Type="http://schemas.openxmlformats.org/officeDocument/2006/relationships/slide" Target="slides/slide48.xml"/><Relationship Id="rId48" Type="http://schemas.openxmlformats.org/officeDocument/2006/relationships/slide" Target="slides/slide53.xml"/><Relationship Id="rId56" Type="http://schemas.openxmlformats.org/officeDocument/2006/relationships/slide" Target="slides/slide61.xml"/><Relationship Id="rId64" Type="http://schemas.openxmlformats.org/officeDocument/2006/relationships/slide" Target="slides/slide70.xml"/><Relationship Id="rId69" Type="http://schemas.openxmlformats.org/officeDocument/2006/relationships/slide" Target="slides/slide75.xml"/><Relationship Id="rId77" Type="http://schemas.openxmlformats.org/officeDocument/2006/relationships/slide" Target="slides/slide85.xml"/><Relationship Id="rId8" Type="http://schemas.openxmlformats.org/officeDocument/2006/relationships/slide" Target="slides/slide9.xml"/><Relationship Id="rId51" Type="http://schemas.openxmlformats.org/officeDocument/2006/relationships/slide" Target="slides/slide56.xml"/><Relationship Id="rId72" Type="http://schemas.openxmlformats.org/officeDocument/2006/relationships/slide" Target="slides/slide79.xml"/><Relationship Id="rId3" Type="http://schemas.openxmlformats.org/officeDocument/2006/relationships/slide" Target="slides/slide3.xml"/><Relationship Id="rId12" Type="http://schemas.openxmlformats.org/officeDocument/2006/relationships/slide" Target="slides/slide15.xml"/><Relationship Id="rId17" Type="http://schemas.openxmlformats.org/officeDocument/2006/relationships/slide" Target="slides/slide21.xml"/><Relationship Id="rId25" Type="http://schemas.openxmlformats.org/officeDocument/2006/relationships/slide" Target="slides/slide29.xml"/><Relationship Id="rId33" Type="http://schemas.openxmlformats.org/officeDocument/2006/relationships/slide" Target="slides/slide37.xml"/><Relationship Id="rId38" Type="http://schemas.openxmlformats.org/officeDocument/2006/relationships/slide" Target="slides/slide42.xml"/><Relationship Id="rId46" Type="http://schemas.openxmlformats.org/officeDocument/2006/relationships/slide" Target="slides/slide51.xml"/><Relationship Id="rId59" Type="http://schemas.openxmlformats.org/officeDocument/2006/relationships/slide" Target="slides/slide65.xml"/><Relationship Id="rId67" Type="http://schemas.openxmlformats.org/officeDocument/2006/relationships/slide" Target="slides/slide73.xml"/><Relationship Id="rId20" Type="http://schemas.openxmlformats.org/officeDocument/2006/relationships/slide" Target="slides/slide24.xml"/><Relationship Id="rId41" Type="http://schemas.openxmlformats.org/officeDocument/2006/relationships/slide" Target="slides/slide45.xml"/><Relationship Id="rId54" Type="http://schemas.openxmlformats.org/officeDocument/2006/relationships/slide" Target="slides/slide59.xml"/><Relationship Id="rId62" Type="http://schemas.openxmlformats.org/officeDocument/2006/relationships/slide" Target="slides/slide68.xml"/><Relationship Id="rId70" Type="http://schemas.openxmlformats.org/officeDocument/2006/relationships/slide" Target="slides/slide76.xml"/><Relationship Id="rId75" Type="http://schemas.openxmlformats.org/officeDocument/2006/relationships/slide" Target="slides/slide83.xml"/><Relationship Id="rId1" Type="http://schemas.openxmlformats.org/officeDocument/2006/relationships/slide" Target="slides/slide1.xml"/><Relationship Id="rId6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yardley.medergygroup.com\Shared\Data\Client%20Files\J&amp;J%20%20%20(J)\PGSM%20%20(G)\CANA%20(L)\JGL-CAN-64666%20CREDENCE%20Primary%20Manuscript%20(NEJM)\Drafts\Figures\lab_vs_itt_JGL-6466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yardley.medergygroup.com\Shared\Data\Client%20Files\J&amp;J%20%20%20(J)\PGSM%20%20(G)\CANA%20(L)\JGL-CAN-65218%20ISN%20WCN%202019%20CREDENCE%20Symposia\Drafts\Plots\Forest%20plots_JGL-65218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yardley.medergygroup.com\Shared\Data\Client%20Files\J&amp;J%20%20%20(J)\PGSM%20%20(G)\CANA%20(L)\JGL-CAN-65218%20ISN%20WCN%202019%20CREDENCE%20Symposia\Drafts\Plots\Forest%20plots_JGL-65218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yardley.medergygroup.com\Shared\Data\Client%20Files\J&amp;J%20%20%20(J)\PGSM%20%20(G)\CANA%20(L)\JGL-CAN-65218%20ISN%20WCN%202019%20CREDENCE%20Symposia\Drafts\Plots\Forest%20plots_JGL-65218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yardley.medergygroup.com\Shared\Data\Client%20Files\J&amp;J%20%20%20(J)\PGSM%20%20(G)\CANA%20(L)\JGL-CAN-65218%20ISN%20WCN%202019%20CREDENCE%20Symposia\Drafts\Plots\Forest%20plots_JGL-65218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yardley.medergygroup.com\Shared\Data\Client%20Files\J&amp;J%20%20%20(J)\PGSM%20%20(G)\CANA%20(L)\JGL-CAN-64666%20CREDENCE%20Primary%20Manuscript%20(NEJM)\Drafts\Figures\lab_vs_on_Tx_JGL-64666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yardley.medergygroup.com\Shared\Data\Client%20Files\J&amp;J%20%20%20(J)\PGSM%20%20(G)\CANA%20(L)\JGL-CAN-65218%20ISN%20WCN%202019%20CREDENCE%20Symposia\Drafts\Plots\timeto1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yardley.medergygroup.com\Shared\Data\Client%20Files\J&amp;J%20%20%20(J)\PGSM%20%20(G)\CANA%20(L)\JGL-CAN-64666%20CREDENCE%20Primary%20Manuscript%20(NEJM)\Drafts\Figures\timeto_JGL-64666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yardley.medergygroup.com\Shared\Data\Client%20Files\J&amp;J%20%20%20(J)\PGSM%20%20(G)\CANA%20(L)\JGL-CAN-64666%20CREDENCE%20Primary%20Manuscript%20(NEJM)\Drafts\Figures\timeto_JGL-64666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yardley.medergygroup.com\Shared\Data\Client%20Files\J&amp;J%20%20%20(J)\PGSM%20%20(G)\CANA%20(L)\JGL-CAN-64666%20CREDENCE%20Primary%20Manuscript%20(NEJM)\Drafts\Figures\timeto_JGL-64666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yardley.medergygroup.com\Shared\Data\Client%20Files\J&amp;J%20%20%20(J)\PGSM%20%20(G)\CANA%20(L)\JGL-CAN-65218%20ISN%20WCN%202019%20CREDENCE%20Symposia\Drafts\Plots\Forest%20plots_JGL-65218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yardley.medergygroup.com\Shared\Data\Client%20Files\J&amp;J%20%20%20(J)\PGSM%20%20(G)\CANA%20(L)\JGL-CAN-64666%20CREDENCE%20Primary%20Manuscript%20(NEJM)\Drafts\Figures\lab_vs_itt_JGL-6466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yardley.medergygroup.com\Shared\Data\Client%20Files\J&amp;J%20%20%20(J)\PGSM%20%20(G)\CANA%20(L)\JGL-CAN-65218%20ISN%20WCN%202019%20CREDENCE%20Symposia\Drafts\Plots\Forest%20plots_JGL-65218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yardley.medergygroup.com\Shared\Data\Client%20Files\J&amp;J%20%20%20(J)\PGSM%20%20(G)\CANA%20(L)\JGL-CAN-65218%20ISN%20WCN%202019%20CREDENCE%20Symposia\Drafts\Plots\Forest%20plots_JGL-65218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yardley.medergygroup.com\Shared\Data\Client%20Files\J&amp;J%20%20%20(J)\PGSM%20%20(G)\CANA%20(L)\JGL-CAN-65218%20ISN%20WCN%202019%20CREDENCE%20Symposia\Drafts\Plots\timeto1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yardley.medergygroup.com\Shared\Data\Client%20Files\J&amp;J%20%20%20(J)\PGSM%20%20(G)\CANA%20(L)\JGL-CAN-65218%20ISN%20WCN%202019%20CREDENCE%20Symposia\Drafts\Plots\timeto1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1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yardley.medergygroup.com\Shared\Data\Client%20Files\J&amp;J%20%20%20(J)\PGSM%20%20(G)\CANA%20(L)\JGL-CAN-65218%20ISN%20WCN%202019%20CREDENCE%20Symposia\Drafts\Plots\Forest%20plots_JGL-65218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yardley.medergygroup.com\Shared\Data\Client%20Files\J&amp;J%20%20%20(J)\PGSM%20%20(G)\CANA%20(L)\JGL-CAN-64666%20CREDENCE%20Primary%20Manuscript%20(NEJM)\Drafts\Figures\lab_vs_itt_JGL-6466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yardley.medergygroup.com\Shared\Data\Client%20Files\J&amp;J%20%20%20(J)\PGSM%20%20(G)\CANA%20(L)\JGL-CAN-64666%20CREDENCE%20Primary%20Manuscript%20(NEJM)\Drafts\Figures\lab_vs_itt_JGL-64666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yardley.medergygroup.com\Shared\Data\Client%20Files\J&amp;J%20%20%20(J)\PGSM%20%20(G)\CANA%20(L)\JGL-CAN-64666%20CREDENCE%20Primary%20Manuscript%20(NEJM)\Drafts\Figures\timeto_JGL-64666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yardley.medergygroup.com\Shared\Data\Client%20Files\J&amp;J%20%20%20(J)\PGSM%20%20(G)\CANA%20(L)\JGL-CAN-64666%20CREDENCE%20Primary%20Manuscript%20(NEJM)\Drafts\Figures\timeto_JGL-64666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yardley.medergygroup.com\Shared\Data\Client%20Files\J&amp;J%20%20%20(J)\PGSM%20%20(G)\CANA%20(L)\JGL-CAN-64666%20CREDENCE%20Primary%20Manuscript%20(NEJM)\Drafts\Figures\timeto_JGL-64666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yardley.medergygroup.com\Shared\Data\Client%20Files\J&amp;J%20%20%20(J)\PGSM%20%20(G)\CANA%20(L)\JGL-CAN-64666%20CREDENCE%20Primary%20Manuscript%20(NEJM)\Drafts\Figures\timeto_JGL-64666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yardley.medergygroup.com\Shared\Data\Client%20Files\J&amp;J%20%20%20(J)\PGSM%20%20(G)\CANA%20(L)\JGL-CAN-65218%20ISN%20WCN%202019%20CREDENCE%20Symposia\Drafts\Plots\Forest%20plots_JGL-65218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64884831452248"/>
          <c:y val="5.170842783960386E-2"/>
          <c:w val="0.83241743172145777"/>
          <c:h val="0.71852071423674146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solidFill>
                <a:srgbClr val="E572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E57200"/>
              </a:solidFill>
              <a:ln w="9525">
                <a:solidFill>
                  <a:srgbClr val="E57200"/>
                </a:solidFill>
              </a:ln>
              <a:effectLst/>
            </c:spPr>
          </c:marker>
          <c:dPt>
            <c:idx val="6"/>
            <c:marker>
              <c:symbol val="circle"/>
              <c:size val="7"/>
              <c:spPr>
                <a:solidFill>
                  <a:srgbClr val="E57200"/>
                </a:solidFill>
                <a:ln w="9525">
                  <a:solidFill>
                    <a:srgbClr val="E572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144-443D-A340-95D909F188BB}"/>
              </c:ext>
            </c:extLst>
          </c:dPt>
          <c:errBars>
            <c:errDir val="y"/>
            <c:errBarType val="both"/>
            <c:errValType val="cust"/>
            <c:noEndCap val="0"/>
            <c:plus>
              <c:numRef>
                <c:f>'Fig S3A - HbA1C_ITT'!$C$2:$C$10</c:f>
                <c:numCache>
                  <c:formatCode>General</c:formatCode>
                  <c:ptCount val="9"/>
                  <c:pt idx="1">
                    <c:v>2.1042267795267473E-2</c:v>
                  </c:pt>
                  <c:pt idx="2">
                    <c:v>2.5166678907253187E-2</c:v>
                  </c:pt>
                  <c:pt idx="3">
                    <c:v>2.7070540077997335E-2</c:v>
                  </c:pt>
                  <c:pt idx="4">
                    <c:v>2.9333860991041183E-2</c:v>
                  </c:pt>
                  <c:pt idx="5">
                    <c:v>2.964056286446811E-2</c:v>
                  </c:pt>
                  <c:pt idx="6">
                    <c:v>3.5147835658305628E-2</c:v>
                  </c:pt>
                  <c:pt idx="7">
                    <c:v>4.1877856399101236E-2</c:v>
                  </c:pt>
                  <c:pt idx="8">
                    <c:v>6.2971017610049723E-2</c:v>
                  </c:pt>
                </c:numCache>
              </c:numRef>
            </c:plus>
            <c:minus>
              <c:numRef>
                <c:f>'Fig S3A - HbA1C_ITT'!$C$2:$C$10</c:f>
                <c:numCache>
                  <c:formatCode>General</c:formatCode>
                  <c:ptCount val="9"/>
                  <c:pt idx="1">
                    <c:v>2.1042267795267473E-2</c:v>
                  </c:pt>
                  <c:pt idx="2">
                    <c:v>2.5166678907253187E-2</c:v>
                  </c:pt>
                  <c:pt idx="3">
                    <c:v>2.7070540077997335E-2</c:v>
                  </c:pt>
                  <c:pt idx="4">
                    <c:v>2.9333860991041183E-2</c:v>
                  </c:pt>
                  <c:pt idx="5">
                    <c:v>2.964056286446811E-2</c:v>
                  </c:pt>
                  <c:pt idx="6">
                    <c:v>3.5147835658305628E-2</c:v>
                  </c:pt>
                  <c:pt idx="7">
                    <c:v>4.1877856399101236E-2</c:v>
                  </c:pt>
                  <c:pt idx="8">
                    <c:v>6.2971017610049723E-2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xVal>
            <c:numRef>
              <c:f>'Fig S3A - HbA1C_ITT'!$A$2:$A$10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  <c:pt idx="6">
                  <c:v>30</c:v>
                </c:pt>
                <c:pt idx="7">
                  <c:v>36</c:v>
                </c:pt>
                <c:pt idx="8">
                  <c:v>42</c:v>
                </c:pt>
              </c:numCache>
            </c:numRef>
          </c:xVal>
          <c:yVal>
            <c:numRef>
              <c:f>'Fig S3A - HbA1C_ITT'!$B$2:$B$10</c:f>
              <c:numCache>
                <c:formatCode>General</c:formatCode>
                <c:ptCount val="9"/>
                <c:pt idx="0">
                  <c:v>0</c:v>
                </c:pt>
                <c:pt idx="1">
                  <c:v>-0.13622536407014652</c:v>
                </c:pt>
                <c:pt idx="2">
                  <c:v>-0.12292278748184504</c:v>
                </c:pt>
                <c:pt idx="3">
                  <c:v>-0.13766675502374492</c:v>
                </c:pt>
                <c:pt idx="4">
                  <c:v>-0.20761312278681143</c:v>
                </c:pt>
                <c:pt idx="5">
                  <c:v>-0.25875700594135942</c:v>
                </c:pt>
                <c:pt idx="6">
                  <c:v>-0.27350925833887285</c:v>
                </c:pt>
                <c:pt idx="7">
                  <c:v>-0.28258647552866656</c:v>
                </c:pt>
                <c:pt idx="8">
                  <c:v>-0.32182586093016319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144-443D-A340-95D909F188BB}"/>
            </c:ext>
          </c:extLst>
        </c:ser>
        <c:ser>
          <c:idx val="1"/>
          <c:order val="1"/>
          <c:spPr>
            <a:ln w="25400" cap="rnd">
              <a:solidFill>
                <a:srgbClr val="002F6C"/>
              </a:solidFill>
              <a:round/>
            </a:ln>
            <a:effectLst/>
          </c:spPr>
          <c:marker>
            <c:symbol val="x"/>
            <c:size val="7"/>
            <c:spPr>
              <a:solidFill>
                <a:srgbClr val="002F6C"/>
              </a:solidFill>
              <a:ln w="9525">
                <a:solidFill>
                  <a:srgbClr val="002F6C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'Fig S3A - HbA1C_ITT'!$G$2:$G$10</c:f>
                <c:numCache>
                  <c:formatCode>General</c:formatCode>
                  <c:ptCount val="9"/>
                  <c:pt idx="1">
                    <c:v>2.1024235955366202E-2</c:v>
                  </c:pt>
                  <c:pt idx="2">
                    <c:v>2.5132700157498255E-2</c:v>
                  </c:pt>
                  <c:pt idx="3">
                    <c:v>2.6881868430146273E-2</c:v>
                  </c:pt>
                  <c:pt idx="4">
                    <c:v>2.9146027765757636E-2</c:v>
                  </c:pt>
                  <c:pt idx="5">
                    <c:v>2.9136767235284265E-2</c:v>
                  </c:pt>
                  <c:pt idx="6">
                    <c:v>3.4298604733214354E-2</c:v>
                  </c:pt>
                  <c:pt idx="7">
                    <c:v>4.0813178151378061E-2</c:v>
                  </c:pt>
                  <c:pt idx="8">
                    <c:v>6.0415786744746042E-2</c:v>
                  </c:pt>
                </c:numCache>
              </c:numRef>
            </c:plus>
            <c:minus>
              <c:numRef>
                <c:f>'Fig S3A - HbA1C_ITT'!$G$2:$G$10</c:f>
                <c:numCache>
                  <c:formatCode>General</c:formatCode>
                  <c:ptCount val="9"/>
                  <c:pt idx="1">
                    <c:v>2.1024235955366202E-2</c:v>
                  </c:pt>
                  <c:pt idx="2">
                    <c:v>2.5132700157498255E-2</c:v>
                  </c:pt>
                  <c:pt idx="3">
                    <c:v>2.6881868430146273E-2</c:v>
                  </c:pt>
                  <c:pt idx="4">
                    <c:v>2.9146027765757636E-2</c:v>
                  </c:pt>
                  <c:pt idx="5">
                    <c:v>2.9136767235284265E-2</c:v>
                  </c:pt>
                  <c:pt idx="6">
                    <c:v>3.4298604733214354E-2</c:v>
                  </c:pt>
                  <c:pt idx="7">
                    <c:v>4.0813178151378061E-2</c:v>
                  </c:pt>
                  <c:pt idx="8">
                    <c:v>6.0415786744746042E-2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xVal>
            <c:numRef>
              <c:f>'Fig S3A - HbA1C_ITT'!$A$2:$A$10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  <c:pt idx="6">
                  <c:v>30</c:v>
                </c:pt>
                <c:pt idx="7">
                  <c:v>36</c:v>
                </c:pt>
                <c:pt idx="8">
                  <c:v>42</c:v>
                </c:pt>
              </c:numCache>
            </c:numRef>
          </c:xVal>
          <c:yVal>
            <c:numRef>
              <c:f>'Fig S3A - HbA1C_ITT'!$F$2:$F$10</c:f>
              <c:numCache>
                <c:formatCode>General</c:formatCode>
                <c:ptCount val="9"/>
                <c:pt idx="0">
                  <c:v>0</c:v>
                </c:pt>
                <c:pt idx="1">
                  <c:v>-0.45649755109130075</c:v>
                </c:pt>
                <c:pt idx="2">
                  <c:v>-0.38799273353668529</c:v>
                </c:pt>
                <c:pt idx="3">
                  <c:v>-0.35840235452975677</c:v>
                </c:pt>
                <c:pt idx="4">
                  <c:v>-0.31098982354999594</c:v>
                </c:pt>
                <c:pt idx="5">
                  <c:v>-0.36843770592902325</c:v>
                </c:pt>
                <c:pt idx="6">
                  <c:v>-0.34504437322701265</c:v>
                </c:pt>
                <c:pt idx="7">
                  <c:v>-0.38393831776705312</c:v>
                </c:pt>
                <c:pt idx="8">
                  <c:v>-0.43281009801175863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144-443D-A340-95D909F188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4172032"/>
        <c:axId val="484169408"/>
      </c:scatterChart>
      <c:valAx>
        <c:axId val="484172032"/>
        <c:scaling>
          <c:orientation val="minMax"/>
          <c:max val="42.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 sz="1600" b="1" dirty="0"/>
                  <a:t>Months since </a:t>
                </a:r>
                <a:r>
                  <a:rPr lang="en-US" sz="1600" b="1" dirty="0" smtClean="0"/>
                  <a:t>randomization</a:t>
                </a:r>
                <a:endParaRPr lang="en-US" sz="1600" b="1" dirty="0"/>
              </a:p>
            </c:rich>
          </c:tx>
          <c:layout>
            <c:manualLayout>
              <c:xMode val="edge"/>
              <c:yMode val="edge"/>
              <c:x val="0.36719598044648089"/>
              <c:y val="0.87140894225786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84169408"/>
        <c:crossesAt val="-0.60000000000000009"/>
        <c:crossBetween val="midCat"/>
        <c:majorUnit val="6"/>
      </c:valAx>
      <c:valAx>
        <c:axId val="484169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84172032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14"/>
            <c:marker>
              <c:symbol val="diamond"/>
              <c:size val="9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5B7-41C2-9E49-958B35D3CDF7}"/>
              </c:ext>
            </c:extLst>
          </c:dPt>
          <c:dPt>
            <c:idx val="15"/>
            <c:marker>
              <c:symbol val="diamond"/>
              <c:size val="9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5B7-41C2-9E49-958B35D3CDF7}"/>
              </c:ext>
            </c:extLst>
          </c:dPt>
          <c:dPt>
            <c:idx val="16"/>
            <c:marker>
              <c:symbol val="diamond"/>
              <c:size val="9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85B7-41C2-9E49-958B35D3CDF7}"/>
              </c:ext>
            </c:extLst>
          </c:dPt>
          <c:dPt>
            <c:idx val="17"/>
            <c:marker>
              <c:symbol val="diamond"/>
              <c:size val="9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85B7-41C2-9E49-958B35D3CDF7}"/>
              </c:ext>
            </c:extLst>
          </c:dPt>
          <c:dPt>
            <c:idx val="22"/>
            <c:marker>
              <c:symbol val="circle"/>
              <c:size val="9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85B7-41C2-9E49-958B35D3CDF7}"/>
              </c:ext>
            </c:extLst>
          </c:dPt>
          <c:dPt>
            <c:idx val="23"/>
            <c:marker>
              <c:symbol val="circle"/>
              <c:size val="9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85B7-41C2-9E49-958B35D3CDF7}"/>
              </c:ext>
            </c:extLst>
          </c:dPt>
          <c:dPt>
            <c:idx val="24"/>
            <c:marker>
              <c:symbol val="circle"/>
              <c:size val="9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85B7-41C2-9E49-958B35D3CDF7}"/>
              </c:ext>
            </c:extLst>
          </c:dPt>
          <c:dPt>
            <c:idx val="25"/>
            <c:marker>
              <c:symbol val="circle"/>
              <c:size val="9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85B7-41C2-9E49-958B35D3CDF7}"/>
              </c:ext>
            </c:extLst>
          </c:dPt>
          <c:errBars>
            <c:errDir val="x"/>
            <c:errBarType val="both"/>
            <c:errValType val="cust"/>
            <c:noEndCap val="0"/>
            <c:plus>
              <c:numRef>
                <c:f>'Figure 2'!$O$13:$O$26</c:f>
                <c:numCache>
                  <c:formatCode>General</c:formatCode>
                  <c:ptCount val="14"/>
                  <c:pt idx="0">
                    <c:v>0.19999999999999996</c:v>
                  </c:pt>
                  <c:pt idx="1">
                    <c:v>0.19999999999999996</c:v>
                  </c:pt>
                  <c:pt idx="2">
                    <c:v>0.30000000000000016</c:v>
                  </c:pt>
                  <c:pt idx="3">
                    <c:v>0</c:v>
                  </c:pt>
                  <c:pt idx="4">
                    <c:v>0.28000000000000003</c:v>
                  </c:pt>
                  <c:pt idx="5">
                    <c:v>0.14000000000000001</c:v>
                  </c:pt>
                  <c:pt idx="6">
                    <c:v>0</c:v>
                  </c:pt>
                  <c:pt idx="7">
                    <c:v>0</c:v>
                  </c:pt>
                  <c:pt idx="8">
                    <c:v>0.22999999999999998</c:v>
                  </c:pt>
                  <c:pt idx="9">
                    <c:v>0.25</c:v>
                  </c:pt>
                  <c:pt idx="10">
                    <c:v>0.44999999999999996</c:v>
                  </c:pt>
                  <c:pt idx="11">
                    <c:v>0</c:v>
                  </c:pt>
                  <c:pt idx="12">
                    <c:v>0.6</c:v>
                  </c:pt>
                  <c:pt idx="13">
                    <c:v>0.15000000000000002</c:v>
                  </c:pt>
                </c:numCache>
              </c:numRef>
            </c:plus>
            <c:minus>
              <c:numRef>
                <c:f>'Figure 2'!$N$13:$N$26</c:f>
                <c:numCache>
                  <c:formatCode>General</c:formatCode>
                  <c:ptCount val="14"/>
                  <c:pt idx="0">
                    <c:v>0.16000000000000003</c:v>
                  </c:pt>
                  <c:pt idx="1">
                    <c:v>0.14000000000000001</c:v>
                  </c:pt>
                  <c:pt idx="2">
                    <c:v>0.21999999999999997</c:v>
                  </c:pt>
                  <c:pt idx="3">
                    <c:v>0</c:v>
                  </c:pt>
                  <c:pt idx="4">
                    <c:v>0.20999999999999996</c:v>
                  </c:pt>
                  <c:pt idx="5">
                    <c:v>0.12</c:v>
                  </c:pt>
                  <c:pt idx="6">
                    <c:v>0</c:v>
                  </c:pt>
                  <c:pt idx="7">
                    <c:v>0</c:v>
                  </c:pt>
                  <c:pt idx="8">
                    <c:v>0.17999999999999994</c:v>
                  </c:pt>
                  <c:pt idx="9">
                    <c:v>0.15999999999999998</c:v>
                  </c:pt>
                  <c:pt idx="10">
                    <c:v>0.29000000000000004</c:v>
                  </c:pt>
                  <c:pt idx="11">
                    <c:v>0</c:v>
                  </c:pt>
                  <c:pt idx="12">
                    <c:v>0.36</c:v>
                  </c:pt>
                  <c:pt idx="13">
                    <c:v>0.12</c:v>
                  </c:pt>
                </c:numCache>
              </c:numRef>
            </c:minus>
            <c:spPr>
              <a:noFill/>
              <a:ln w="28575" cap="flat" cmpd="sng" algn="ctr">
                <a:solidFill>
                  <a:srgbClr val="000000"/>
                </a:solidFill>
                <a:round/>
              </a:ln>
              <a:effectLst/>
            </c:spPr>
          </c:errBars>
          <c:xVal>
            <c:numRef>
              <c:f>'Figure 2'!$K$13:$K$30</c:f>
              <c:numCache>
                <c:formatCode>General</c:formatCode>
                <c:ptCount val="18"/>
                <c:pt idx="0">
                  <c:v>0.75</c:v>
                </c:pt>
                <c:pt idx="1">
                  <c:v>0.52</c:v>
                </c:pt>
                <c:pt idx="2">
                  <c:v>0.82</c:v>
                </c:pt>
                <c:pt idx="4">
                  <c:v>0.76</c:v>
                </c:pt>
                <c:pt idx="5">
                  <c:v>0.67</c:v>
                </c:pt>
                <c:pt idx="8">
                  <c:v>0.71</c:v>
                </c:pt>
                <c:pt idx="9">
                  <c:v>0.47</c:v>
                </c:pt>
                <c:pt idx="10">
                  <c:v>0.81</c:v>
                </c:pt>
                <c:pt idx="12">
                  <c:v>0.9</c:v>
                </c:pt>
                <c:pt idx="13">
                  <c:v>0.61</c:v>
                </c:pt>
                <c:pt idx="14">
                  <c:v>0.25</c:v>
                </c:pt>
                <c:pt idx="15">
                  <c:v>0.5</c:v>
                </c:pt>
                <c:pt idx="16">
                  <c:v>2</c:v>
                </c:pt>
                <c:pt idx="17">
                  <c:v>4</c:v>
                </c:pt>
              </c:numCache>
            </c:numRef>
          </c:xVal>
          <c:yVal>
            <c:numRef>
              <c:f>'Figure 2'!$J$13:$J$30</c:f>
              <c:numCache>
                <c:formatCode>General</c:formatCode>
                <c:ptCount val="18"/>
                <c:pt idx="0">
                  <c:v>13.48</c:v>
                </c:pt>
                <c:pt idx="1">
                  <c:v>12.45</c:v>
                </c:pt>
                <c:pt idx="2">
                  <c:v>11.32</c:v>
                </c:pt>
                <c:pt idx="3">
                  <c:v>10.5</c:v>
                </c:pt>
                <c:pt idx="4">
                  <c:v>9.5</c:v>
                </c:pt>
                <c:pt idx="5">
                  <c:v>8.4700000000000006</c:v>
                </c:pt>
                <c:pt idx="6">
                  <c:v>7.7</c:v>
                </c:pt>
                <c:pt idx="7">
                  <c:v>6.7</c:v>
                </c:pt>
                <c:pt idx="8">
                  <c:v>5.7</c:v>
                </c:pt>
                <c:pt idx="9">
                  <c:v>4.7</c:v>
                </c:pt>
                <c:pt idx="10">
                  <c:v>3.7</c:v>
                </c:pt>
                <c:pt idx="11">
                  <c:v>2.9</c:v>
                </c:pt>
                <c:pt idx="12">
                  <c:v>1.9</c:v>
                </c:pt>
                <c:pt idx="13">
                  <c:v>0.9</c:v>
                </c:pt>
                <c:pt idx="14">
                  <c:v>-0.5</c:v>
                </c:pt>
                <c:pt idx="15">
                  <c:v>-0.5</c:v>
                </c:pt>
                <c:pt idx="16">
                  <c:v>-0.5</c:v>
                </c:pt>
                <c:pt idx="17">
                  <c:v>-0.5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85B7-41C2-9E49-958B35D3C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952888"/>
        <c:axId val="134022944"/>
      </c:scatterChart>
      <c:valAx>
        <c:axId val="408952888"/>
        <c:scaling>
          <c:logBase val="10"/>
          <c:orientation val="minMax"/>
          <c:max val="4"/>
          <c:min val="0.25"/>
        </c:scaling>
        <c:delete val="1"/>
        <c:axPos val="b"/>
        <c:numFmt formatCode="General" sourceLinked="1"/>
        <c:majorTickMark val="none"/>
        <c:minorTickMark val="none"/>
        <c:tickLblPos val="none"/>
        <c:crossAx val="134022944"/>
        <c:crosses val="autoZero"/>
        <c:crossBetween val="midCat"/>
      </c:valAx>
      <c:valAx>
        <c:axId val="134022944"/>
        <c:scaling>
          <c:orientation val="minMax"/>
          <c:max val="14.75"/>
          <c:min val="7.7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2"/>
            </a:solidFill>
            <a:prstDash val="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9528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588240239218187E-2"/>
          <c:y val="0"/>
          <c:w val="0.92882351952156361"/>
          <c:h val="1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tx1"/>
              </a:solidFill>
              <a:ln w="9525">
                <a:solidFill>
                  <a:schemeClr val="tx2"/>
                </a:solidFill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'Figure S2'!$AB$5:$AB$22</c:f>
                <c:numCache>
                  <c:formatCode>General</c:formatCode>
                  <c:ptCount val="18"/>
                  <c:pt idx="0">
                    <c:v>0.15000000000000002</c:v>
                  </c:pt>
                  <c:pt idx="1">
                    <c:v>0.24</c:v>
                  </c:pt>
                  <c:pt idx="2">
                    <c:v>0</c:v>
                  </c:pt>
                  <c:pt idx="3">
                    <c:v>0.15000000000000002</c:v>
                  </c:pt>
                  <c:pt idx="4">
                    <c:v>0.22999999999999998</c:v>
                  </c:pt>
                  <c:pt idx="5">
                    <c:v>0</c:v>
                  </c:pt>
                  <c:pt idx="6">
                    <c:v>0.18000000000000005</c:v>
                  </c:pt>
                  <c:pt idx="7">
                    <c:v>0.17999999999999994</c:v>
                  </c:pt>
                  <c:pt idx="8">
                    <c:v>0</c:v>
                  </c:pt>
                  <c:pt idx="9">
                    <c:v>0.21999999999999997</c:v>
                  </c:pt>
                  <c:pt idx="10">
                    <c:v>0.16000000000000003</c:v>
                  </c:pt>
                  <c:pt idx="11">
                    <c:v>0</c:v>
                  </c:pt>
                  <c:pt idx="12">
                    <c:v>0.17999999999999994</c:v>
                  </c:pt>
                  <c:pt idx="13">
                    <c:v>0.18000000000000005</c:v>
                  </c:pt>
                </c:numCache>
              </c:numRef>
            </c:plus>
            <c:minus>
              <c:numRef>
                <c:f>'Figure S2'!$AA$5:$AA$22</c:f>
                <c:numCache>
                  <c:formatCode>General</c:formatCode>
                  <c:ptCount val="18"/>
                  <c:pt idx="0">
                    <c:v>0.12999999999999989</c:v>
                  </c:pt>
                  <c:pt idx="1">
                    <c:v>0.16999999999999993</c:v>
                  </c:pt>
                  <c:pt idx="2">
                    <c:v>0</c:v>
                  </c:pt>
                  <c:pt idx="3">
                    <c:v>0.13</c:v>
                  </c:pt>
                  <c:pt idx="4">
                    <c:v>0.17000000000000004</c:v>
                  </c:pt>
                  <c:pt idx="5">
                    <c:v>0</c:v>
                  </c:pt>
                  <c:pt idx="6">
                    <c:v>0.14999999999999991</c:v>
                  </c:pt>
                  <c:pt idx="7">
                    <c:v>0.14000000000000001</c:v>
                  </c:pt>
                  <c:pt idx="8">
                    <c:v>0</c:v>
                  </c:pt>
                  <c:pt idx="9">
                    <c:v>0.16000000000000003</c:v>
                  </c:pt>
                  <c:pt idx="10">
                    <c:v>0.12</c:v>
                  </c:pt>
                  <c:pt idx="11">
                    <c:v>0</c:v>
                  </c:pt>
                  <c:pt idx="12">
                    <c:v>0.15000000000000002</c:v>
                  </c:pt>
                  <c:pt idx="13">
                    <c:v>0.14000000000000001</c:v>
                  </c:pt>
                </c:numCache>
              </c:numRef>
            </c:minus>
            <c:spPr>
              <a:noFill/>
              <a:ln w="28575" cap="flat" cmpd="sng" algn="ctr">
                <a:solidFill>
                  <a:srgbClr val="000000"/>
                </a:solidFill>
                <a:round/>
              </a:ln>
              <a:effectLst/>
            </c:spPr>
          </c:errBars>
          <c:xVal>
            <c:numRef>
              <c:f>'Figure S2'!$X$5:$X$22</c:f>
              <c:numCache>
                <c:formatCode>General</c:formatCode>
                <c:ptCount val="18"/>
                <c:pt idx="0">
                  <c:v>0.69</c:v>
                </c:pt>
                <c:pt idx="1">
                  <c:v>0.71</c:v>
                </c:pt>
                <c:pt idx="3">
                  <c:v>0.64</c:v>
                </c:pt>
                <c:pt idx="4">
                  <c:v>0.77</c:v>
                </c:pt>
                <c:pt idx="6">
                  <c:v>0.71</c:v>
                </c:pt>
                <c:pt idx="7">
                  <c:v>0.68</c:v>
                </c:pt>
                <c:pt idx="9">
                  <c:v>0.77</c:v>
                </c:pt>
                <c:pt idx="10">
                  <c:v>0.63</c:v>
                </c:pt>
                <c:pt idx="12">
                  <c:v>0.67</c:v>
                </c:pt>
                <c:pt idx="13">
                  <c:v>0.72</c:v>
                </c:pt>
                <c:pt idx="14">
                  <c:v>0.25</c:v>
                </c:pt>
                <c:pt idx="15">
                  <c:v>0.5</c:v>
                </c:pt>
                <c:pt idx="16">
                  <c:v>2</c:v>
                </c:pt>
                <c:pt idx="17">
                  <c:v>4</c:v>
                </c:pt>
              </c:numCache>
            </c:numRef>
          </c:xVal>
          <c:yVal>
            <c:numRef>
              <c:f>'Figure S2'!$W$5:$W$22</c:f>
              <c:numCache>
                <c:formatCode>General</c:formatCode>
                <c:ptCount val="18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  <c:pt idx="14">
                  <c:v>-1</c:v>
                </c:pt>
                <c:pt idx="15">
                  <c:v>-1</c:v>
                </c:pt>
                <c:pt idx="16">
                  <c:v>-1</c:v>
                </c:pt>
                <c:pt idx="17">
                  <c:v>-1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E96-4DD9-90A5-2700B3749D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952888"/>
        <c:axId val="134022944"/>
      </c:scatterChart>
      <c:valAx>
        <c:axId val="408952888"/>
        <c:scaling>
          <c:logBase val="10"/>
          <c:orientation val="minMax"/>
          <c:max val="2"/>
          <c:min val="0.25"/>
        </c:scaling>
        <c:delete val="1"/>
        <c:axPos val="b"/>
        <c:numFmt formatCode="General" sourceLinked="1"/>
        <c:majorTickMark val="none"/>
        <c:minorTickMark val="none"/>
        <c:tickLblPos val="none"/>
        <c:crossAx val="134022944"/>
        <c:crosses val="autoZero"/>
        <c:crossBetween val="midCat"/>
      </c:valAx>
      <c:valAx>
        <c:axId val="134022944"/>
        <c:scaling>
          <c:orientation val="minMax"/>
          <c:max val="15.5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2"/>
            </a:solidFill>
            <a:prstDash val="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9528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588240239218187E-2"/>
          <c:y val="5.0114667186615044E-2"/>
          <c:w val="0.92882351952156361"/>
          <c:h val="0.92924988161889643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'Figure S2'!$AB$27:$AB$39</c:f>
                <c:numCache>
                  <c:formatCode>General</c:formatCode>
                  <c:ptCount val="13"/>
                  <c:pt idx="0">
                    <c:v>0.16000000000000003</c:v>
                  </c:pt>
                  <c:pt idx="1">
                    <c:v>0.77000000000000013</c:v>
                  </c:pt>
                  <c:pt idx="2">
                    <c:v>0.28999999999999992</c:v>
                  </c:pt>
                  <c:pt idx="3">
                    <c:v>0.47</c:v>
                  </c:pt>
                  <c:pt idx="4">
                    <c:v>0</c:v>
                  </c:pt>
                  <c:pt idx="5">
                    <c:v>0.19000000000000006</c:v>
                  </c:pt>
                  <c:pt idx="6">
                    <c:v>0.17000000000000004</c:v>
                  </c:pt>
                  <c:pt idx="7">
                    <c:v>0</c:v>
                  </c:pt>
                  <c:pt idx="8">
                    <c:v>0</c:v>
                  </c:pt>
                  <c:pt idx="9">
                    <c:v>0.28999999999999992</c:v>
                  </c:pt>
                  <c:pt idx="10">
                    <c:v>0.27</c:v>
                  </c:pt>
                  <c:pt idx="11">
                    <c:v>0.42000000000000004</c:v>
                  </c:pt>
                  <c:pt idx="12">
                    <c:v>0.20000000000000007</c:v>
                  </c:pt>
                </c:numCache>
              </c:numRef>
            </c:plus>
            <c:minus>
              <c:numRef>
                <c:f>'Figure S2'!$AA$27:$AA$39</c:f>
                <c:numCache>
                  <c:formatCode>General</c:formatCode>
                  <c:ptCount val="13"/>
                  <c:pt idx="0">
                    <c:v>0.13</c:v>
                  </c:pt>
                  <c:pt idx="1">
                    <c:v>0.39999999999999997</c:v>
                  </c:pt>
                  <c:pt idx="2">
                    <c:v>0.2</c:v>
                  </c:pt>
                  <c:pt idx="3">
                    <c:v>0.27999999999999997</c:v>
                  </c:pt>
                  <c:pt idx="4">
                    <c:v>0</c:v>
                  </c:pt>
                  <c:pt idx="5">
                    <c:v>0.15000000000000002</c:v>
                  </c:pt>
                  <c:pt idx="6">
                    <c:v>0.14000000000000001</c:v>
                  </c:pt>
                  <c:pt idx="7">
                    <c:v>0</c:v>
                  </c:pt>
                  <c:pt idx="8">
                    <c:v>0</c:v>
                  </c:pt>
                  <c:pt idx="9">
                    <c:v>0.20999999999999996</c:v>
                  </c:pt>
                  <c:pt idx="10">
                    <c:v>0.18</c:v>
                  </c:pt>
                  <c:pt idx="11">
                    <c:v>0.27999999999999992</c:v>
                  </c:pt>
                  <c:pt idx="12">
                    <c:v>0.14999999999999997</c:v>
                  </c:pt>
                </c:numCache>
              </c:numRef>
            </c:minus>
            <c:spPr>
              <a:noFill/>
              <a:ln w="28575" cap="flat" cmpd="sng" algn="ctr">
                <a:solidFill>
                  <a:srgbClr val="000000"/>
                </a:solidFill>
                <a:round/>
              </a:ln>
              <a:effectLst/>
            </c:spPr>
          </c:errBars>
          <c:xVal>
            <c:numRef>
              <c:f>'Figure S2'!$X$27:$X$43</c:f>
              <c:numCache>
                <c:formatCode>General</c:formatCode>
                <c:ptCount val="17"/>
                <c:pt idx="0">
                  <c:v>0.7</c:v>
                </c:pt>
                <c:pt idx="1">
                  <c:v>0.83</c:v>
                </c:pt>
                <c:pt idx="2">
                  <c:v>0.66</c:v>
                </c:pt>
                <c:pt idx="3">
                  <c:v>0.71</c:v>
                </c:pt>
                <c:pt idx="5">
                  <c:v>0.62</c:v>
                </c:pt>
                <c:pt idx="6">
                  <c:v>0.74</c:v>
                </c:pt>
                <c:pt idx="9">
                  <c:v>0.84</c:v>
                </c:pt>
                <c:pt idx="10">
                  <c:v>0.61</c:v>
                </c:pt>
                <c:pt idx="11">
                  <c:v>0.82</c:v>
                </c:pt>
                <c:pt idx="12">
                  <c:v>0.57999999999999996</c:v>
                </c:pt>
                <c:pt idx="13">
                  <c:v>0.25</c:v>
                </c:pt>
                <c:pt idx="14">
                  <c:v>0.5</c:v>
                </c:pt>
                <c:pt idx="15">
                  <c:v>2</c:v>
                </c:pt>
                <c:pt idx="16">
                  <c:v>4</c:v>
                </c:pt>
              </c:numCache>
            </c:numRef>
          </c:xVal>
          <c:yVal>
            <c:numRef>
              <c:f>'Figure S2'!$W$27:$W$43</c:f>
              <c:numCache>
                <c:formatCode>General</c:formatCode>
                <c:ptCount val="17"/>
                <c:pt idx="0">
                  <c:v>13</c:v>
                </c:pt>
                <c:pt idx="1">
                  <c:v>12</c:v>
                </c:pt>
                <c:pt idx="2">
                  <c:v>11</c:v>
                </c:pt>
                <c:pt idx="3">
                  <c:v>10</c:v>
                </c:pt>
                <c:pt idx="4">
                  <c:v>9</c:v>
                </c:pt>
                <c:pt idx="5">
                  <c:v>8</c:v>
                </c:pt>
                <c:pt idx="6">
                  <c:v>7</c:v>
                </c:pt>
                <c:pt idx="7">
                  <c:v>6</c:v>
                </c:pt>
                <c:pt idx="8">
                  <c:v>5</c:v>
                </c:pt>
                <c:pt idx="9">
                  <c:v>4</c:v>
                </c:pt>
                <c:pt idx="10">
                  <c:v>3</c:v>
                </c:pt>
                <c:pt idx="11">
                  <c:v>2</c:v>
                </c:pt>
                <c:pt idx="12">
                  <c:v>1</c:v>
                </c:pt>
                <c:pt idx="13">
                  <c:v>-1</c:v>
                </c:pt>
                <c:pt idx="14">
                  <c:v>-1</c:v>
                </c:pt>
                <c:pt idx="15">
                  <c:v>-1</c:v>
                </c:pt>
                <c:pt idx="16">
                  <c:v>-1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A18-480F-B0DC-E6D4819EAB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952888"/>
        <c:axId val="134022944"/>
      </c:scatterChart>
      <c:valAx>
        <c:axId val="408952888"/>
        <c:scaling>
          <c:logBase val="10"/>
          <c:orientation val="minMax"/>
          <c:max val="2"/>
          <c:min val="0.25"/>
        </c:scaling>
        <c:delete val="1"/>
        <c:axPos val="b"/>
        <c:numFmt formatCode="General" sourceLinked="1"/>
        <c:majorTickMark val="none"/>
        <c:minorTickMark val="none"/>
        <c:tickLblPos val="none"/>
        <c:crossAx val="134022944"/>
        <c:crosses val="autoZero"/>
        <c:crossBetween val="midCat"/>
      </c:valAx>
      <c:valAx>
        <c:axId val="134022944"/>
        <c:scaling>
          <c:orientation val="minMax"/>
          <c:max val="14.5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2"/>
            </a:solidFill>
            <a:prstDash val="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9528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588240239218187E-2"/>
          <c:y val="1.5763833446535036E-2"/>
          <c:w val="0.92882351952156361"/>
          <c:h val="0.95270849966039495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'Figure S2'!$AB$48:$AB$58</c:f>
                <c:numCache>
                  <c:formatCode>General</c:formatCode>
                  <c:ptCount val="11"/>
                  <c:pt idx="0">
                    <c:v>0.17000000000000004</c:v>
                  </c:pt>
                  <c:pt idx="1">
                    <c:v>0.18999999999999995</c:v>
                  </c:pt>
                  <c:pt idx="2">
                    <c:v>0</c:v>
                  </c:pt>
                  <c:pt idx="3">
                    <c:v>0.18000000000000005</c:v>
                  </c:pt>
                  <c:pt idx="4">
                    <c:v>0.19000000000000006</c:v>
                  </c:pt>
                  <c:pt idx="6">
                    <c:v>0.45000000000000007</c:v>
                  </c:pt>
                  <c:pt idx="7">
                    <c:v>0.13</c:v>
                  </c:pt>
                  <c:pt idx="8">
                    <c:v>0</c:v>
                  </c:pt>
                  <c:pt idx="9">
                    <c:v>0.42000000000000004</c:v>
                  </c:pt>
                  <c:pt idx="10">
                    <c:v>0.13</c:v>
                  </c:pt>
                </c:numCache>
              </c:numRef>
            </c:plus>
            <c:minus>
              <c:numRef>
                <c:f>'Figure S2'!$AA$48:$AA$58</c:f>
                <c:numCache>
                  <c:formatCode>General</c:formatCode>
                  <c:ptCount val="11"/>
                  <c:pt idx="0">
                    <c:v>0.14000000000000001</c:v>
                  </c:pt>
                  <c:pt idx="1">
                    <c:v>0.15000000000000002</c:v>
                  </c:pt>
                  <c:pt idx="2">
                    <c:v>0</c:v>
                  </c:pt>
                  <c:pt idx="3">
                    <c:v>0.1399999999999999</c:v>
                  </c:pt>
                  <c:pt idx="4">
                    <c:v>0.14999999999999991</c:v>
                  </c:pt>
                  <c:pt idx="6">
                    <c:v>0.25999999999999995</c:v>
                  </c:pt>
                  <c:pt idx="7">
                    <c:v>0.10999999999999999</c:v>
                  </c:pt>
                  <c:pt idx="8">
                    <c:v>0</c:v>
                  </c:pt>
                  <c:pt idx="9">
                    <c:v>0.28000000000000003</c:v>
                  </c:pt>
                  <c:pt idx="10">
                    <c:v>0.10999999999999999</c:v>
                  </c:pt>
                </c:numCache>
              </c:numRef>
            </c:minus>
            <c:spPr>
              <a:noFill/>
              <a:ln w="28575" cap="flat" cmpd="sng" algn="ctr">
                <a:solidFill>
                  <a:srgbClr val="000000"/>
                </a:solidFill>
                <a:round/>
              </a:ln>
              <a:effectLst/>
            </c:spPr>
          </c:errBars>
          <c:xVal>
            <c:numRef>
              <c:f>'Figure S2'!$X$48:$X$62</c:f>
              <c:numCache>
                <c:formatCode>General</c:formatCode>
                <c:ptCount val="15"/>
                <c:pt idx="0">
                  <c:v>0.71</c:v>
                </c:pt>
                <c:pt idx="1">
                  <c:v>0.68</c:v>
                </c:pt>
                <c:pt idx="3">
                  <c:v>0.7</c:v>
                </c:pt>
                <c:pt idx="4">
                  <c:v>0.69</c:v>
                </c:pt>
                <c:pt idx="6">
                  <c:v>0.59</c:v>
                </c:pt>
                <c:pt idx="7">
                  <c:v>0.71</c:v>
                </c:pt>
                <c:pt idx="9">
                  <c:v>0.89</c:v>
                </c:pt>
                <c:pt idx="10">
                  <c:v>0.66</c:v>
                </c:pt>
                <c:pt idx="11">
                  <c:v>0.25</c:v>
                </c:pt>
                <c:pt idx="12">
                  <c:v>0.5</c:v>
                </c:pt>
                <c:pt idx="13">
                  <c:v>2</c:v>
                </c:pt>
                <c:pt idx="14">
                  <c:v>4</c:v>
                </c:pt>
              </c:numCache>
            </c:numRef>
          </c:xVal>
          <c:yVal>
            <c:numRef>
              <c:f>'Figure S2'!$W$48:$W$62</c:f>
              <c:numCache>
                <c:formatCode>General</c:formatCode>
                <c:ptCount val="15"/>
                <c:pt idx="0">
                  <c:v>10.5</c:v>
                </c:pt>
                <c:pt idx="1">
                  <c:v>9.4499999999999993</c:v>
                </c:pt>
                <c:pt idx="2">
                  <c:v>9</c:v>
                </c:pt>
                <c:pt idx="3">
                  <c:v>7.58</c:v>
                </c:pt>
                <c:pt idx="4">
                  <c:v>6.58</c:v>
                </c:pt>
                <c:pt idx="5">
                  <c:v>5.65</c:v>
                </c:pt>
                <c:pt idx="6">
                  <c:v>4.6500000000000004</c:v>
                </c:pt>
                <c:pt idx="7">
                  <c:v>3.7</c:v>
                </c:pt>
                <c:pt idx="8">
                  <c:v>2.75</c:v>
                </c:pt>
                <c:pt idx="9">
                  <c:v>1.75</c:v>
                </c:pt>
                <c:pt idx="10">
                  <c:v>0.85</c:v>
                </c:pt>
                <c:pt idx="11">
                  <c:v>-1</c:v>
                </c:pt>
                <c:pt idx="12">
                  <c:v>-1</c:v>
                </c:pt>
                <c:pt idx="13">
                  <c:v>-1</c:v>
                </c:pt>
                <c:pt idx="14">
                  <c:v>-1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1ED-4F40-8F68-C2A9D5B48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952888"/>
        <c:axId val="134022944"/>
      </c:scatterChart>
      <c:valAx>
        <c:axId val="408952888"/>
        <c:scaling>
          <c:logBase val="10"/>
          <c:orientation val="minMax"/>
          <c:max val="2"/>
          <c:min val="0.25"/>
        </c:scaling>
        <c:delete val="1"/>
        <c:axPos val="b"/>
        <c:numFmt formatCode="General" sourceLinked="1"/>
        <c:majorTickMark val="none"/>
        <c:minorTickMark val="none"/>
        <c:tickLblPos val="none"/>
        <c:crossAx val="134022944"/>
        <c:crosses val="autoZero"/>
        <c:crossBetween val="midCat"/>
      </c:valAx>
      <c:valAx>
        <c:axId val="134022944"/>
        <c:scaling>
          <c:orientation val="minMax"/>
          <c:max val="12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2"/>
            </a:solidFill>
            <a:prstDash val="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9528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12472297562509"/>
          <c:y val="4.4846295541643579E-2"/>
          <c:w val="0.79787132397621285"/>
          <c:h val="0.73682371924463019"/>
        </c:manualLayout>
      </c:layout>
      <c:scatterChart>
        <c:scatterStyle val="lineMarker"/>
        <c:varyColors val="0"/>
        <c:ser>
          <c:idx val="1"/>
          <c:order val="0"/>
          <c:tx>
            <c:v>Placebo</c:v>
          </c:tx>
          <c:spPr>
            <a:ln w="25400" cap="rnd">
              <a:solidFill>
                <a:srgbClr val="E572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E57200"/>
              </a:solidFill>
              <a:ln w="9525">
                <a:solidFill>
                  <a:srgbClr val="E572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eGFR!$C$2:$C$11</c:f>
                <c:numCache>
                  <c:formatCode>General</c:formatCode>
                  <c:ptCount val="10"/>
                  <c:pt idx="1">
                    <c:v>0.19680146467333201</c:v>
                  </c:pt>
                  <c:pt idx="2">
                    <c:v>0.217369445841019</c:v>
                  </c:pt>
                  <c:pt idx="3">
                    <c:v>0.22869071097948199</c:v>
                  </c:pt>
                  <c:pt idx="4">
                    <c:v>0.254281410995432</c:v>
                  </c:pt>
                  <c:pt idx="5">
                    <c:v>0.28792554162051198</c:v>
                  </c:pt>
                  <c:pt idx="6">
                    <c:v>0.310165736182824</c:v>
                  </c:pt>
                  <c:pt idx="7">
                    <c:v>0.37169484331527902</c:v>
                  </c:pt>
                  <c:pt idx="8">
                    <c:v>0.45253860263223999</c:v>
                  </c:pt>
                  <c:pt idx="9">
                    <c:v>0.62527611466723398</c:v>
                  </c:pt>
                </c:numCache>
              </c:numRef>
            </c:plus>
            <c:minus>
              <c:numRef>
                <c:f>eGFR!$C$2:$C$11</c:f>
                <c:numCache>
                  <c:formatCode>General</c:formatCode>
                  <c:ptCount val="10"/>
                  <c:pt idx="1">
                    <c:v>0.19680146467333201</c:v>
                  </c:pt>
                  <c:pt idx="2">
                    <c:v>0.217369445841019</c:v>
                  </c:pt>
                  <c:pt idx="3">
                    <c:v>0.22869071097948199</c:v>
                  </c:pt>
                  <c:pt idx="4">
                    <c:v>0.254281410995432</c:v>
                  </c:pt>
                  <c:pt idx="5">
                    <c:v>0.28792554162051198</c:v>
                  </c:pt>
                  <c:pt idx="6">
                    <c:v>0.310165736182824</c:v>
                  </c:pt>
                  <c:pt idx="7">
                    <c:v>0.37169484331527902</c:v>
                  </c:pt>
                  <c:pt idx="8">
                    <c:v>0.45253860263223999</c:v>
                  </c:pt>
                  <c:pt idx="9">
                    <c:v>0.62527611466723398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000000"/>
                </a:solidFill>
                <a:round/>
              </a:ln>
              <a:effectLst/>
            </c:spPr>
          </c:errBars>
          <c:xVal>
            <c:numRef>
              <c:f>eGFR!$A$2:$A$11</c:f>
              <c:numCache>
                <c:formatCode>General</c:formatCode>
                <c:ptCount val="10"/>
                <c:pt idx="0">
                  <c:v>0</c:v>
                </c:pt>
                <c:pt idx="1">
                  <c:v>3</c:v>
                </c:pt>
                <c:pt idx="2">
                  <c:v>13</c:v>
                </c:pt>
                <c:pt idx="3">
                  <c:v>26</c:v>
                </c:pt>
                <c:pt idx="4">
                  <c:v>52</c:v>
                </c:pt>
                <c:pt idx="5">
                  <c:v>78</c:v>
                </c:pt>
                <c:pt idx="6">
                  <c:v>104</c:v>
                </c:pt>
                <c:pt idx="7">
                  <c:v>130</c:v>
                </c:pt>
                <c:pt idx="8">
                  <c:v>156</c:v>
                </c:pt>
                <c:pt idx="9">
                  <c:v>182</c:v>
                </c:pt>
              </c:numCache>
            </c:numRef>
          </c:xVal>
          <c:yVal>
            <c:numRef>
              <c:f>eGFR!$B$2:$B$11</c:f>
              <c:numCache>
                <c:formatCode>General</c:formatCode>
                <c:ptCount val="10"/>
                <c:pt idx="0">
                  <c:v>0</c:v>
                </c:pt>
                <c:pt idx="1">
                  <c:v>-1.35203434736926</c:v>
                </c:pt>
                <c:pt idx="2">
                  <c:v>-2.1187367214331698</c:v>
                </c:pt>
                <c:pt idx="3">
                  <c:v>-3.6823911109217802</c:v>
                </c:pt>
                <c:pt idx="4">
                  <c:v>-5.6101310885400899</c:v>
                </c:pt>
                <c:pt idx="5">
                  <c:v>-8.1570011472552899</c:v>
                </c:pt>
                <c:pt idx="6">
                  <c:v>-10.067974345289599</c:v>
                </c:pt>
                <c:pt idx="7">
                  <c:v>-12.4631660911287</c:v>
                </c:pt>
                <c:pt idx="8">
                  <c:v>-13.9356894558668</c:v>
                </c:pt>
                <c:pt idx="9">
                  <c:v>-16.6827763067385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397-4BC8-8FB8-6F4910B6E038}"/>
            </c:ext>
          </c:extLst>
        </c:ser>
        <c:ser>
          <c:idx val="0"/>
          <c:order val="1"/>
          <c:tx>
            <c:v>Canagliflozin</c:v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002F6C"/>
              </a:solidFill>
              <a:ln w="9525">
                <a:solidFill>
                  <a:srgbClr val="002060"/>
                </a:solidFill>
              </a:ln>
              <a:effectLst/>
            </c:spPr>
          </c:marker>
          <c:dPt>
            <c:idx val="6"/>
            <c:marker>
              <c:symbol val="square"/>
              <c:size val="7"/>
              <c:spPr>
                <a:solidFill>
                  <a:srgbClr val="002F6C"/>
                </a:solidFill>
                <a:ln w="9525">
                  <a:solidFill>
                    <a:srgbClr val="00206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0397-4BC8-8FB8-6F4910B6E038}"/>
              </c:ext>
            </c:extLst>
          </c:dPt>
          <c:errBars>
            <c:errDir val="y"/>
            <c:errBarType val="both"/>
            <c:errValType val="cust"/>
            <c:noEndCap val="0"/>
            <c:plus>
              <c:numRef>
                <c:f>eGFR!$G$2:$G$11</c:f>
                <c:numCache>
                  <c:formatCode>General</c:formatCode>
                  <c:ptCount val="10"/>
                  <c:pt idx="1">
                    <c:v>0.19637678454403101</c:v>
                  </c:pt>
                  <c:pt idx="2">
                    <c:v>0.21737416401383999</c:v>
                  </c:pt>
                  <c:pt idx="3">
                    <c:v>0.22757726810008599</c:v>
                  </c:pt>
                  <c:pt idx="4">
                    <c:v>0.252295887488935</c:v>
                  </c:pt>
                  <c:pt idx="5">
                    <c:v>0.28422337140172399</c:v>
                  </c:pt>
                  <c:pt idx="6">
                    <c:v>0.30345923516421502</c:v>
                  </c:pt>
                  <c:pt idx="7">
                    <c:v>0.35899141166732002</c:v>
                  </c:pt>
                  <c:pt idx="8">
                    <c:v>0.432983400440758</c:v>
                  </c:pt>
                  <c:pt idx="9">
                    <c:v>0.58986227661495005</c:v>
                  </c:pt>
                </c:numCache>
              </c:numRef>
            </c:plus>
            <c:minus>
              <c:numRef>
                <c:f>eGFR!$G$2:$G$11</c:f>
                <c:numCache>
                  <c:formatCode>General</c:formatCode>
                  <c:ptCount val="10"/>
                  <c:pt idx="1">
                    <c:v>0.19637678454403101</c:v>
                  </c:pt>
                  <c:pt idx="2">
                    <c:v>0.21737416401383999</c:v>
                  </c:pt>
                  <c:pt idx="3">
                    <c:v>0.22757726810008599</c:v>
                  </c:pt>
                  <c:pt idx="4">
                    <c:v>0.252295887488935</c:v>
                  </c:pt>
                  <c:pt idx="5">
                    <c:v>0.28422337140172399</c:v>
                  </c:pt>
                  <c:pt idx="6">
                    <c:v>0.30345923516421502</c:v>
                  </c:pt>
                  <c:pt idx="7">
                    <c:v>0.35899141166732002</c:v>
                  </c:pt>
                  <c:pt idx="8">
                    <c:v>0.432983400440758</c:v>
                  </c:pt>
                  <c:pt idx="9">
                    <c:v>0.58986227661495005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000000"/>
                </a:solidFill>
                <a:round/>
              </a:ln>
              <a:effectLst/>
            </c:spPr>
          </c:errBars>
          <c:xVal>
            <c:numRef>
              <c:f>eGFR!$A$2:$A$11</c:f>
              <c:numCache>
                <c:formatCode>General</c:formatCode>
                <c:ptCount val="10"/>
                <c:pt idx="0">
                  <c:v>0</c:v>
                </c:pt>
                <c:pt idx="1">
                  <c:v>3</c:v>
                </c:pt>
                <c:pt idx="2">
                  <c:v>13</c:v>
                </c:pt>
                <c:pt idx="3">
                  <c:v>26</c:v>
                </c:pt>
                <c:pt idx="4">
                  <c:v>52</c:v>
                </c:pt>
                <c:pt idx="5">
                  <c:v>78</c:v>
                </c:pt>
                <c:pt idx="6">
                  <c:v>104</c:v>
                </c:pt>
                <c:pt idx="7">
                  <c:v>130</c:v>
                </c:pt>
                <c:pt idx="8">
                  <c:v>156</c:v>
                </c:pt>
                <c:pt idx="9">
                  <c:v>182</c:v>
                </c:pt>
              </c:numCache>
            </c:numRef>
          </c:xVal>
          <c:yVal>
            <c:numRef>
              <c:f>eGFR!$F$2:$F$11</c:f>
              <c:numCache>
                <c:formatCode>General</c:formatCode>
                <c:ptCount val="10"/>
                <c:pt idx="0">
                  <c:v>0</c:v>
                </c:pt>
                <c:pt idx="1">
                  <c:v>-5.27053218684651</c:v>
                </c:pt>
                <c:pt idx="2">
                  <c:v>-4.5665308649794403</c:v>
                </c:pt>
                <c:pt idx="3">
                  <c:v>-4.8898847203515103</c:v>
                </c:pt>
                <c:pt idx="4">
                  <c:v>-5.6086019363328701</c:v>
                </c:pt>
                <c:pt idx="5">
                  <c:v>-6.8996364729529498</c:v>
                </c:pt>
                <c:pt idx="6">
                  <c:v>-7.9171342557971904</c:v>
                </c:pt>
                <c:pt idx="7">
                  <c:v>-9.1878543148099308</c:v>
                </c:pt>
                <c:pt idx="8">
                  <c:v>-10.5698059299959</c:v>
                </c:pt>
                <c:pt idx="9">
                  <c:v>-12.235669728809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397-4BC8-8FB8-6F4910B6E0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4172032"/>
        <c:axId val="484169408"/>
      </c:scatterChart>
      <c:valAx>
        <c:axId val="484172032"/>
        <c:scaling>
          <c:orientation val="minMax"/>
          <c:max val="183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 sz="1600" b="1" dirty="0" smtClean="0"/>
                  <a:t>Months </a:t>
                </a:r>
                <a:r>
                  <a:rPr lang="en-US" sz="1600" b="1" dirty="0"/>
                  <a:t>since </a:t>
                </a:r>
                <a:r>
                  <a:rPr lang="en-US" sz="1600" b="1" dirty="0" smtClean="0"/>
                  <a:t>randomization</a:t>
                </a:r>
                <a:endParaRPr lang="en-US" sz="1600" b="1" dirty="0"/>
              </a:p>
            </c:rich>
          </c:tx>
          <c:layout>
            <c:manualLayout>
              <c:xMode val="edge"/>
              <c:yMode val="edge"/>
              <c:x val="0.39165472675649787"/>
              <c:y val="0.885914838926313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84169408"/>
        <c:crossesAt val="-20"/>
        <c:crossBetween val="midCat"/>
        <c:majorUnit val="26"/>
      </c:valAx>
      <c:valAx>
        <c:axId val="484169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 sz="1600" b="1" dirty="0"/>
                  <a:t>LS</a:t>
                </a:r>
                <a:r>
                  <a:rPr lang="en-US" sz="1600" b="1" baseline="0" dirty="0"/>
                  <a:t> Mean Change (±SE) </a:t>
                </a:r>
                <a:br>
                  <a:rPr lang="en-US" sz="1600" b="1" baseline="0" dirty="0"/>
                </a:br>
                <a:r>
                  <a:rPr lang="en-US" sz="1600" b="1" baseline="0" dirty="0"/>
                  <a:t>in eGFR (mL/min/1.73 m</a:t>
                </a:r>
                <a:r>
                  <a:rPr lang="en-US" sz="1600" b="1" baseline="30000" dirty="0"/>
                  <a:t>2</a:t>
                </a:r>
                <a:r>
                  <a:rPr lang="en-US" sz="1600" b="1" baseline="0" dirty="0"/>
                  <a:t>)</a:t>
                </a:r>
                <a:endParaRPr lang="en-US" sz="1600" b="1" dirty="0"/>
              </a:p>
            </c:rich>
          </c:tx>
          <c:layout>
            <c:manualLayout>
              <c:xMode val="edge"/>
              <c:yMode val="edge"/>
              <c:x val="9.4677447519532568E-3"/>
              <c:y val="0.134920630703912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841720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224087376480342E-2"/>
          <c:y val="3.5573785856048847E-2"/>
          <c:w val="0.84991512156436899"/>
          <c:h val="0.77507339347897264"/>
        </c:manualLayout>
      </c:layout>
      <c:scatterChart>
        <c:scatterStyle val="lineMarker"/>
        <c:varyColors val="0"/>
        <c:ser>
          <c:idx val="1"/>
          <c:order val="0"/>
          <c:tx>
            <c:v>Placebo</c:v>
          </c:tx>
          <c:spPr>
            <a:ln w="25400" cap="rnd">
              <a:solidFill>
                <a:srgbClr val="E57200"/>
              </a:solidFill>
              <a:round/>
            </a:ln>
            <a:effectLst/>
          </c:spPr>
          <c:marker>
            <c:symbol val="none"/>
          </c:marker>
          <c:xVal>
            <c:numRef>
              <c:f>T2CVHCHF!$C$163:$C$385</c:f>
              <c:numCache>
                <c:formatCode>General</c:formatCode>
                <c:ptCount val="223"/>
                <c:pt idx="0">
                  <c:v>0</c:v>
                </c:pt>
                <c:pt idx="1">
                  <c:v>2</c:v>
                </c:pt>
                <c:pt idx="2">
                  <c:v>2.4285714285714302</c:v>
                </c:pt>
                <c:pt idx="3">
                  <c:v>2.8571428571428599</c:v>
                </c:pt>
                <c:pt idx="4">
                  <c:v>4.71428571428571</c:v>
                </c:pt>
                <c:pt idx="5">
                  <c:v>5.1428571428571397</c:v>
                </c:pt>
                <c:pt idx="6">
                  <c:v>5.8571428571428603</c:v>
                </c:pt>
                <c:pt idx="7">
                  <c:v>6.4285714285714297</c:v>
                </c:pt>
                <c:pt idx="8">
                  <c:v>7.4285714285714297</c:v>
                </c:pt>
                <c:pt idx="9">
                  <c:v>8.1428571428571406</c:v>
                </c:pt>
                <c:pt idx="10">
                  <c:v>9.1428571428571406</c:v>
                </c:pt>
                <c:pt idx="11">
                  <c:v>9.28571428571429</c:v>
                </c:pt>
                <c:pt idx="12">
                  <c:v>9.5714285714285694</c:v>
                </c:pt>
                <c:pt idx="13">
                  <c:v>12.4285714285714</c:v>
                </c:pt>
                <c:pt idx="14">
                  <c:v>13</c:v>
                </c:pt>
                <c:pt idx="15">
                  <c:v>13.8571428571429</c:v>
                </c:pt>
                <c:pt idx="16">
                  <c:v>14.285714285714301</c:v>
                </c:pt>
                <c:pt idx="17">
                  <c:v>15</c:v>
                </c:pt>
                <c:pt idx="18">
                  <c:v>15.1428571428571</c:v>
                </c:pt>
                <c:pt idx="19">
                  <c:v>15.4285714285714</c:v>
                </c:pt>
                <c:pt idx="20">
                  <c:v>15.5714285714286</c:v>
                </c:pt>
                <c:pt idx="21">
                  <c:v>16.428571428571399</c:v>
                </c:pt>
                <c:pt idx="22">
                  <c:v>17.571428571428601</c:v>
                </c:pt>
                <c:pt idx="23">
                  <c:v>18.285714285714299</c:v>
                </c:pt>
                <c:pt idx="24">
                  <c:v>20.571428571428601</c:v>
                </c:pt>
                <c:pt idx="25">
                  <c:v>22.428571428571399</c:v>
                </c:pt>
                <c:pt idx="26">
                  <c:v>24.8571428571429</c:v>
                </c:pt>
                <c:pt idx="27">
                  <c:v>25</c:v>
                </c:pt>
                <c:pt idx="28">
                  <c:v>25.428571428571399</c:v>
                </c:pt>
                <c:pt idx="29">
                  <c:v>26.8571428571429</c:v>
                </c:pt>
                <c:pt idx="30">
                  <c:v>28.1428571428571</c:v>
                </c:pt>
                <c:pt idx="31">
                  <c:v>29.571428571428601</c:v>
                </c:pt>
                <c:pt idx="32">
                  <c:v>30.1428571428571</c:v>
                </c:pt>
                <c:pt idx="33">
                  <c:v>33.714285714285701</c:v>
                </c:pt>
                <c:pt idx="34">
                  <c:v>34.571428571428598</c:v>
                </c:pt>
                <c:pt idx="35">
                  <c:v>35</c:v>
                </c:pt>
                <c:pt idx="36">
                  <c:v>35.571428571428598</c:v>
                </c:pt>
                <c:pt idx="37">
                  <c:v>37.142857142857103</c:v>
                </c:pt>
                <c:pt idx="38">
                  <c:v>39.142857142857103</c:v>
                </c:pt>
                <c:pt idx="39">
                  <c:v>39.714285714285701</c:v>
                </c:pt>
                <c:pt idx="40">
                  <c:v>39.857142857142897</c:v>
                </c:pt>
                <c:pt idx="41">
                  <c:v>40.428571428571402</c:v>
                </c:pt>
                <c:pt idx="42">
                  <c:v>40.571428571428598</c:v>
                </c:pt>
                <c:pt idx="43">
                  <c:v>41</c:v>
                </c:pt>
                <c:pt idx="44">
                  <c:v>42.285714285714299</c:v>
                </c:pt>
                <c:pt idx="45">
                  <c:v>42.714285714285701</c:v>
                </c:pt>
                <c:pt idx="46">
                  <c:v>43.714285714285701</c:v>
                </c:pt>
                <c:pt idx="47">
                  <c:v>44.142857142857103</c:v>
                </c:pt>
                <c:pt idx="48">
                  <c:v>45.428571428571402</c:v>
                </c:pt>
                <c:pt idx="49">
                  <c:v>45.571428571428598</c:v>
                </c:pt>
                <c:pt idx="50">
                  <c:v>46.428571428571402</c:v>
                </c:pt>
                <c:pt idx="51">
                  <c:v>46.571428571428598</c:v>
                </c:pt>
                <c:pt idx="52">
                  <c:v>46.714285714285701</c:v>
                </c:pt>
                <c:pt idx="53">
                  <c:v>46.857142857142897</c:v>
                </c:pt>
                <c:pt idx="54">
                  <c:v>47.285714285714299</c:v>
                </c:pt>
                <c:pt idx="55">
                  <c:v>47.428571428571402</c:v>
                </c:pt>
                <c:pt idx="56">
                  <c:v>49.285714285714299</c:v>
                </c:pt>
                <c:pt idx="57">
                  <c:v>49.428571428571402</c:v>
                </c:pt>
                <c:pt idx="58">
                  <c:v>50.857142857142897</c:v>
                </c:pt>
                <c:pt idx="59">
                  <c:v>51.142857142857103</c:v>
                </c:pt>
                <c:pt idx="60">
                  <c:v>51.428571428571402</c:v>
                </c:pt>
                <c:pt idx="61">
                  <c:v>52.571428571428598</c:v>
                </c:pt>
                <c:pt idx="62">
                  <c:v>53</c:v>
                </c:pt>
                <c:pt idx="63">
                  <c:v>53.428571428571402</c:v>
                </c:pt>
                <c:pt idx="64">
                  <c:v>53.714285714285701</c:v>
                </c:pt>
                <c:pt idx="65">
                  <c:v>54.571428571428598</c:v>
                </c:pt>
                <c:pt idx="66">
                  <c:v>54.714285714285701</c:v>
                </c:pt>
                <c:pt idx="67">
                  <c:v>55</c:v>
                </c:pt>
                <c:pt idx="68">
                  <c:v>55.285714285714299</c:v>
                </c:pt>
                <c:pt idx="69">
                  <c:v>55.571428571428598</c:v>
                </c:pt>
                <c:pt idx="70">
                  <c:v>56.142857142857103</c:v>
                </c:pt>
                <c:pt idx="71">
                  <c:v>56.571428571428598</c:v>
                </c:pt>
                <c:pt idx="72">
                  <c:v>57.571428571428598</c:v>
                </c:pt>
                <c:pt idx="73">
                  <c:v>58</c:v>
                </c:pt>
                <c:pt idx="74">
                  <c:v>58.285714285714299</c:v>
                </c:pt>
                <c:pt idx="75">
                  <c:v>58.714285714285701</c:v>
                </c:pt>
                <c:pt idx="76">
                  <c:v>58.857142857142897</c:v>
                </c:pt>
                <c:pt idx="77">
                  <c:v>60</c:v>
                </c:pt>
                <c:pt idx="78">
                  <c:v>60.714285714285701</c:v>
                </c:pt>
                <c:pt idx="79">
                  <c:v>61</c:v>
                </c:pt>
                <c:pt idx="80">
                  <c:v>61.142857142857103</c:v>
                </c:pt>
                <c:pt idx="81">
                  <c:v>61.571428571428598</c:v>
                </c:pt>
                <c:pt idx="82">
                  <c:v>62</c:v>
                </c:pt>
                <c:pt idx="83">
                  <c:v>62.714285714285701</c:v>
                </c:pt>
                <c:pt idx="84">
                  <c:v>62.857142857142897</c:v>
                </c:pt>
                <c:pt idx="85">
                  <c:v>63.142857142857103</c:v>
                </c:pt>
                <c:pt idx="86">
                  <c:v>63.428571428571402</c:v>
                </c:pt>
                <c:pt idx="87">
                  <c:v>63.571428571428598</c:v>
                </c:pt>
                <c:pt idx="88">
                  <c:v>64.428571428571402</c:v>
                </c:pt>
                <c:pt idx="89">
                  <c:v>64.571428571428598</c:v>
                </c:pt>
                <c:pt idx="90">
                  <c:v>64.857142857142904</c:v>
                </c:pt>
                <c:pt idx="91">
                  <c:v>65.142857142857096</c:v>
                </c:pt>
                <c:pt idx="92">
                  <c:v>66.142857142857096</c:v>
                </c:pt>
                <c:pt idx="93">
                  <c:v>66.714285714285694</c:v>
                </c:pt>
                <c:pt idx="94">
                  <c:v>67.142857142857096</c:v>
                </c:pt>
                <c:pt idx="95">
                  <c:v>67.857142857142904</c:v>
                </c:pt>
                <c:pt idx="96">
                  <c:v>68.428571428571402</c:v>
                </c:pt>
                <c:pt idx="97">
                  <c:v>68.571428571428598</c:v>
                </c:pt>
                <c:pt idx="98">
                  <c:v>68.714285714285694</c:v>
                </c:pt>
                <c:pt idx="99">
                  <c:v>69.285714285714306</c:v>
                </c:pt>
                <c:pt idx="100">
                  <c:v>69.428571428571402</c:v>
                </c:pt>
                <c:pt idx="101">
                  <c:v>69.714285714285694</c:v>
                </c:pt>
                <c:pt idx="102">
                  <c:v>72.285714285714306</c:v>
                </c:pt>
                <c:pt idx="103">
                  <c:v>73.714285714285694</c:v>
                </c:pt>
                <c:pt idx="104">
                  <c:v>76.428571428571402</c:v>
                </c:pt>
                <c:pt idx="105">
                  <c:v>76.571428571428598</c:v>
                </c:pt>
                <c:pt idx="106">
                  <c:v>76.857142857142904</c:v>
                </c:pt>
                <c:pt idx="107">
                  <c:v>77.428571428571402</c:v>
                </c:pt>
                <c:pt idx="108">
                  <c:v>77.857142857142904</c:v>
                </c:pt>
                <c:pt idx="109">
                  <c:v>78.571428571428598</c:v>
                </c:pt>
                <c:pt idx="110">
                  <c:v>79.142857142857096</c:v>
                </c:pt>
                <c:pt idx="111">
                  <c:v>80.142857142857096</c:v>
                </c:pt>
                <c:pt idx="112">
                  <c:v>80.714285714285694</c:v>
                </c:pt>
                <c:pt idx="113">
                  <c:v>81.142857142857096</c:v>
                </c:pt>
                <c:pt idx="114">
                  <c:v>81.285714285714306</c:v>
                </c:pt>
                <c:pt idx="115">
                  <c:v>82.428571428571402</c:v>
                </c:pt>
                <c:pt idx="116">
                  <c:v>82.571428571428598</c:v>
                </c:pt>
                <c:pt idx="117">
                  <c:v>82.714285714285694</c:v>
                </c:pt>
                <c:pt idx="118">
                  <c:v>83.428571428571402</c:v>
                </c:pt>
                <c:pt idx="119">
                  <c:v>84.571428571428598</c:v>
                </c:pt>
                <c:pt idx="120">
                  <c:v>85.285714285714306</c:v>
                </c:pt>
                <c:pt idx="121">
                  <c:v>88</c:v>
                </c:pt>
                <c:pt idx="122">
                  <c:v>88.142857142857096</c:v>
                </c:pt>
                <c:pt idx="123">
                  <c:v>88.285714285714306</c:v>
                </c:pt>
                <c:pt idx="124">
                  <c:v>88.428571428571402</c:v>
                </c:pt>
                <c:pt idx="125">
                  <c:v>88.571428571428598</c:v>
                </c:pt>
                <c:pt idx="126">
                  <c:v>89.571428571428598</c:v>
                </c:pt>
                <c:pt idx="127">
                  <c:v>90.142857142857096</c:v>
                </c:pt>
                <c:pt idx="128">
                  <c:v>90.714285714285694</c:v>
                </c:pt>
                <c:pt idx="129">
                  <c:v>91.571428571428598</c:v>
                </c:pt>
                <c:pt idx="130">
                  <c:v>91.714285714285694</c:v>
                </c:pt>
                <c:pt idx="131">
                  <c:v>92.428571428571402</c:v>
                </c:pt>
                <c:pt idx="132">
                  <c:v>92.571428571428598</c:v>
                </c:pt>
                <c:pt idx="133">
                  <c:v>93.571428571428598</c:v>
                </c:pt>
                <c:pt idx="134">
                  <c:v>93.857142857142904</c:v>
                </c:pt>
                <c:pt idx="135">
                  <c:v>94.285714285714306</c:v>
                </c:pt>
                <c:pt idx="136">
                  <c:v>94.857142857142904</c:v>
                </c:pt>
                <c:pt idx="137">
                  <c:v>96.571428571428598</c:v>
                </c:pt>
                <c:pt idx="138">
                  <c:v>96.857142857142904</c:v>
                </c:pt>
                <c:pt idx="139">
                  <c:v>97.142857142857096</c:v>
                </c:pt>
                <c:pt idx="140">
                  <c:v>97.714285714285694</c:v>
                </c:pt>
                <c:pt idx="141">
                  <c:v>97.857142857142904</c:v>
                </c:pt>
                <c:pt idx="142">
                  <c:v>98</c:v>
                </c:pt>
                <c:pt idx="143">
                  <c:v>98.571428571428598</c:v>
                </c:pt>
                <c:pt idx="144">
                  <c:v>98.857142857142904</c:v>
                </c:pt>
                <c:pt idx="145">
                  <c:v>99.857142857142904</c:v>
                </c:pt>
                <c:pt idx="146">
                  <c:v>100</c:v>
                </c:pt>
                <c:pt idx="147">
                  <c:v>100.857142857143</c:v>
                </c:pt>
                <c:pt idx="148">
                  <c:v>101.142857142857</c:v>
                </c:pt>
                <c:pt idx="149">
                  <c:v>102.428571428571</c:v>
                </c:pt>
                <c:pt idx="150">
                  <c:v>102.571428571429</c:v>
                </c:pt>
                <c:pt idx="151">
                  <c:v>102.857142857143</c:v>
                </c:pt>
                <c:pt idx="152">
                  <c:v>103.428571428571</c:v>
                </c:pt>
                <c:pt idx="153">
                  <c:v>103.71428571428601</c:v>
                </c:pt>
                <c:pt idx="154">
                  <c:v>104</c:v>
                </c:pt>
                <c:pt idx="155">
                  <c:v>104.142857142857</c:v>
                </c:pt>
                <c:pt idx="156">
                  <c:v>104.571428571429</c:v>
                </c:pt>
                <c:pt idx="157">
                  <c:v>104.71428571428601</c:v>
                </c:pt>
                <c:pt idx="158">
                  <c:v>105.428571428571</c:v>
                </c:pt>
                <c:pt idx="159">
                  <c:v>107.28571428571399</c:v>
                </c:pt>
                <c:pt idx="160">
                  <c:v>107.428571428571</c:v>
                </c:pt>
                <c:pt idx="161">
                  <c:v>107.71428571428601</c:v>
                </c:pt>
                <c:pt idx="162">
                  <c:v>107.857142857143</c:v>
                </c:pt>
                <c:pt idx="163">
                  <c:v>108.28571428571399</c:v>
                </c:pt>
                <c:pt idx="164">
                  <c:v>108.571428571429</c:v>
                </c:pt>
                <c:pt idx="165">
                  <c:v>109</c:v>
                </c:pt>
                <c:pt idx="166">
                  <c:v>111</c:v>
                </c:pt>
                <c:pt idx="167">
                  <c:v>111.142857142857</c:v>
                </c:pt>
                <c:pt idx="168">
                  <c:v>111.571428571429</c:v>
                </c:pt>
                <c:pt idx="169">
                  <c:v>112.571428571429</c:v>
                </c:pt>
                <c:pt idx="170">
                  <c:v>113.71428571428601</c:v>
                </c:pt>
                <c:pt idx="171">
                  <c:v>114.857142857143</c:v>
                </c:pt>
                <c:pt idx="172">
                  <c:v>115</c:v>
                </c:pt>
                <c:pt idx="173">
                  <c:v>115.142857142857</c:v>
                </c:pt>
                <c:pt idx="174">
                  <c:v>115.428571428571</c:v>
                </c:pt>
                <c:pt idx="175">
                  <c:v>117.71428571428601</c:v>
                </c:pt>
                <c:pt idx="176">
                  <c:v>118</c:v>
                </c:pt>
                <c:pt idx="177">
                  <c:v>119.428571428571</c:v>
                </c:pt>
                <c:pt idx="178">
                  <c:v>121.571428571429</c:v>
                </c:pt>
                <c:pt idx="179">
                  <c:v>122</c:v>
                </c:pt>
                <c:pt idx="180">
                  <c:v>123.71428571428601</c:v>
                </c:pt>
                <c:pt idx="181">
                  <c:v>124.142857142857</c:v>
                </c:pt>
                <c:pt idx="182">
                  <c:v>124.28571428571399</c:v>
                </c:pt>
                <c:pt idx="183">
                  <c:v>124.71428571428601</c:v>
                </c:pt>
                <c:pt idx="184">
                  <c:v>124.857142857143</c:v>
                </c:pt>
                <c:pt idx="185">
                  <c:v>125</c:v>
                </c:pt>
                <c:pt idx="186">
                  <c:v>125.142857142857</c:v>
                </c:pt>
                <c:pt idx="187">
                  <c:v>125.428571428571</c:v>
                </c:pt>
                <c:pt idx="188">
                  <c:v>127.142857142857</c:v>
                </c:pt>
                <c:pt idx="189">
                  <c:v>127.71428571428601</c:v>
                </c:pt>
                <c:pt idx="190">
                  <c:v>128.42857142857099</c:v>
                </c:pt>
                <c:pt idx="191">
                  <c:v>128.857142857143</c:v>
                </c:pt>
                <c:pt idx="192">
                  <c:v>129.71428571428601</c:v>
                </c:pt>
                <c:pt idx="193">
                  <c:v>129.857142857143</c:v>
                </c:pt>
                <c:pt idx="194">
                  <c:v>130.57142857142901</c:v>
                </c:pt>
                <c:pt idx="195">
                  <c:v>133.28571428571399</c:v>
                </c:pt>
                <c:pt idx="196">
                  <c:v>133.42857142857099</c:v>
                </c:pt>
                <c:pt idx="197">
                  <c:v>134</c:v>
                </c:pt>
                <c:pt idx="198">
                  <c:v>134.42857142857099</c:v>
                </c:pt>
                <c:pt idx="199">
                  <c:v>136.28571428571399</c:v>
                </c:pt>
                <c:pt idx="200">
                  <c:v>137.71428571428601</c:v>
                </c:pt>
                <c:pt idx="201">
                  <c:v>139.142857142857</c:v>
                </c:pt>
                <c:pt idx="202">
                  <c:v>139.71428571428601</c:v>
                </c:pt>
                <c:pt idx="203">
                  <c:v>140.142857142857</c:v>
                </c:pt>
                <c:pt idx="204">
                  <c:v>141.57142857142901</c:v>
                </c:pt>
                <c:pt idx="205">
                  <c:v>142</c:v>
                </c:pt>
                <c:pt idx="206">
                  <c:v>142.28571428571399</c:v>
                </c:pt>
                <c:pt idx="207">
                  <c:v>142.57142857142901</c:v>
                </c:pt>
                <c:pt idx="208">
                  <c:v>145.57142857142901</c:v>
                </c:pt>
                <c:pt idx="209">
                  <c:v>149.28571428571399</c:v>
                </c:pt>
                <c:pt idx="210">
                  <c:v>149.71428571428601</c:v>
                </c:pt>
                <c:pt idx="211">
                  <c:v>151.71428571428601</c:v>
                </c:pt>
                <c:pt idx="212">
                  <c:v>156.28571428571399</c:v>
                </c:pt>
                <c:pt idx="213">
                  <c:v>160.857142857143</c:v>
                </c:pt>
                <c:pt idx="214">
                  <c:v>164.57142857142901</c:v>
                </c:pt>
                <c:pt idx="215">
                  <c:v>165.142857142857</c:v>
                </c:pt>
                <c:pt idx="216">
                  <c:v>169.142857142857</c:v>
                </c:pt>
                <c:pt idx="217">
                  <c:v>172.57142857142901</c:v>
                </c:pt>
                <c:pt idx="218">
                  <c:v>173.28571428571399</c:v>
                </c:pt>
                <c:pt idx="219">
                  <c:v>176.71428571428601</c:v>
                </c:pt>
                <c:pt idx="220">
                  <c:v>181.42857142857099</c:v>
                </c:pt>
                <c:pt idx="221">
                  <c:v>185.857142857143</c:v>
                </c:pt>
                <c:pt idx="222">
                  <c:v>232.57142857142901</c:v>
                </c:pt>
              </c:numCache>
            </c:numRef>
          </c:xVal>
          <c:yVal>
            <c:numRef>
              <c:f>T2CVHCHF!$D$163:$D$385</c:f>
              <c:numCache>
                <c:formatCode>General</c:formatCode>
                <c:ptCount val="223"/>
                <c:pt idx="0">
                  <c:v>0</c:v>
                </c:pt>
                <c:pt idx="1">
                  <c:v>4.5475216007273597E-2</c:v>
                </c:pt>
                <c:pt idx="2">
                  <c:v>9.09504320145582E-2</c:v>
                </c:pt>
                <c:pt idx="3">
                  <c:v>0.13642564802184301</c:v>
                </c:pt>
                <c:pt idx="4">
                  <c:v>0.18190086402911601</c:v>
                </c:pt>
                <c:pt idx="5">
                  <c:v>0.22737608003639001</c:v>
                </c:pt>
                <c:pt idx="6">
                  <c:v>0.31832651205093698</c:v>
                </c:pt>
                <c:pt idx="7">
                  <c:v>0.36380172805821098</c:v>
                </c:pt>
                <c:pt idx="8">
                  <c:v>0.40929770900430801</c:v>
                </c:pt>
                <c:pt idx="9">
                  <c:v>0.45479368995039499</c:v>
                </c:pt>
                <c:pt idx="10">
                  <c:v>0.50028967089649201</c:v>
                </c:pt>
                <c:pt idx="11">
                  <c:v>0.54578565184258998</c:v>
                </c:pt>
                <c:pt idx="12">
                  <c:v>0.59128163278867596</c:v>
                </c:pt>
                <c:pt idx="13">
                  <c:v>0.63677761373477404</c:v>
                </c:pt>
                <c:pt idx="14">
                  <c:v>0.68227359468087101</c:v>
                </c:pt>
                <c:pt idx="15">
                  <c:v>0.72776957562696898</c:v>
                </c:pt>
                <c:pt idx="16">
                  <c:v>0.77326555657306595</c:v>
                </c:pt>
                <c:pt idx="17">
                  <c:v>0.81876153751916403</c:v>
                </c:pt>
                <c:pt idx="18">
                  <c:v>0.86425751846525001</c:v>
                </c:pt>
                <c:pt idx="19">
                  <c:v>0.90975349941133699</c:v>
                </c:pt>
                <c:pt idx="20">
                  <c:v>0.95527037883282895</c:v>
                </c:pt>
                <c:pt idx="21">
                  <c:v>1.00080818555521</c:v>
                </c:pt>
                <c:pt idx="22">
                  <c:v>1.0463459922775999</c:v>
                </c:pt>
                <c:pt idx="23">
                  <c:v>1.0918837989999699</c:v>
                </c:pt>
                <c:pt idx="24">
                  <c:v>1.1374216057223401</c:v>
                </c:pt>
                <c:pt idx="25">
                  <c:v>1.18298039760911</c:v>
                </c:pt>
                <c:pt idx="26">
                  <c:v>1.2285602036987699</c:v>
                </c:pt>
                <c:pt idx="27">
                  <c:v>1.2741400097884401</c:v>
                </c:pt>
                <c:pt idx="28">
                  <c:v>1.31971981587811</c:v>
                </c:pt>
                <c:pt idx="29">
                  <c:v>1.4108794280574299</c:v>
                </c:pt>
                <c:pt idx="30">
                  <c:v>1.4564592341470901</c:v>
                </c:pt>
                <c:pt idx="31">
                  <c:v>1.5020390402367501</c:v>
                </c:pt>
                <c:pt idx="32">
                  <c:v>1.54761884632642</c:v>
                </c:pt>
                <c:pt idx="33">
                  <c:v>1.5931986524160799</c:v>
                </c:pt>
                <c:pt idx="34">
                  <c:v>1.6387784585057401</c:v>
                </c:pt>
                <c:pt idx="35">
                  <c:v>1.6843582645954001</c:v>
                </c:pt>
                <c:pt idx="36">
                  <c:v>1.72993807068507</c:v>
                </c:pt>
                <c:pt idx="37">
                  <c:v>1.7755178767747299</c:v>
                </c:pt>
                <c:pt idx="38">
                  <c:v>1.8211188434057599</c:v>
                </c:pt>
                <c:pt idx="39">
                  <c:v>1.8667198100367799</c:v>
                </c:pt>
                <c:pt idx="40">
                  <c:v>1.9123207766678001</c:v>
                </c:pt>
                <c:pt idx="41">
                  <c:v>1.9579217432988201</c:v>
                </c:pt>
                <c:pt idx="42">
                  <c:v>2.0035227099298401</c:v>
                </c:pt>
                <c:pt idx="43">
                  <c:v>2.04912367656086</c:v>
                </c:pt>
                <c:pt idx="44">
                  <c:v>2.0947458825801601</c:v>
                </c:pt>
                <c:pt idx="45">
                  <c:v>2.1403893576931798</c:v>
                </c:pt>
                <c:pt idx="46">
                  <c:v>2.18605413167466</c:v>
                </c:pt>
                <c:pt idx="47">
                  <c:v>2.2773836796376199</c:v>
                </c:pt>
                <c:pt idx="48">
                  <c:v>2.3230484536191001</c:v>
                </c:pt>
                <c:pt idx="49">
                  <c:v>2.3687132276005798</c:v>
                </c:pt>
                <c:pt idx="50">
                  <c:v>2.4144207588610702</c:v>
                </c:pt>
                <c:pt idx="51">
                  <c:v>2.46012829012155</c:v>
                </c:pt>
                <c:pt idx="52">
                  <c:v>2.55154335264253</c:v>
                </c:pt>
                <c:pt idx="53">
                  <c:v>2.5972508839030102</c:v>
                </c:pt>
                <c:pt idx="54">
                  <c:v>2.6429584151635002</c:v>
                </c:pt>
                <c:pt idx="55">
                  <c:v>2.7343734776844699</c:v>
                </c:pt>
                <c:pt idx="56">
                  <c:v>2.7800810089449599</c:v>
                </c:pt>
                <c:pt idx="57">
                  <c:v>2.8257885402054401</c:v>
                </c:pt>
                <c:pt idx="58">
                  <c:v>2.8714960714659301</c:v>
                </c:pt>
                <c:pt idx="59">
                  <c:v>2.9172036027264099</c:v>
                </c:pt>
                <c:pt idx="60">
                  <c:v>2.9629111339868999</c:v>
                </c:pt>
                <c:pt idx="61">
                  <c:v>3.0543261965078798</c:v>
                </c:pt>
                <c:pt idx="62">
                  <c:v>3.10003372776838</c:v>
                </c:pt>
                <c:pt idx="63">
                  <c:v>3.14574125902887</c:v>
                </c:pt>
                <c:pt idx="64">
                  <c:v>3.2371563215498398</c:v>
                </c:pt>
                <c:pt idx="65">
                  <c:v>3.28286385281032</c:v>
                </c:pt>
                <c:pt idx="66">
                  <c:v>3.32857138407081</c:v>
                </c:pt>
                <c:pt idx="67">
                  <c:v>3.3743221784938702</c:v>
                </c:pt>
                <c:pt idx="68">
                  <c:v>3.4658237673399901</c:v>
                </c:pt>
                <c:pt idx="69">
                  <c:v>3.5115745617630498</c:v>
                </c:pt>
                <c:pt idx="70">
                  <c:v>3.55732535618611</c:v>
                </c:pt>
                <c:pt idx="71">
                  <c:v>3.6030761506091702</c:v>
                </c:pt>
                <c:pt idx="72">
                  <c:v>3.6488486690561799</c:v>
                </c:pt>
                <c:pt idx="73">
                  <c:v>3.6946211875031798</c:v>
                </c:pt>
                <c:pt idx="74">
                  <c:v>3.7861662243971899</c:v>
                </c:pt>
                <c:pt idx="75">
                  <c:v>3.83198233571891</c:v>
                </c:pt>
                <c:pt idx="76">
                  <c:v>3.8777984470406301</c:v>
                </c:pt>
                <c:pt idx="77">
                  <c:v>3.96947436649981</c:v>
                </c:pt>
                <c:pt idx="78">
                  <c:v>4.0153123262293997</c:v>
                </c:pt>
                <c:pt idx="79">
                  <c:v>4.0611502859589903</c:v>
                </c:pt>
                <c:pt idx="80">
                  <c:v>4.10698824568858</c:v>
                </c:pt>
                <c:pt idx="81">
                  <c:v>4.1528262054181697</c:v>
                </c:pt>
                <c:pt idx="82">
                  <c:v>4.1986641651477701</c:v>
                </c:pt>
                <c:pt idx="83">
                  <c:v>4.2903400846069601</c:v>
                </c:pt>
                <c:pt idx="84">
                  <c:v>4.3361780443365499</c:v>
                </c:pt>
                <c:pt idx="85">
                  <c:v>4.3820160040661396</c:v>
                </c:pt>
                <c:pt idx="86">
                  <c:v>4.4737358927912503</c:v>
                </c:pt>
                <c:pt idx="87">
                  <c:v>4.5195958371538101</c:v>
                </c:pt>
                <c:pt idx="88">
                  <c:v>4.5654778189716199</c:v>
                </c:pt>
                <c:pt idx="89">
                  <c:v>4.6113598007894199</c:v>
                </c:pt>
                <c:pt idx="90">
                  <c:v>4.6572417826072199</c:v>
                </c:pt>
                <c:pt idx="91">
                  <c:v>4.7031237644250297</c:v>
                </c:pt>
                <c:pt idx="92">
                  <c:v>4.7490499698397599</c:v>
                </c:pt>
                <c:pt idx="93">
                  <c:v>4.7949983297192498</c:v>
                </c:pt>
                <c:pt idx="94">
                  <c:v>4.88689504947821</c:v>
                </c:pt>
                <c:pt idx="95">
                  <c:v>4.9787917692371702</c:v>
                </c:pt>
                <c:pt idx="96">
                  <c:v>5.0247401291166396</c:v>
                </c:pt>
                <c:pt idx="97">
                  <c:v>5.0706884889961197</c:v>
                </c:pt>
                <c:pt idx="98">
                  <c:v>5.1166368488755998</c:v>
                </c:pt>
                <c:pt idx="99">
                  <c:v>5.1625852087550799</c:v>
                </c:pt>
                <c:pt idx="100">
                  <c:v>5.2085335686345502</c:v>
                </c:pt>
                <c:pt idx="101">
                  <c:v>5.3004302883935104</c:v>
                </c:pt>
                <c:pt idx="102">
                  <c:v>5.3464456283894304</c:v>
                </c:pt>
                <c:pt idx="103">
                  <c:v>5.4385210703851596</c:v>
                </c:pt>
                <c:pt idx="104">
                  <c:v>5.4845812159914002</c:v>
                </c:pt>
                <c:pt idx="105">
                  <c:v>5.53064136159764</c:v>
                </c:pt>
                <c:pt idx="106">
                  <c:v>5.6227616528101301</c:v>
                </c:pt>
                <c:pt idx="107">
                  <c:v>5.7149269246335601</c:v>
                </c:pt>
                <c:pt idx="108">
                  <c:v>5.7610095605452702</c:v>
                </c:pt>
                <c:pt idx="109">
                  <c:v>5.8071147417778901</c:v>
                </c:pt>
                <c:pt idx="110">
                  <c:v>5.8532199230105002</c:v>
                </c:pt>
                <c:pt idx="111">
                  <c:v>5.8993476937488598</c:v>
                </c:pt>
                <c:pt idx="112">
                  <c:v>5.9455207321719401</c:v>
                </c:pt>
                <c:pt idx="113">
                  <c:v>5.9916937705950302</c:v>
                </c:pt>
                <c:pt idx="114">
                  <c:v>6.0378668090181202</c:v>
                </c:pt>
                <c:pt idx="115">
                  <c:v>6.0841080162971499</c:v>
                </c:pt>
                <c:pt idx="116">
                  <c:v>6.1303720024960198</c:v>
                </c:pt>
                <c:pt idx="117">
                  <c:v>6.1766359886948896</c:v>
                </c:pt>
                <c:pt idx="118">
                  <c:v>6.2229456451664102</c:v>
                </c:pt>
                <c:pt idx="119">
                  <c:v>6.3156565244099401</c:v>
                </c:pt>
                <c:pt idx="120">
                  <c:v>6.3620349122691398</c:v>
                </c:pt>
                <c:pt idx="121">
                  <c:v>6.40869059990629</c:v>
                </c:pt>
                <c:pt idx="122">
                  <c:v>6.4553462875434304</c:v>
                </c:pt>
                <c:pt idx="123">
                  <c:v>6.5020252564618204</c:v>
                </c:pt>
                <c:pt idx="124">
                  <c:v>6.5487042253802104</c:v>
                </c:pt>
                <c:pt idx="125">
                  <c:v>6.5953831942986003</c:v>
                </c:pt>
                <c:pt idx="126">
                  <c:v>6.6422025510934404</c:v>
                </c:pt>
                <c:pt idx="127">
                  <c:v>6.6890453997883199</c:v>
                </c:pt>
                <c:pt idx="128">
                  <c:v>6.7358882484832003</c:v>
                </c:pt>
                <c:pt idx="129">
                  <c:v>6.8296681496913596</c:v>
                </c:pt>
                <c:pt idx="130">
                  <c:v>6.87658171054247</c:v>
                </c:pt>
                <c:pt idx="131">
                  <c:v>6.9235425871382601</c:v>
                </c:pt>
                <c:pt idx="132">
                  <c:v>6.9705271693759601</c:v>
                </c:pt>
                <c:pt idx="133">
                  <c:v>7.0177502520311101</c:v>
                </c:pt>
                <c:pt idx="134">
                  <c:v>7.0649973301550801</c:v>
                </c:pt>
                <c:pt idx="135">
                  <c:v>7.1122684403635503</c:v>
                </c:pt>
                <c:pt idx="136">
                  <c:v>7.1596359730303698</c:v>
                </c:pt>
                <c:pt idx="137">
                  <c:v>7.2073442793135003</c:v>
                </c:pt>
                <c:pt idx="138">
                  <c:v>7.2552002131560398</c:v>
                </c:pt>
                <c:pt idx="139">
                  <c:v>7.3030808532111999</c:v>
                </c:pt>
                <c:pt idx="140">
                  <c:v>7.3991398367830099</c:v>
                </c:pt>
                <c:pt idx="141">
                  <c:v>7.4472192034305804</c:v>
                </c:pt>
                <c:pt idx="142">
                  <c:v>7.5434779458087098</c:v>
                </c:pt>
                <c:pt idx="143">
                  <c:v>7.5919352424828102</c:v>
                </c:pt>
                <c:pt idx="144">
                  <c:v>7.6405966773208904</c:v>
                </c:pt>
                <c:pt idx="145">
                  <c:v>7.6899603348958196</c:v>
                </c:pt>
                <c:pt idx="146">
                  <c:v>7.7394563347162402</c:v>
                </c:pt>
                <c:pt idx="147">
                  <c:v>7.7896798206527098</c:v>
                </c:pt>
                <c:pt idx="148">
                  <c:v>7.8401507129238297</c:v>
                </c:pt>
                <c:pt idx="149">
                  <c:v>7.8919841489682998</c:v>
                </c:pt>
                <c:pt idx="150">
                  <c:v>7.9438759888843702</c:v>
                </c:pt>
                <c:pt idx="151">
                  <c:v>7.99609160091563</c:v>
                </c:pt>
                <c:pt idx="152">
                  <c:v>8.0485752908181407</c:v>
                </c:pt>
                <c:pt idx="153">
                  <c:v>8.1012393370433298</c:v>
                </c:pt>
                <c:pt idx="154">
                  <c:v>8.1541764111579305</c:v>
                </c:pt>
                <c:pt idx="155">
                  <c:v>8.2072051776641892</c:v>
                </c:pt>
                <c:pt idx="156">
                  <c:v>8.2607599004310099</c:v>
                </c:pt>
                <c:pt idx="157">
                  <c:v>8.3144085788518201</c:v>
                </c:pt>
                <c:pt idx="158">
                  <c:v>8.3686604080950993</c:v>
                </c:pt>
                <c:pt idx="159">
                  <c:v>8.4242957083937693</c:v>
                </c:pt>
                <c:pt idx="160">
                  <c:v>8.4800665392656391</c:v>
                </c:pt>
                <c:pt idx="161">
                  <c:v>8.5361449298665804</c:v>
                </c:pt>
                <c:pt idx="162">
                  <c:v>8.5923957632430508</c:v>
                </c:pt>
                <c:pt idx="163">
                  <c:v>8.7058047015020499</c:v>
                </c:pt>
                <c:pt idx="164">
                  <c:v>8.7628279340432709</c:v>
                </c:pt>
                <c:pt idx="165">
                  <c:v>8.8202459152049801</c:v>
                </c:pt>
                <c:pt idx="166">
                  <c:v>8.8791475651305607</c:v>
                </c:pt>
                <c:pt idx="167">
                  <c:v>8.93820190889911</c:v>
                </c:pt>
                <c:pt idx="168">
                  <c:v>8.9975255558640104</c:v>
                </c:pt>
                <c:pt idx="169">
                  <c:v>9.0572776730302103</c:v>
                </c:pt>
                <c:pt idx="170">
                  <c:v>9.1177851396482801</c:v>
                </c:pt>
                <c:pt idx="171">
                  <c:v>9.1787799147223499</c:v>
                </c:pt>
                <c:pt idx="172">
                  <c:v>9.2398156809086895</c:v>
                </c:pt>
                <c:pt idx="173">
                  <c:v>9.3009336501471402</c:v>
                </c:pt>
                <c:pt idx="174">
                  <c:v>9.3622582386189794</c:v>
                </c:pt>
                <c:pt idx="175">
                  <c:v>9.4254644741569091</c:v>
                </c:pt>
                <c:pt idx="176">
                  <c:v>9.4888033101889704</c:v>
                </c:pt>
                <c:pt idx="177">
                  <c:v>9.6183826898451006</c:v>
                </c:pt>
                <c:pt idx="178">
                  <c:v>9.6854811436759505</c:v>
                </c:pt>
                <c:pt idx="179">
                  <c:v>9.7529303735910506</c:v>
                </c:pt>
                <c:pt idx="180">
                  <c:v>9.8928483109963299</c:v>
                </c:pt>
                <c:pt idx="181">
                  <c:v>9.9631347007693396</c:v>
                </c:pt>
                <c:pt idx="182">
                  <c:v>10.033530998892299</c:v>
                </c:pt>
                <c:pt idx="183">
                  <c:v>10.1041483214991</c:v>
                </c:pt>
                <c:pt idx="184">
                  <c:v>10.1747656441059</c:v>
                </c:pt>
                <c:pt idx="185">
                  <c:v>10.2454385271554</c:v>
                </c:pt>
                <c:pt idx="186">
                  <c:v>10.316222881629299</c:v>
                </c:pt>
                <c:pt idx="187">
                  <c:v>10.3875703574593</c:v>
                </c:pt>
                <c:pt idx="188">
                  <c:v>10.461204235555099</c:v>
                </c:pt>
                <c:pt idx="189">
                  <c:v>10.610063413883299</c:v>
                </c:pt>
                <c:pt idx="190">
                  <c:v>10.685753453329699</c:v>
                </c:pt>
                <c:pt idx="191">
                  <c:v>10.7619601483353</c:v>
                </c:pt>
                <c:pt idx="192">
                  <c:v>10.8392225205013</c:v>
                </c:pt>
                <c:pt idx="193">
                  <c:v>10.9166862715695</c:v>
                </c:pt>
                <c:pt idx="194">
                  <c:v>10.9951737726518</c:v>
                </c:pt>
                <c:pt idx="195">
                  <c:v>11.1589361024169</c:v>
                </c:pt>
                <c:pt idx="196">
                  <c:v>11.2408172672995</c:v>
                </c:pt>
                <c:pt idx="197">
                  <c:v>11.3233839489113</c:v>
                </c:pt>
                <c:pt idx="198">
                  <c:v>11.4902261239839</c:v>
                </c:pt>
                <c:pt idx="199">
                  <c:v>11.661259503454501</c:v>
                </c:pt>
                <c:pt idx="200">
                  <c:v>11.748464577982199</c:v>
                </c:pt>
                <c:pt idx="201">
                  <c:v>11.8368044532795</c:v>
                </c:pt>
                <c:pt idx="202">
                  <c:v>11.926492342950599</c:v>
                </c:pt>
                <c:pt idx="203">
                  <c:v>12.0167315925992</c:v>
                </c:pt>
                <c:pt idx="204">
                  <c:v>12.2021547083156</c:v>
                </c:pt>
                <c:pt idx="205">
                  <c:v>12.389957585944799</c:v>
                </c:pt>
                <c:pt idx="206">
                  <c:v>12.484979323920999</c:v>
                </c:pt>
                <c:pt idx="207">
                  <c:v>12.580728799496599</c:v>
                </c:pt>
                <c:pt idx="208">
                  <c:v>12.683333577900999</c:v>
                </c:pt>
                <c:pt idx="209">
                  <c:v>12.7979223789798</c:v>
                </c:pt>
                <c:pt idx="210">
                  <c:v>12.913421819537501</c:v>
                </c:pt>
                <c:pt idx="211">
                  <c:v>13.035221229580101</c:v>
                </c:pt>
                <c:pt idx="212">
                  <c:v>13.173041798154401</c:v>
                </c:pt>
                <c:pt idx="213">
                  <c:v>13.3359441587583</c:v>
                </c:pt>
                <c:pt idx="214">
                  <c:v>13.5219185275163</c:v>
                </c:pt>
                <c:pt idx="215">
                  <c:v>13.899552071064299</c:v>
                </c:pt>
                <c:pt idx="216">
                  <c:v>14.123771987545901</c:v>
                </c:pt>
                <c:pt idx="217">
                  <c:v>14.393823019031601</c:v>
                </c:pt>
                <c:pt idx="218">
                  <c:v>14.6744990091331</c:v>
                </c:pt>
                <c:pt idx="219">
                  <c:v>15.0130922670334</c:v>
                </c:pt>
                <c:pt idx="220">
                  <c:v>15.4987317397932</c:v>
                </c:pt>
                <c:pt idx="221">
                  <c:v>16.164096056802698</c:v>
                </c:pt>
                <c:pt idx="222">
                  <c:v>16.164096056802698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DA8-43AB-80C4-DA9A5D7D506E}"/>
            </c:ext>
          </c:extLst>
        </c:ser>
        <c:ser>
          <c:idx val="0"/>
          <c:order val="1"/>
          <c:tx>
            <c:v>Canagliflozin</c:v>
          </c:tx>
          <c:spPr>
            <a:ln w="25400" cap="rnd">
              <a:solidFill>
                <a:srgbClr val="002F6C"/>
              </a:solidFill>
              <a:round/>
            </a:ln>
            <a:effectLst/>
          </c:spPr>
          <c:marker>
            <c:symbol val="none"/>
          </c:marker>
          <c:xVal>
            <c:numRef>
              <c:f>T2CVHCHF!$C$2:$C$162</c:f>
              <c:numCache>
                <c:formatCode>General</c:formatCode>
                <c:ptCount val="161"/>
                <c:pt idx="0">
                  <c:v>0</c:v>
                </c:pt>
                <c:pt idx="1">
                  <c:v>1.28571428571429</c:v>
                </c:pt>
                <c:pt idx="2">
                  <c:v>3.71428571428571</c:v>
                </c:pt>
                <c:pt idx="3">
                  <c:v>4.71428571428571</c:v>
                </c:pt>
                <c:pt idx="4">
                  <c:v>8.5714285714285694</c:v>
                </c:pt>
                <c:pt idx="5">
                  <c:v>11.1428571428571</c:v>
                </c:pt>
                <c:pt idx="6">
                  <c:v>12.4285714285714</c:v>
                </c:pt>
                <c:pt idx="7">
                  <c:v>13.285714285714301</c:v>
                </c:pt>
                <c:pt idx="8">
                  <c:v>13.4285714285714</c:v>
                </c:pt>
                <c:pt idx="9">
                  <c:v>13.5714285714286</c:v>
                </c:pt>
                <c:pt idx="10">
                  <c:v>13.714285714285699</c:v>
                </c:pt>
                <c:pt idx="11">
                  <c:v>16.1428571428571</c:v>
                </c:pt>
                <c:pt idx="12">
                  <c:v>17.571428571428601</c:v>
                </c:pt>
                <c:pt idx="13">
                  <c:v>17.714285714285701</c:v>
                </c:pt>
                <c:pt idx="14">
                  <c:v>18.571428571428601</c:v>
                </c:pt>
                <c:pt idx="15">
                  <c:v>19</c:v>
                </c:pt>
                <c:pt idx="16">
                  <c:v>20</c:v>
                </c:pt>
                <c:pt idx="17">
                  <c:v>20.1428571428571</c:v>
                </c:pt>
                <c:pt idx="18">
                  <c:v>20.571428571428601</c:v>
                </c:pt>
                <c:pt idx="19">
                  <c:v>21.285714285714299</c:v>
                </c:pt>
                <c:pt idx="20">
                  <c:v>24</c:v>
                </c:pt>
                <c:pt idx="21">
                  <c:v>25</c:v>
                </c:pt>
                <c:pt idx="22">
                  <c:v>25.1428571428571</c:v>
                </c:pt>
                <c:pt idx="23">
                  <c:v>25.428571428571399</c:v>
                </c:pt>
                <c:pt idx="24">
                  <c:v>25.8571428571429</c:v>
                </c:pt>
                <c:pt idx="25">
                  <c:v>26.1428571428571</c:v>
                </c:pt>
                <c:pt idx="26">
                  <c:v>27.285714285714299</c:v>
                </c:pt>
                <c:pt idx="27">
                  <c:v>30.285714285714299</c:v>
                </c:pt>
                <c:pt idx="28">
                  <c:v>30.428571428571399</c:v>
                </c:pt>
                <c:pt idx="29">
                  <c:v>30.714285714285701</c:v>
                </c:pt>
                <c:pt idx="30">
                  <c:v>32.714285714285701</c:v>
                </c:pt>
                <c:pt idx="31">
                  <c:v>34.714285714285701</c:v>
                </c:pt>
                <c:pt idx="32">
                  <c:v>35</c:v>
                </c:pt>
                <c:pt idx="33">
                  <c:v>35.142857142857103</c:v>
                </c:pt>
                <c:pt idx="34">
                  <c:v>36.714285714285701</c:v>
                </c:pt>
                <c:pt idx="35">
                  <c:v>37.142857142857103</c:v>
                </c:pt>
                <c:pt idx="36">
                  <c:v>37.285714285714299</c:v>
                </c:pt>
                <c:pt idx="37">
                  <c:v>37.714285714285701</c:v>
                </c:pt>
                <c:pt idx="38">
                  <c:v>39.571428571428598</c:v>
                </c:pt>
                <c:pt idx="39">
                  <c:v>39.857142857142897</c:v>
                </c:pt>
                <c:pt idx="40">
                  <c:v>41.857142857142897</c:v>
                </c:pt>
                <c:pt idx="41">
                  <c:v>42.571428571428598</c:v>
                </c:pt>
                <c:pt idx="42">
                  <c:v>42.857142857142897</c:v>
                </c:pt>
                <c:pt idx="43">
                  <c:v>43.142857142857103</c:v>
                </c:pt>
                <c:pt idx="44">
                  <c:v>44</c:v>
                </c:pt>
                <c:pt idx="45">
                  <c:v>44.571428571428598</c:v>
                </c:pt>
                <c:pt idx="46">
                  <c:v>44.714285714285701</c:v>
                </c:pt>
                <c:pt idx="47">
                  <c:v>47.428571428571402</c:v>
                </c:pt>
                <c:pt idx="48">
                  <c:v>48.142857142857103</c:v>
                </c:pt>
                <c:pt idx="49">
                  <c:v>48.714285714285701</c:v>
                </c:pt>
                <c:pt idx="50">
                  <c:v>50.714285714285701</c:v>
                </c:pt>
                <c:pt idx="51">
                  <c:v>50.857142857142897</c:v>
                </c:pt>
                <c:pt idx="52">
                  <c:v>52.285714285714299</c:v>
                </c:pt>
                <c:pt idx="53">
                  <c:v>52.714285714285701</c:v>
                </c:pt>
                <c:pt idx="54">
                  <c:v>53.571428571428598</c:v>
                </c:pt>
                <c:pt idx="55">
                  <c:v>56</c:v>
                </c:pt>
                <c:pt idx="56">
                  <c:v>56.142857142857103</c:v>
                </c:pt>
                <c:pt idx="57">
                  <c:v>56.428571428571402</c:v>
                </c:pt>
                <c:pt idx="58">
                  <c:v>56.857142857142897</c:v>
                </c:pt>
                <c:pt idx="59">
                  <c:v>57</c:v>
                </c:pt>
                <c:pt idx="60">
                  <c:v>60</c:v>
                </c:pt>
                <c:pt idx="61">
                  <c:v>60.571428571428598</c:v>
                </c:pt>
                <c:pt idx="62">
                  <c:v>61.285714285714299</c:v>
                </c:pt>
                <c:pt idx="63">
                  <c:v>62.142857142857103</c:v>
                </c:pt>
                <c:pt idx="64">
                  <c:v>62.571428571428598</c:v>
                </c:pt>
                <c:pt idx="65">
                  <c:v>63.714285714285701</c:v>
                </c:pt>
                <c:pt idx="66">
                  <c:v>64.571428571428598</c:v>
                </c:pt>
                <c:pt idx="67">
                  <c:v>65</c:v>
                </c:pt>
                <c:pt idx="68">
                  <c:v>65.142857142857096</c:v>
                </c:pt>
                <c:pt idx="69">
                  <c:v>65.571428571428598</c:v>
                </c:pt>
                <c:pt idx="70">
                  <c:v>66.857142857142904</c:v>
                </c:pt>
                <c:pt idx="71">
                  <c:v>67.857142857142904</c:v>
                </c:pt>
                <c:pt idx="72">
                  <c:v>69.714285714285694</c:v>
                </c:pt>
                <c:pt idx="73">
                  <c:v>71.142857142857096</c:v>
                </c:pt>
                <c:pt idx="74">
                  <c:v>71.285714285714306</c:v>
                </c:pt>
                <c:pt idx="75">
                  <c:v>71.428571428571402</c:v>
                </c:pt>
                <c:pt idx="76">
                  <c:v>73</c:v>
                </c:pt>
                <c:pt idx="77">
                  <c:v>74.571428571428598</c:v>
                </c:pt>
                <c:pt idx="78">
                  <c:v>75.571428571428598</c:v>
                </c:pt>
                <c:pt idx="79">
                  <c:v>75.857142857142904</c:v>
                </c:pt>
                <c:pt idx="80">
                  <c:v>76.285714285714306</c:v>
                </c:pt>
                <c:pt idx="81">
                  <c:v>76.428571428571402</c:v>
                </c:pt>
                <c:pt idx="82">
                  <c:v>77</c:v>
                </c:pt>
                <c:pt idx="83">
                  <c:v>78</c:v>
                </c:pt>
                <c:pt idx="84">
                  <c:v>78.142857142857096</c:v>
                </c:pt>
                <c:pt idx="85">
                  <c:v>78.428571428571402</c:v>
                </c:pt>
                <c:pt idx="86">
                  <c:v>78.571428571428598</c:v>
                </c:pt>
                <c:pt idx="87">
                  <c:v>80.428571428571402</c:v>
                </c:pt>
                <c:pt idx="88">
                  <c:v>81.857142857142904</c:v>
                </c:pt>
                <c:pt idx="89">
                  <c:v>82.285714285714306</c:v>
                </c:pt>
                <c:pt idx="90">
                  <c:v>84.142857142857096</c:v>
                </c:pt>
                <c:pt idx="91">
                  <c:v>85.142857142857096</c:v>
                </c:pt>
                <c:pt idx="92">
                  <c:v>86.142857142857096</c:v>
                </c:pt>
                <c:pt idx="93">
                  <c:v>86.857142857142904</c:v>
                </c:pt>
                <c:pt idx="94">
                  <c:v>87.285714285714306</c:v>
                </c:pt>
                <c:pt idx="95">
                  <c:v>89</c:v>
                </c:pt>
                <c:pt idx="96">
                  <c:v>89.142857142857096</c:v>
                </c:pt>
                <c:pt idx="97">
                  <c:v>89.714285714285694</c:v>
                </c:pt>
                <c:pt idx="98">
                  <c:v>89.857142857142904</c:v>
                </c:pt>
                <c:pt idx="99">
                  <c:v>90.142857142857096</c:v>
                </c:pt>
                <c:pt idx="100">
                  <c:v>90.428571428571402</c:v>
                </c:pt>
                <c:pt idx="101">
                  <c:v>91.142857142857096</c:v>
                </c:pt>
                <c:pt idx="102">
                  <c:v>93.285714285714306</c:v>
                </c:pt>
                <c:pt idx="103">
                  <c:v>97.428571428571402</c:v>
                </c:pt>
                <c:pt idx="104">
                  <c:v>98.571428571428598</c:v>
                </c:pt>
                <c:pt idx="105">
                  <c:v>98.857142857142904</c:v>
                </c:pt>
                <c:pt idx="106">
                  <c:v>101.857142857143</c:v>
                </c:pt>
                <c:pt idx="107">
                  <c:v>102</c:v>
                </c:pt>
                <c:pt idx="108">
                  <c:v>102.28571428571399</c:v>
                </c:pt>
                <c:pt idx="109">
                  <c:v>103.142857142857</c:v>
                </c:pt>
                <c:pt idx="110">
                  <c:v>104.571428571429</c:v>
                </c:pt>
                <c:pt idx="111">
                  <c:v>107.28571428571399</c:v>
                </c:pt>
                <c:pt idx="112">
                  <c:v>107.71428571428601</c:v>
                </c:pt>
                <c:pt idx="113">
                  <c:v>108.571428571429</c:v>
                </c:pt>
                <c:pt idx="114">
                  <c:v>108.71428571428601</c:v>
                </c:pt>
                <c:pt idx="115">
                  <c:v>109.857142857143</c:v>
                </c:pt>
                <c:pt idx="116">
                  <c:v>110.142857142857</c:v>
                </c:pt>
                <c:pt idx="117">
                  <c:v>110.428571428571</c:v>
                </c:pt>
                <c:pt idx="118">
                  <c:v>111</c:v>
                </c:pt>
                <c:pt idx="119">
                  <c:v>112.142857142857</c:v>
                </c:pt>
                <c:pt idx="120">
                  <c:v>112.28571428571399</c:v>
                </c:pt>
                <c:pt idx="121">
                  <c:v>113</c:v>
                </c:pt>
                <c:pt idx="122">
                  <c:v>115.28571428571399</c:v>
                </c:pt>
                <c:pt idx="123">
                  <c:v>116</c:v>
                </c:pt>
                <c:pt idx="124">
                  <c:v>116.142857142857</c:v>
                </c:pt>
                <c:pt idx="125">
                  <c:v>117</c:v>
                </c:pt>
                <c:pt idx="126">
                  <c:v>117.28571428571399</c:v>
                </c:pt>
                <c:pt idx="127">
                  <c:v>117.571428571429</c:v>
                </c:pt>
                <c:pt idx="128">
                  <c:v>118.142857142857</c:v>
                </c:pt>
                <c:pt idx="129">
                  <c:v>118.428571428571</c:v>
                </c:pt>
                <c:pt idx="130">
                  <c:v>119.28571428571399</c:v>
                </c:pt>
                <c:pt idx="131">
                  <c:v>125.571428571429</c:v>
                </c:pt>
                <c:pt idx="132">
                  <c:v>125.71428571428601</c:v>
                </c:pt>
                <c:pt idx="133">
                  <c:v>126.571428571429</c:v>
                </c:pt>
                <c:pt idx="134">
                  <c:v>129.42857142857099</c:v>
                </c:pt>
                <c:pt idx="135">
                  <c:v>131.142857142857</c:v>
                </c:pt>
                <c:pt idx="136">
                  <c:v>132.142857142857</c:v>
                </c:pt>
                <c:pt idx="137">
                  <c:v>132.57142857142901</c:v>
                </c:pt>
                <c:pt idx="138">
                  <c:v>133.857142857143</c:v>
                </c:pt>
                <c:pt idx="139">
                  <c:v>134.57142857142901</c:v>
                </c:pt>
                <c:pt idx="140">
                  <c:v>135.142857142857</c:v>
                </c:pt>
                <c:pt idx="141">
                  <c:v>135.857142857143</c:v>
                </c:pt>
                <c:pt idx="142">
                  <c:v>136</c:v>
                </c:pt>
                <c:pt idx="143">
                  <c:v>137.71428571428601</c:v>
                </c:pt>
                <c:pt idx="144">
                  <c:v>139.57142857142901</c:v>
                </c:pt>
                <c:pt idx="145">
                  <c:v>140</c:v>
                </c:pt>
                <c:pt idx="146">
                  <c:v>141.71428571428601</c:v>
                </c:pt>
                <c:pt idx="147">
                  <c:v>142.857142857143</c:v>
                </c:pt>
                <c:pt idx="148">
                  <c:v>143.57142857142901</c:v>
                </c:pt>
                <c:pt idx="149">
                  <c:v>144.57142857142901</c:v>
                </c:pt>
                <c:pt idx="150">
                  <c:v>146.28571428571399</c:v>
                </c:pt>
                <c:pt idx="151">
                  <c:v>148</c:v>
                </c:pt>
                <c:pt idx="152">
                  <c:v>151</c:v>
                </c:pt>
                <c:pt idx="153">
                  <c:v>163.28571428571399</c:v>
                </c:pt>
                <c:pt idx="154">
                  <c:v>172.857142857143</c:v>
                </c:pt>
                <c:pt idx="155">
                  <c:v>175</c:v>
                </c:pt>
                <c:pt idx="156">
                  <c:v>175.142857142857</c:v>
                </c:pt>
                <c:pt idx="157">
                  <c:v>176.42857142857099</c:v>
                </c:pt>
                <c:pt idx="158">
                  <c:v>185.71428571428601</c:v>
                </c:pt>
                <c:pt idx="159">
                  <c:v>206.42857142857099</c:v>
                </c:pt>
                <c:pt idx="160">
                  <c:v>236.142857142857</c:v>
                </c:pt>
              </c:numCache>
            </c:numRef>
          </c:xVal>
          <c:yVal>
            <c:numRef>
              <c:f>T2CVHCHF!$D$2:$D$162</c:f>
              <c:numCache>
                <c:formatCode>General</c:formatCode>
                <c:ptCount val="161"/>
                <c:pt idx="0">
                  <c:v>0</c:v>
                </c:pt>
                <c:pt idx="1">
                  <c:v>4.5413260672111398E-2</c:v>
                </c:pt>
                <c:pt idx="2">
                  <c:v>9.0826521344222796E-2</c:v>
                </c:pt>
                <c:pt idx="3">
                  <c:v>0.136260433794722</c:v>
                </c:pt>
                <c:pt idx="4">
                  <c:v>0.18173572503615801</c:v>
                </c:pt>
                <c:pt idx="5">
                  <c:v>0.22721101627759499</c:v>
                </c:pt>
                <c:pt idx="6">
                  <c:v>0.27270704408595098</c:v>
                </c:pt>
                <c:pt idx="7">
                  <c:v>0.31820307189430702</c:v>
                </c:pt>
                <c:pt idx="8">
                  <c:v>0.36369909970266301</c:v>
                </c:pt>
                <c:pt idx="9">
                  <c:v>0.40919512751102</c:v>
                </c:pt>
                <c:pt idx="10">
                  <c:v>0.45469115531937598</c:v>
                </c:pt>
                <c:pt idx="11">
                  <c:v>0.50022880803880498</c:v>
                </c:pt>
                <c:pt idx="12">
                  <c:v>0.54576646075823498</c:v>
                </c:pt>
                <c:pt idx="13">
                  <c:v>0.59130411347766398</c:v>
                </c:pt>
                <c:pt idx="14">
                  <c:v>0.68237941891653398</c:v>
                </c:pt>
                <c:pt idx="15">
                  <c:v>0.72791707163597497</c:v>
                </c:pt>
                <c:pt idx="16">
                  <c:v>0.77345472435540497</c:v>
                </c:pt>
                <c:pt idx="17">
                  <c:v>0.81899237707483397</c:v>
                </c:pt>
                <c:pt idx="18">
                  <c:v>0.86453002979427496</c:v>
                </c:pt>
                <c:pt idx="19">
                  <c:v>0.91006768251371595</c:v>
                </c:pt>
                <c:pt idx="20">
                  <c:v>0.95560533523315605</c:v>
                </c:pt>
                <c:pt idx="21">
                  <c:v>1.0011429879525999</c:v>
                </c:pt>
                <c:pt idx="22">
                  <c:v>1.0466806406720399</c:v>
                </c:pt>
                <c:pt idx="23">
                  <c:v>1.0922182933914699</c:v>
                </c:pt>
                <c:pt idx="24">
                  <c:v>1.1377559461109099</c:v>
                </c:pt>
                <c:pt idx="25">
                  <c:v>1.1832935988303499</c:v>
                </c:pt>
                <c:pt idx="26">
                  <c:v>1.2288522463182101</c:v>
                </c:pt>
                <c:pt idx="27">
                  <c:v>1.2744529608859301</c:v>
                </c:pt>
                <c:pt idx="28">
                  <c:v>1.32005367545365</c:v>
                </c:pt>
                <c:pt idx="29">
                  <c:v>1.36567547218251</c:v>
                </c:pt>
                <c:pt idx="30">
                  <c:v>1.4112972689113801</c:v>
                </c:pt>
                <c:pt idx="31">
                  <c:v>1.4569401868424501</c:v>
                </c:pt>
                <c:pt idx="32">
                  <c:v>1.5025831047735001</c:v>
                </c:pt>
                <c:pt idx="33">
                  <c:v>1.5482260227045599</c:v>
                </c:pt>
                <c:pt idx="34">
                  <c:v>1.5938689406356199</c:v>
                </c:pt>
                <c:pt idx="35">
                  <c:v>1.6395118585666899</c:v>
                </c:pt>
                <c:pt idx="36">
                  <c:v>1.6851759663389401</c:v>
                </c:pt>
                <c:pt idx="37">
                  <c:v>1.7308400741112</c:v>
                </c:pt>
                <c:pt idx="38">
                  <c:v>1.7765041818834399</c:v>
                </c:pt>
                <c:pt idx="39">
                  <c:v>1.8221682896557001</c:v>
                </c:pt>
                <c:pt idx="40">
                  <c:v>1.86783239742795</c:v>
                </c:pt>
                <c:pt idx="41">
                  <c:v>1.91349650520021</c:v>
                </c:pt>
                <c:pt idx="42">
                  <c:v>1.9591606129724699</c:v>
                </c:pt>
                <c:pt idx="43">
                  <c:v>2.0048247207447201</c:v>
                </c:pt>
                <c:pt idx="44">
                  <c:v>2.05051011714531</c:v>
                </c:pt>
                <c:pt idx="45">
                  <c:v>2.1875663063470698</c:v>
                </c:pt>
                <c:pt idx="46">
                  <c:v>2.23327305106372</c:v>
                </c:pt>
                <c:pt idx="47">
                  <c:v>2.279001174052</c:v>
                </c:pt>
                <c:pt idx="48">
                  <c:v>2.3247292970402702</c:v>
                </c:pt>
                <c:pt idx="49">
                  <c:v>2.41618554301682</c:v>
                </c:pt>
                <c:pt idx="50">
                  <c:v>2.4619136660051102</c:v>
                </c:pt>
                <c:pt idx="51">
                  <c:v>2.5076417889933902</c:v>
                </c:pt>
                <c:pt idx="52">
                  <c:v>2.55336991198166</c:v>
                </c:pt>
                <c:pt idx="53">
                  <c:v>2.59909803496994</c:v>
                </c:pt>
                <c:pt idx="54">
                  <c:v>2.6448261579582102</c:v>
                </c:pt>
                <c:pt idx="55">
                  <c:v>2.6905757697260899</c:v>
                </c:pt>
                <c:pt idx="56">
                  <c:v>2.7363253814939599</c:v>
                </c:pt>
                <c:pt idx="57">
                  <c:v>2.78207499326184</c:v>
                </c:pt>
                <c:pt idx="58">
                  <c:v>2.8735742167975902</c:v>
                </c:pt>
                <c:pt idx="59">
                  <c:v>2.9193238285654699</c:v>
                </c:pt>
                <c:pt idx="60">
                  <c:v>3.0108661917634301</c:v>
                </c:pt>
                <c:pt idx="61">
                  <c:v>3.0566373733623999</c:v>
                </c:pt>
                <c:pt idx="62">
                  <c:v>3.10240855496138</c:v>
                </c:pt>
                <c:pt idx="63">
                  <c:v>3.1481797365603499</c:v>
                </c:pt>
                <c:pt idx="64">
                  <c:v>3.19395091815933</c:v>
                </c:pt>
                <c:pt idx="65">
                  <c:v>3.2397437512160199</c:v>
                </c:pt>
                <c:pt idx="66">
                  <c:v>3.3313294173293899</c:v>
                </c:pt>
                <c:pt idx="67">
                  <c:v>3.3771222503860798</c:v>
                </c:pt>
                <c:pt idx="68">
                  <c:v>3.42291508344276</c:v>
                </c:pt>
                <c:pt idx="69">
                  <c:v>3.46872963985478</c:v>
                </c:pt>
                <c:pt idx="70">
                  <c:v>3.5145877255365598</c:v>
                </c:pt>
                <c:pt idx="71">
                  <c:v>3.5604676172505201</c:v>
                </c:pt>
                <c:pt idx="72">
                  <c:v>3.6063693461333099</c:v>
                </c:pt>
                <c:pt idx="73">
                  <c:v>3.6523586737353502</c:v>
                </c:pt>
                <c:pt idx="74">
                  <c:v>3.6983480013373802</c:v>
                </c:pt>
                <c:pt idx="75">
                  <c:v>3.74433732893942</c:v>
                </c:pt>
                <c:pt idx="76">
                  <c:v>3.79034863996764</c:v>
                </c:pt>
                <c:pt idx="77">
                  <c:v>3.8364040020356298</c:v>
                </c:pt>
                <c:pt idx="78">
                  <c:v>3.88245936410362</c:v>
                </c:pt>
                <c:pt idx="79">
                  <c:v>3.9285147261716098</c:v>
                </c:pt>
                <c:pt idx="80">
                  <c:v>3.9745921771422701</c:v>
                </c:pt>
                <c:pt idx="81">
                  <c:v>4.0206696281129304</c:v>
                </c:pt>
                <c:pt idx="82">
                  <c:v>4.06676921042411</c:v>
                </c:pt>
                <c:pt idx="83">
                  <c:v>4.1129575738278596</c:v>
                </c:pt>
                <c:pt idx="84">
                  <c:v>4.1591459372316004</c:v>
                </c:pt>
                <c:pt idx="85">
                  <c:v>4.2053343006353403</c:v>
                </c:pt>
                <c:pt idx="86">
                  <c:v>4.2515449449669296</c:v>
                </c:pt>
                <c:pt idx="87">
                  <c:v>4.2978002372640596</c:v>
                </c:pt>
                <c:pt idx="88">
                  <c:v>4.34405552956117</c:v>
                </c:pt>
                <c:pt idx="89">
                  <c:v>4.3903108218582902</c:v>
                </c:pt>
                <c:pt idx="90">
                  <c:v>4.4366333456848999</c:v>
                </c:pt>
                <c:pt idx="91">
                  <c:v>4.48302332949768</c:v>
                </c:pt>
                <c:pt idx="92">
                  <c:v>4.5294133133104602</c:v>
                </c:pt>
                <c:pt idx="93">
                  <c:v>4.5758258493759403</c:v>
                </c:pt>
                <c:pt idx="94">
                  <c:v>4.62235153155566</c:v>
                </c:pt>
                <c:pt idx="95">
                  <c:v>4.6691282105494896</c:v>
                </c:pt>
                <c:pt idx="96">
                  <c:v>4.8095271380744498</c:v>
                </c:pt>
                <c:pt idx="97">
                  <c:v>4.8563728432230402</c:v>
                </c:pt>
                <c:pt idx="98">
                  <c:v>4.9032185483716404</c:v>
                </c:pt>
                <c:pt idx="99">
                  <c:v>4.9500873415957001</c:v>
                </c:pt>
                <c:pt idx="100">
                  <c:v>4.9969792570660498</c:v>
                </c:pt>
                <c:pt idx="101">
                  <c:v>5.0438943290378697</c:v>
                </c:pt>
                <c:pt idx="102">
                  <c:v>5.1380501105658398</c:v>
                </c:pt>
                <c:pt idx="103">
                  <c:v>5.2335326972688403</c:v>
                </c:pt>
                <c:pt idx="104">
                  <c:v>5.2817108707831801</c:v>
                </c:pt>
                <c:pt idx="105">
                  <c:v>5.3300611970359704</c:v>
                </c:pt>
                <c:pt idx="106">
                  <c:v>5.4319115884323796</c:v>
                </c:pt>
                <c:pt idx="107">
                  <c:v>5.4828916900019697</c:v>
                </c:pt>
                <c:pt idx="108">
                  <c:v>5.5858515029758102</c:v>
                </c:pt>
                <c:pt idx="109">
                  <c:v>5.6380428509564799</c:v>
                </c:pt>
                <c:pt idx="110">
                  <c:v>5.6913848278638</c:v>
                </c:pt>
                <c:pt idx="111">
                  <c:v>5.7469258261983898</c:v>
                </c:pt>
                <c:pt idx="112">
                  <c:v>5.8027629554482703</c:v>
                </c:pt>
                <c:pt idx="113">
                  <c:v>5.8592361191440396</c:v>
                </c:pt>
                <c:pt idx="114">
                  <c:v>5.97231811779971</c:v>
                </c:pt>
                <c:pt idx="115">
                  <c:v>6.0869860225341004</c:v>
                </c:pt>
                <c:pt idx="116">
                  <c:v>6.1444955228264897</c:v>
                </c:pt>
                <c:pt idx="117">
                  <c:v>6.2021109338008102</c:v>
                </c:pt>
                <c:pt idx="118">
                  <c:v>6.25993947206603</c:v>
                </c:pt>
                <c:pt idx="119">
                  <c:v>6.3182718059353196</c:v>
                </c:pt>
                <c:pt idx="120">
                  <c:v>6.3766768733879804</c:v>
                </c:pt>
                <c:pt idx="121">
                  <c:v>6.4353748816178298</c:v>
                </c:pt>
                <c:pt idx="122">
                  <c:v>6.5560255909903304</c:v>
                </c:pt>
                <c:pt idx="123">
                  <c:v>6.6170203523539204</c:v>
                </c:pt>
                <c:pt idx="124">
                  <c:v>6.6780549795745996</c:v>
                </c:pt>
                <c:pt idx="125">
                  <c:v>6.8016602047672201</c:v>
                </c:pt>
                <c:pt idx="126">
                  <c:v>6.8637096986388899</c:v>
                </c:pt>
                <c:pt idx="127">
                  <c:v>6.9258834571845203</c:v>
                </c:pt>
                <c:pt idx="128">
                  <c:v>6.9884332666891096</c:v>
                </c:pt>
                <c:pt idx="129">
                  <c:v>7.0512364852801399</c:v>
                </c:pt>
                <c:pt idx="130">
                  <c:v>7.1779559992743103</c:v>
                </c:pt>
                <c:pt idx="131">
                  <c:v>7.24843591119589</c:v>
                </c:pt>
                <c:pt idx="132">
                  <c:v>7.3190230984780902</c:v>
                </c:pt>
                <c:pt idx="133">
                  <c:v>7.39081316579143</c:v>
                </c:pt>
                <c:pt idx="134">
                  <c:v>7.4656791211950004</c:v>
                </c:pt>
                <c:pt idx="135">
                  <c:v>7.5425348694332204</c:v>
                </c:pt>
                <c:pt idx="136">
                  <c:v>7.6208223081551196</c:v>
                </c:pt>
                <c:pt idx="137">
                  <c:v>7.6994428849141396</c:v>
                </c:pt>
                <c:pt idx="138">
                  <c:v>7.7799843832693698</c:v>
                </c:pt>
                <c:pt idx="139">
                  <c:v>7.8620306605084602</c:v>
                </c:pt>
                <c:pt idx="140">
                  <c:v>7.9445176518598304</c:v>
                </c:pt>
                <c:pt idx="141">
                  <c:v>8.0282044539944906</c:v>
                </c:pt>
                <c:pt idx="142">
                  <c:v>8.1120438300619409</c:v>
                </c:pt>
                <c:pt idx="143">
                  <c:v>8.1976803222986092</c:v>
                </c:pt>
                <c:pt idx="144">
                  <c:v>8.2851944497320709</c:v>
                </c:pt>
                <c:pt idx="145">
                  <c:v>8.4612305448381502</c:v>
                </c:pt>
                <c:pt idx="146">
                  <c:v>8.5519528138720098</c:v>
                </c:pt>
                <c:pt idx="147">
                  <c:v>8.6445115660846898</c:v>
                </c:pt>
                <c:pt idx="148">
                  <c:v>8.7389846668436508</c:v>
                </c:pt>
                <c:pt idx="149">
                  <c:v>8.9325393123010404</c:v>
                </c:pt>
                <c:pt idx="150">
                  <c:v>9.0339507384565998</c:v>
                </c:pt>
                <c:pt idx="151">
                  <c:v>9.1414756193803992</c:v>
                </c:pt>
                <c:pt idx="152">
                  <c:v>9.2579609070478597</c:v>
                </c:pt>
                <c:pt idx="153">
                  <c:v>9.4328010594427507</c:v>
                </c:pt>
                <c:pt idx="154">
                  <c:v>9.6991751739738099</c:v>
                </c:pt>
                <c:pt idx="155">
                  <c:v>9.9914108530224297</c:v>
                </c:pt>
                <c:pt idx="156">
                  <c:v>10.285556569189</c:v>
                </c:pt>
                <c:pt idx="157">
                  <c:v>10.6036928934118</c:v>
                </c:pt>
                <c:pt idx="158">
                  <c:v>11.2159963667446</c:v>
                </c:pt>
                <c:pt idx="159">
                  <c:v>15.0761704377557</c:v>
                </c:pt>
                <c:pt idx="160">
                  <c:v>15.0761704377557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DA8-43AB-80C4-DA9A5D7D50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4172032"/>
        <c:axId val="484169408"/>
      </c:scatterChart>
      <c:valAx>
        <c:axId val="484172032"/>
        <c:scaling>
          <c:orientation val="minMax"/>
          <c:max val="182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 sz="1600" b="1" dirty="0" smtClean="0"/>
                  <a:t>Months </a:t>
                </a:r>
                <a:r>
                  <a:rPr lang="en-US" sz="1600" b="1" dirty="0"/>
                  <a:t>since </a:t>
                </a:r>
                <a:r>
                  <a:rPr lang="en-US" sz="1600" b="1" dirty="0" smtClean="0"/>
                  <a:t>randomization</a:t>
                </a:r>
                <a:endParaRPr lang="en-US" sz="1600" b="1" dirty="0"/>
              </a:p>
            </c:rich>
          </c:tx>
          <c:layout>
            <c:manualLayout>
              <c:xMode val="edge"/>
              <c:yMode val="edge"/>
              <c:x val="0.31721637640121553"/>
              <c:y val="0.904971529441106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84169408"/>
        <c:crosses val="autoZero"/>
        <c:crossBetween val="midCat"/>
        <c:majorUnit val="26"/>
      </c:valAx>
      <c:valAx>
        <c:axId val="484169408"/>
        <c:scaling>
          <c:orientation val="minMax"/>
          <c:max val="2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84172032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534872060531984E-2"/>
          <c:y val="5.5478044006523772E-2"/>
          <c:w val="0.85048075007258217"/>
          <c:h val="0.75911387166177502"/>
        </c:manualLayout>
      </c:layout>
      <c:scatterChart>
        <c:scatterStyle val="lineMarker"/>
        <c:varyColors val="0"/>
        <c:ser>
          <c:idx val="1"/>
          <c:order val="0"/>
          <c:tx>
            <c:v>Placebo</c:v>
          </c:tx>
          <c:spPr>
            <a:ln w="25400" cap="rnd">
              <a:solidFill>
                <a:srgbClr val="E57200"/>
              </a:solidFill>
              <a:round/>
            </a:ln>
            <a:effectLst/>
          </c:spPr>
          <c:marker>
            <c:symbol val="none"/>
          </c:marker>
          <c:xVal>
            <c:numRef>
              <c:f>'Fig 3B - T2MACE'!$C$199:$C$436</c:f>
              <c:numCache>
                <c:formatCode>General</c:formatCode>
                <c:ptCount val="238"/>
                <c:pt idx="0">
                  <c:v>0</c:v>
                </c:pt>
                <c:pt idx="1">
                  <c:v>0.14285714285714299</c:v>
                </c:pt>
                <c:pt idx="2">
                  <c:v>0.71428571428571397</c:v>
                </c:pt>
                <c:pt idx="3">
                  <c:v>2.4285714285714302</c:v>
                </c:pt>
                <c:pt idx="4">
                  <c:v>3.8571428571428599</c:v>
                </c:pt>
                <c:pt idx="5">
                  <c:v>4.1428571428571397</c:v>
                </c:pt>
                <c:pt idx="6">
                  <c:v>5.8571428571428603</c:v>
                </c:pt>
                <c:pt idx="7">
                  <c:v>7.5714285714285703</c:v>
                </c:pt>
                <c:pt idx="8">
                  <c:v>7.8571428571428603</c:v>
                </c:pt>
                <c:pt idx="9">
                  <c:v>8.1428571428571406</c:v>
                </c:pt>
                <c:pt idx="10">
                  <c:v>8.4285714285714306</c:v>
                </c:pt>
                <c:pt idx="11">
                  <c:v>9.5714285714285694</c:v>
                </c:pt>
                <c:pt idx="12">
                  <c:v>9.71428571428571</c:v>
                </c:pt>
                <c:pt idx="13">
                  <c:v>10</c:v>
                </c:pt>
                <c:pt idx="14">
                  <c:v>10.5714285714286</c:v>
                </c:pt>
                <c:pt idx="15">
                  <c:v>10.8571428571429</c:v>
                </c:pt>
                <c:pt idx="16">
                  <c:v>11</c:v>
                </c:pt>
                <c:pt idx="17">
                  <c:v>11.1428571428571</c:v>
                </c:pt>
                <c:pt idx="18">
                  <c:v>12.1428571428571</c:v>
                </c:pt>
                <c:pt idx="19">
                  <c:v>12.5714285714286</c:v>
                </c:pt>
                <c:pt idx="20">
                  <c:v>12.8571428571429</c:v>
                </c:pt>
                <c:pt idx="21">
                  <c:v>13.285714285714301</c:v>
                </c:pt>
                <c:pt idx="22">
                  <c:v>13.4285714285714</c:v>
                </c:pt>
                <c:pt idx="23">
                  <c:v>14.5714285714286</c:v>
                </c:pt>
                <c:pt idx="24">
                  <c:v>14.8571428571429</c:v>
                </c:pt>
                <c:pt idx="25">
                  <c:v>15.1428571428571</c:v>
                </c:pt>
                <c:pt idx="26">
                  <c:v>15.5714285714286</c:v>
                </c:pt>
                <c:pt idx="27">
                  <c:v>15.714285714285699</c:v>
                </c:pt>
                <c:pt idx="28">
                  <c:v>15.8571428571429</c:v>
                </c:pt>
                <c:pt idx="29">
                  <c:v>17.285714285714299</c:v>
                </c:pt>
                <c:pt idx="30">
                  <c:v>17.571428571428601</c:v>
                </c:pt>
                <c:pt idx="31">
                  <c:v>18.285714285714299</c:v>
                </c:pt>
                <c:pt idx="32">
                  <c:v>19.714285714285701</c:v>
                </c:pt>
                <c:pt idx="33">
                  <c:v>20.714285714285701</c:v>
                </c:pt>
                <c:pt idx="34">
                  <c:v>22.428571428571399</c:v>
                </c:pt>
                <c:pt idx="35">
                  <c:v>22.714285714285701</c:v>
                </c:pt>
                <c:pt idx="36">
                  <c:v>23.285714285714299</c:v>
                </c:pt>
                <c:pt idx="37">
                  <c:v>24.285714285714299</c:v>
                </c:pt>
                <c:pt idx="38">
                  <c:v>26.8571428571429</c:v>
                </c:pt>
                <c:pt idx="39">
                  <c:v>28.428571428571399</c:v>
                </c:pt>
                <c:pt idx="40">
                  <c:v>28.714285714285701</c:v>
                </c:pt>
                <c:pt idx="41">
                  <c:v>29.571428571428601</c:v>
                </c:pt>
                <c:pt idx="42">
                  <c:v>30.1428571428571</c:v>
                </c:pt>
                <c:pt idx="43">
                  <c:v>30.571428571428601</c:v>
                </c:pt>
                <c:pt idx="44">
                  <c:v>31.714285714285701</c:v>
                </c:pt>
                <c:pt idx="45">
                  <c:v>32.285714285714299</c:v>
                </c:pt>
                <c:pt idx="46">
                  <c:v>32.428571428571402</c:v>
                </c:pt>
                <c:pt idx="47">
                  <c:v>33.714285714285701</c:v>
                </c:pt>
                <c:pt idx="48">
                  <c:v>34.857142857142897</c:v>
                </c:pt>
                <c:pt idx="49">
                  <c:v>35</c:v>
                </c:pt>
                <c:pt idx="50">
                  <c:v>35.571428571428598</c:v>
                </c:pt>
                <c:pt idx="51">
                  <c:v>36.571428571428598</c:v>
                </c:pt>
                <c:pt idx="52">
                  <c:v>38.428571428571402</c:v>
                </c:pt>
                <c:pt idx="53">
                  <c:v>38.857142857142897</c:v>
                </c:pt>
                <c:pt idx="54">
                  <c:v>39.714285714285701</c:v>
                </c:pt>
                <c:pt idx="55">
                  <c:v>39.857142857142897</c:v>
                </c:pt>
                <c:pt idx="56">
                  <c:v>40.428571428571402</c:v>
                </c:pt>
                <c:pt idx="57">
                  <c:v>41.285714285714299</c:v>
                </c:pt>
                <c:pt idx="58">
                  <c:v>42.142857142857103</c:v>
                </c:pt>
                <c:pt idx="59">
                  <c:v>42.285714285714299</c:v>
                </c:pt>
                <c:pt idx="60">
                  <c:v>43</c:v>
                </c:pt>
                <c:pt idx="61">
                  <c:v>43.571428571428598</c:v>
                </c:pt>
                <c:pt idx="62">
                  <c:v>44</c:v>
                </c:pt>
                <c:pt idx="63">
                  <c:v>44.142857142857103</c:v>
                </c:pt>
                <c:pt idx="64">
                  <c:v>44.285714285714299</c:v>
                </c:pt>
                <c:pt idx="65">
                  <c:v>44.428571428571402</c:v>
                </c:pt>
                <c:pt idx="66">
                  <c:v>45.142857142857103</c:v>
                </c:pt>
                <c:pt idx="67">
                  <c:v>45.571428571428598</c:v>
                </c:pt>
                <c:pt idx="68">
                  <c:v>46.571428571428598</c:v>
                </c:pt>
                <c:pt idx="69">
                  <c:v>46.714285714285701</c:v>
                </c:pt>
                <c:pt idx="70">
                  <c:v>46.857142857142897</c:v>
                </c:pt>
                <c:pt idx="71">
                  <c:v>48.428571428571402</c:v>
                </c:pt>
                <c:pt idx="72">
                  <c:v>49.285714285714299</c:v>
                </c:pt>
                <c:pt idx="73">
                  <c:v>49.428571428571402</c:v>
                </c:pt>
                <c:pt idx="74">
                  <c:v>50.285714285714299</c:v>
                </c:pt>
                <c:pt idx="75">
                  <c:v>50.857142857142897</c:v>
                </c:pt>
                <c:pt idx="76">
                  <c:v>51.142857142857103</c:v>
                </c:pt>
                <c:pt idx="77">
                  <c:v>51.428571428571402</c:v>
                </c:pt>
                <c:pt idx="78">
                  <c:v>51.571428571428598</c:v>
                </c:pt>
                <c:pt idx="79">
                  <c:v>52.142857142857103</c:v>
                </c:pt>
                <c:pt idx="80">
                  <c:v>52.571428571428598</c:v>
                </c:pt>
                <c:pt idx="81">
                  <c:v>53</c:v>
                </c:pt>
                <c:pt idx="82">
                  <c:v>53.142857142857103</c:v>
                </c:pt>
                <c:pt idx="83">
                  <c:v>53.428571428571402</c:v>
                </c:pt>
                <c:pt idx="84">
                  <c:v>53.714285714285701</c:v>
                </c:pt>
                <c:pt idx="85">
                  <c:v>55</c:v>
                </c:pt>
                <c:pt idx="86">
                  <c:v>55.285714285714299</c:v>
                </c:pt>
                <c:pt idx="87">
                  <c:v>55.571428571428598</c:v>
                </c:pt>
                <c:pt idx="88">
                  <c:v>56.142857142857103</c:v>
                </c:pt>
                <c:pt idx="89">
                  <c:v>58</c:v>
                </c:pt>
                <c:pt idx="90">
                  <c:v>58.285714285714299</c:v>
                </c:pt>
                <c:pt idx="91">
                  <c:v>58.857142857142897</c:v>
                </c:pt>
                <c:pt idx="92">
                  <c:v>59.857142857142897</c:v>
                </c:pt>
                <c:pt idx="93">
                  <c:v>60</c:v>
                </c:pt>
                <c:pt idx="94">
                  <c:v>60.714285714285701</c:v>
                </c:pt>
                <c:pt idx="95">
                  <c:v>61</c:v>
                </c:pt>
                <c:pt idx="96">
                  <c:v>61.571428571428598</c:v>
                </c:pt>
                <c:pt idx="97">
                  <c:v>61.857142857142897</c:v>
                </c:pt>
                <c:pt idx="98">
                  <c:v>62</c:v>
                </c:pt>
                <c:pt idx="99">
                  <c:v>62.428571428571402</c:v>
                </c:pt>
                <c:pt idx="100">
                  <c:v>62.714285714285701</c:v>
                </c:pt>
                <c:pt idx="101">
                  <c:v>62.857142857142897</c:v>
                </c:pt>
                <c:pt idx="102">
                  <c:v>63.142857142857103</c:v>
                </c:pt>
                <c:pt idx="103">
                  <c:v>63.428571428571402</c:v>
                </c:pt>
                <c:pt idx="104">
                  <c:v>64.428571428571402</c:v>
                </c:pt>
                <c:pt idx="105">
                  <c:v>64.571428571428598</c:v>
                </c:pt>
                <c:pt idx="106">
                  <c:v>66</c:v>
                </c:pt>
                <c:pt idx="107">
                  <c:v>66.142857142857096</c:v>
                </c:pt>
                <c:pt idx="108">
                  <c:v>67.142857142857096</c:v>
                </c:pt>
                <c:pt idx="109">
                  <c:v>68</c:v>
                </c:pt>
                <c:pt idx="110">
                  <c:v>68.285714285714306</c:v>
                </c:pt>
                <c:pt idx="111">
                  <c:v>68.714285714285694</c:v>
                </c:pt>
                <c:pt idx="112">
                  <c:v>68.857142857142904</c:v>
                </c:pt>
                <c:pt idx="113">
                  <c:v>69.428571428571402</c:v>
                </c:pt>
                <c:pt idx="114">
                  <c:v>69.857142857142904</c:v>
                </c:pt>
                <c:pt idx="115">
                  <c:v>70.428571428571402</c:v>
                </c:pt>
                <c:pt idx="116">
                  <c:v>70.714285714285694</c:v>
                </c:pt>
                <c:pt idx="117">
                  <c:v>72.285714285714306</c:v>
                </c:pt>
                <c:pt idx="118">
                  <c:v>72.428571428571402</c:v>
                </c:pt>
                <c:pt idx="119">
                  <c:v>73.142857142857096</c:v>
                </c:pt>
                <c:pt idx="120">
                  <c:v>73.857142857142904</c:v>
                </c:pt>
                <c:pt idx="121">
                  <c:v>75.428571428571402</c:v>
                </c:pt>
                <c:pt idx="122">
                  <c:v>75.571428571428598</c:v>
                </c:pt>
                <c:pt idx="123">
                  <c:v>76.428571428571402</c:v>
                </c:pt>
                <c:pt idx="124">
                  <c:v>76.571428571428598</c:v>
                </c:pt>
                <c:pt idx="125">
                  <c:v>76.857142857142904</c:v>
                </c:pt>
                <c:pt idx="126">
                  <c:v>77.428571428571402</c:v>
                </c:pt>
                <c:pt idx="127">
                  <c:v>77.571428571428598</c:v>
                </c:pt>
                <c:pt idx="128">
                  <c:v>77.857142857142904</c:v>
                </c:pt>
                <c:pt idx="129">
                  <c:v>78.285714285714306</c:v>
                </c:pt>
                <c:pt idx="130">
                  <c:v>80.714285714285694</c:v>
                </c:pt>
                <c:pt idx="131">
                  <c:v>81.428571428571402</c:v>
                </c:pt>
                <c:pt idx="132">
                  <c:v>81.857142857142904</c:v>
                </c:pt>
                <c:pt idx="133">
                  <c:v>82.571428571428598</c:v>
                </c:pt>
                <c:pt idx="134">
                  <c:v>82.714285714285694</c:v>
                </c:pt>
                <c:pt idx="135">
                  <c:v>83.428571428571402</c:v>
                </c:pt>
                <c:pt idx="136">
                  <c:v>83.857142857142904</c:v>
                </c:pt>
                <c:pt idx="137">
                  <c:v>85.142857142857096</c:v>
                </c:pt>
                <c:pt idx="138">
                  <c:v>85.285714285714306</c:v>
                </c:pt>
                <c:pt idx="139">
                  <c:v>85.714285714285694</c:v>
                </c:pt>
                <c:pt idx="140">
                  <c:v>86.571428571428598</c:v>
                </c:pt>
                <c:pt idx="141">
                  <c:v>86.857142857142904</c:v>
                </c:pt>
                <c:pt idx="142">
                  <c:v>87</c:v>
                </c:pt>
                <c:pt idx="143">
                  <c:v>87.428571428571402</c:v>
                </c:pt>
                <c:pt idx="144">
                  <c:v>88</c:v>
                </c:pt>
                <c:pt idx="145">
                  <c:v>88.142857142857096</c:v>
                </c:pt>
                <c:pt idx="146">
                  <c:v>88.428571428571402</c:v>
                </c:pt>
                <c:pt idx="147">
                  <c:v>88.571428571428598</c:v>
                </c:pt>
                <c:pt idx="148">
                  <c:v>89.285714285714306</c:v>
                </c:pt>
                <c:pt idx="149">
                  <c:v>91.142857142857096</c:v>
                </c:pt>
                <c:pt idx="150">
                  <c:v>91.571428571428598</c:v>
                </c:pt>
                <c:pt idx="151">
                  <c:v>91.714285714285694</c:v>
                </c:pt>
                <c:pt idx="152">
                  <c:v>92.285714285714306</c:v>
                </c:pt>
                <c:pt idx="153">
                  <c:v>92.571428571428598</c:v>
                </c:pt>
                <c:pt idx="154">
                  <c:v>93</c:v>
                </c:pt>
                <c:pt idx="155">
                  <c:v>93.571428571428598</c:v>
                </c:pt>
                <c:pt idx="156">
                  <c:v>93.857142857142904</c:v>
                </c:pt>
                <c:pt idx="157">
                  <c:v>94</c:v>
                </c:pt>
                <c:pt idx="158">
                  <c:v>94.857142857142904</c:v>
                </c:pt>
                <c:pt idx="159">
                  <c:v>95.285714285714306</c:v>
                </c:pt>
                <c:pt idx="160">
                  <c:v>95.714285714285694</c:v>
                </c:pt>
                <c:pt idx="161">
                  <c:v>97.714285714285694</c:v>
                </c:pt>
                <c:pt idx="162">
                  <c:v>97.857142857142904</c:v>
                </c:pt>
                <c:pt idx="163">
                  <c:v>98</c:v>
                </c:pt>
                <c:pt idx="164">
                  <c:v>98.857142857142904</c:v>
                </c:pt>
                <c:pt idx="165">
                  <c:v>99.714285714285694</c:v>
                </c:pt>
                <c:pt idx="166">
                  <c:v>100.857142857143</c:v>
                </c:pt>
                <c:pt idx="167">
                  <c:v>101.28571428571399</c:v>
                </c:pt>
                <c:pt idx="168">
                  <c:v>101.428571428571</c:v>
                </c:pt>
                <c:pt idx="169">
                  <c:v>102.428571428571</c:v>
                </c:pt>
                <c:pt idx="170">
                  <c:v>102.571428571429</c:v>
                </c:pt>
                <c:pt idx="171">
                  <c:v>102.857142857143</c:v>
                </c:pt>
                <c:pt idx="172">
                  <c:v>103.857142857143</c:v>
                </c:pt>
                <c:pt idx="173">
                  <c:v>104</c:v>
                </c:pt>
                <c:pt idx="174">
                  <c:v>104.571428571429</c:v>
                </c:pt>
                <c:pt idx="175">
                  <c:v>104.71428571428601</c:v>
                </c:pt>
                <c:pt idx="176">
                  <c:v>104.857142857143</c:v>
                </c:pt>
                <c:pt idx="177">
                  <c:v>105.428571428571</c:v>
                </c:pt>
                <c:pt idx="178">
                  <c:v>106.428571428571</c:v>
                </c:pt>
                <c:pt idx="179">
                  <c:v>106.857142857143</c:v>
                </c:pt>
                <c:pt idx="180">
                  <c:v>107.71428571428601</c:v>
                </c:pt>
                <c:pt idx="181">
                  <c:v>107.857142857143</c:v>
                </c:pt>
                <c:pt idx="182">
                  <c:v>108</c:v>
                </c:pt>
                <c:pt idx="183">
                  <c:v>108.28571428571399</c:v>
                </c:pt>
                <c:pt idx="184">
                  <c:v>108.571428571429</c:v>
                </c:pt>
                <c:pt idx="185">
                  <c:v>108.71428571428601</c:v>
                </c:pt>
                <c:pt idx="186">
                  <c:v>111.571428571429</c:v>
                </c:pt>
                <c:pt idx="187">
                  <c:v>112.571428571429</c:v>
                </c:pt>
                <c:pt idx="188">
                  <c:v>113.71428571428601</c:v>
                </c:pt>
                <c:pt idx="189">
                  <c:v>114.857142857143</c:v>
                </c:pt>
                <c:pt idx="190">
                  <c:v>117.428571428571</c:v>
                </c:pt>
                <c:pt idx="191">
                  <c:v>117.71428571428601</c:v>
                </c:pt>
                <c:pt idx="192">
                  <c:v>118</c:v>
                </c:pt>
                <c:pt idx="193">
                  <c:v>118.28571428571399</c:v>
                </c:pt>
                <c:pt idx="194">
                  <c:v>118.571428571429</c:v>
                </c:pt>
                <c:pt idx="195">
                  <c:v>119.428571428571</c:v>
                </c:pt>
                <c:pt idx="196">
                  <c:v>121.571428571429</c:v>
                </c:pt>
                <c:pt idx="197">
                  <c:v>123.71428571428601</c:v>
                </c:pt>
                <c:pt idx="198">
                  <c:v>124.142857142857</c:v>
                </c:pt>
                <c:pt idx="199">
                  <c:v>124.71428571428601</c:v>
                </c:pt>
                <c:pt idx="200">
                  <c:v>124.857142857143</c:v>
                </c:pt>
                <c:pt idx="201">
                  <c:v>125.142857142857</c:v>
                </c:pt>
                <c:pt idx="202">
                  <c:v>125.428571428571</c:v>
                </c:pt>
                <c:pt idx="203">
                  <c:v>126.28571428571399</c:v>
                </c:pt>
                <c:pt idx="204">
                  <c:v>127.142857142857</c:v>
                </c:pt>
                <c:pt idx="205">
                  <c:v>127.71428571428601</c:v>
                </c:pt>
                <c:pt idx="206">
                  <c:v>128.42857142857099</c:v>
                </c:pt>
                <c:pt idx="207">
                  <c:v>129.857142857143</c:v>
                </c:pt>
                <c:pt idx="208">
                  <c:v>130.42857142857099</c:v>
                </c:pt>
                <c:pt idx="209">
                  <c:v>131.142857142857</c:v>
                </c:pt>
                <c:pt idx="210">
                  <c:v>133.28571428571399</c:v>
                </c:pt>
                <c:pt idx="211">
                  <c:v>133.42857142857099</c:v>
                </c:pt>
                <c:pt idx="212">
                  <c:v>134</c:v>
                </c:pt>
                <c:pt idx="213">
                  <c:v>134.71428571428601</c:v>
                </c:pt>
                <c:pt idx="214">
                  <c:v>135.857142857143</c:v>
                </c:pt>
                <c:pt idx="215">
                  <c:v>136.28571428571399</c:v>
                </c:pt>
                <c:pt idx="216">
                  <c:v>138.57142857142901</c:v>
                </c:pt>
                <c:pt idx="217">
                  <c:v>140.142857142857</c:v>
                </c:pt>
                <c:pt idx="218">
                  <c:v>141.57142857142901</c:v>
                </c:pt>
                <c:pt idx="219">
                  <c:v>142</c:v>
                </c:pt>
                <c:pt idx="220">
                  <c:v>142.28571428571399</c:v>
                </c:pt>
                <c:pt idx="221">
                  <c:v>143.857142857143</c:v>
                </c:pt>
                <c:pt idx="222">
                  <c:v>146.42857142857099</c:v>
                </c:pt>
                <c:pt idx="223">
                  <c:v>148.71428571428601</c:v>
                </c:pt>
                <c:pt idx="224">
                  <c:v>149.28571428571399</c:v>
                </c:pt>
                <c:pt idx="225">
                  <c:v>149.42857142857099</c:v>
                </c:pt>
                <c:pt idx="226">
                  <c:v>151.71428571428601</c:v>
                </c:pt>
                <c:pt idx="227">
                  <c:v>156.142857142857</c:v>
                </c:pt>
                <c:pt idx="228">
                  <c:v>156.28571428571399</c:v>
                </c:pt>
                <c:pt idx="229">
                  <c:v>160.857142857143</c:v>
                </c:pt>
                <c:pt idx="230">
                  <c:v>162.42857142857099</c:v>
                </c:pt>
                <c:pt idx="231">
                  <c:v>165.142857142857</c:v>
                </c:pt>
                <c:pt idx="232">
                  <c:v>171.71428571428601</c:v>
                </c:pt>
                <c:pt idx="233">
                  <c:v>172.42857142857099</c:v>
                </c:pt>
                <c:pt idx="234">
                  <c:v>173.28571428571399</c:v>
                </c:pt>
                <c:pt idx="235">
                  <c:v>175.28571428571399</c:v>
                </c:pt>
                <c:pt idx="236">
                  <c:v>180.142857142857</c:v>
                </c:pt>
                <c:pt idx="237">
                  <c:v>232.57142857142901</c:v>
                </c:pt>
              </c:numCache>
            </c:numRef>
          </c:xVal>
          <c:yVal>
            <c:numRef>
              <c:f>'Fig 3B - T2MACE'!$D$199:$D$436</c:f>
              <c:numCache>
                <c:formatCode>General</c:formatCode>
                <c:ptCount val="238"/>
                <c:pt idx="0">
                  <c:v>0</c:v>
                </c:pt>
                <c:pt idx="1">
                  <c:v>4.5475216007273597E-2</c:v>
                </c:pt>
                <c:pt idx="2">
                  <c:v>9.09504320145582E-2</c:v>
                </c:pt>
                <c:pt idx="3">
                  <c:v>0.13642564802184301</c:v>
                </c:pt>
                <c:pt idx="4">
                  <c:v>0.18190086402911601</c:v>
                </c:pt>
                <c:pt idx="5">
                  <c:v>0.22737608003639001</c:v>
                </c:pt>
                <c:pt idx="6">
                  <c:v>0.27285129604366398</c:v>
                </c:pt>
                <c:pt idx="7">
                  <c:v>0.31834725804364999</c:v>
                </c:pt>
                <c:pt idx="8">
                  <c:v>0.40933918204361103</c:v>
                </c:pt>
                <c:pt idx="9">
                  <c:v>0.45483514404358599</c:v>
                </c:pt>
                <c:pt idx="10">
                  <c:v>0.500331106043572</c:v>
                </c:pt>
                <c:pt idx="11">
                  <c:v>0.54582706804355796</c:v>
                </c:pt>
                <c:pt idx="12">
                  <c:v>0.59132303004353304</c:v>
                </c:pt>
                <c:pt idx="13">
                  <c:v>0.63681899204351999</c:v>
                </c:pt>
                <c:pt idx="14">
                  <c:v>0.68231495404349496</c:v>
                </c:pt>
                <c:pt idx="15">
                  <c:v>0.72781091604348103</c:v>
                </c:pt>
                <c:pt idx="16">
                  <c:v>0.77330687804346698</c:v>
                </c:pt>
                <c:pt idx="17">
                  <c:v>0.81880284004345305</c:v>
                </c:pt>
                <c:pt idx="18">
                  <c:v>0.86429880204342802</c:v>
                </c:pt>
                <c:pt idx="19">
                  <c:v>0.95529072604339005</c:v>
                </c:pt>
                <c:pt idx="20">
                  <c:v>1.00078668804338</c:v>
                </c:pt>
                <c:pt idx="21">
                  <c:v>1.04628265004336</c:v>
                </c:pt>
                <c:pt idx="22">
                  <c:v>1.0917786120433499</c:v>
                </c:pt>
                <c:pt idx="23">
                  <c:v>1.1372745740433301</c:v>
                </c:pt>
                <c:pt idx="24">
                  <c:v>1.2282664980433</c:v>
                </c:pt>
                <c:pt idx="25">
                  <c:v>1.3192584220432599</c:v>
                </c:pt>
                <c:pt idx="26">
                  <c:v>1.36477536926556</c:v>
                </c:pt>
                <c:pt idx="27">
                  <c:v>1.41029231648786</c:v>
                </c:pt>
                <c:pt idx="28">
                  <c:v>1.4558092637101601</c:v>
                </c:pt>
                <c:pt idx="29">
                  <c:v>1.5013262109324601</c:v>
                </c:pt>
                <c:pt idx="30">
                  <c:v>1.5468431581547599</c:v>
                </c:pt>
                <c:pt idx="31">
                  <c:v>1.59236010537707</c:v>
                </c:pt>
                <c:pt idx="32">
                  <c:v>1.63787705259937</c:v>
                </c:pt>
                <c:pt idx="33">
                  <c:v>1.6834150724824299</c:v>
                </c:pt>
                <c:pt idx="34">
                  <c:v>1.7745333161594701</c:v>
                </c:pt>
                <c:pt idx="35">
                  <c:v>1.8200924379979899</c:v>
                </c:pt>
                <c:pt idx="36">
                  <c:v>1.8656727107751501</c:v>
                </c:pt>
                <c:pt idx="37">
                  <c:v>1.9112529835523</c:v>
                </c:pt>
                <c:pt idx="38">
                  <c:v>1.9568332563294599</c:v>
                </c:pt>
                <c:pt idx="39">
                  <c:v>2.0024135291066201</c:v>
                </c:pt>
                <c:pt idx="40">
                  <c:v>2.04799380188377</c:v>
                </c:pt>
                <c:pt idx="41">
                  <c:v>2.1391543474381001</c:v>
                </c:pt>
                <c:pt idx="42">
                  <c:v>2.18473462021527</c:v>
                </c:pt>
                <c:pt idx="43">
                  <c:v>2.2303148929924199</c:v>
                </c:pt>
                <c:pt idx="44">
                  <c:v>2.2758951657695801</c:v>
                </c:pt>
                <c:pt idx="45">
                  <c:v>2.3214754385467402</c:v>
                </c:pt>
                <c:pt idx="46">
                  <c:v>2.3670557113238999</c:v>
                </c:pt>
                <c:pt idx="47">
                  <c:v>2.45821625687821</c:v>
                </c:pt>
                <c:pt idx="48">
                  <c:v>2.5037965296553701</c:v>
                </c:pt>
                <c:pt idx="49">
                  <c:v>2.5493768024325201</c:v>
                </c:pt>
                <c:pt idx="50">
                  <c:v>2.5949570752096802</c:v>
                </c:pt>
                <c:pt idx="51">
                  <c:v>2.6405373479868399</c:v>
                </c:pt>
                <c:pt idx="52">
                  <c:v>2.6861389698378901</c:v>
                </c:pt>
                <c:pt idx="53">
                  <c:v>2.7317405916889599</c:v>
                </c:pt>
                <c:pt idx="54">
                  <c:v>2.7773422135400199</c:v>
                </c:pt>
                <c:pt idx="55">
                  <c:v>2.8229438353910798</c:v>
                </c:pt>
                <c:pt idx="56">
                  <c:v>2.8685454572421301</c:v>
                </c:pt>
                <c:pt idx="57">
                  <c:v>2.91414707909319</c:v>
                </c:pt>
                <c:pt idx="58">
                  <c:v>2.9597701302778301</c:v>
                </c:pt>
                <c:pt idx="59">
                  <c:v>3.0053931814624701</c:v>
                </c:pt>
                <c:pt idx="60">
                  <c:v>3.0510377023182498</c:v>
                </c:pt>
                <c:pt idx="61">
                  <c:v>3.0967037231838499</c:v>
                </c:pt>
                <c:pt idx="62">
                  <c:v>3.1423697440494398</c:v>
                </c:pt>
                <c:pt idx="63">
                  <c:v>3.2793678066462699</c:v>
                </c:pt>
                <c:pt idx="64">
                  <c:v>3.3250338275118798</c:v>
                </c:pt>
                <c:pt idx="65">
                  <c:v>3.3706998483774901</c:v>
                </c:pt>
                <c:pt idx="66">
                  <c:v>3.4620318901087099</c:v>
                </c:pt>
                <c:pt idx="67">
                  <c:v>3.5076979109743198</c:v>
                </c:pt>
                <c:pt idx="68">
                  <c:v>3.5534071966631098</c:v>
                </c:pt>
                <c:pt idx="69">
                  <c:v>3.5991164823518802</c:v>
                </c:pt>
                <c:pt idx="70">
                  <c:v>3.6448257680406702</c:v>
                </c:pt>
                <c:pt idx="71">
                  <c:v>3.6905350537294601</c:v>
                </c:pt>
                <c:pt idx="72">
                  <c:v>3.7362443394182501</c:v>
                </c:pt>
                <c:pt idx="73">
                  <c:v>3.78195362510704</c:v>
                </c:pt>
                <c:pt idx="74">
                  <c:v>3.82766291079581</c:v>
                </c:pt>
                <c:pt idx="75">
                  <c:v>3.8733721964845902</c:v>
                </c:pt>
                <c:pt idx="76">
                  <c:v>3.9190814821733801</c:v>
                </c:pt>
                <c:pt idx="77">
                  <c:v>3.9647907678621701</c:v>
                </c:pt>
                <c:pt idx="78">
                  <c:v>4.0105000535509596</c:v>
                </c:pt>
                <c:pt idx="79">
                  <c:v>4.05620933923975</c:v>
                </c:pt>
                <c:pt idx="80">
                  <c:v>4.10191862492852</c:v>
                </c:pt>
                <c:pt idx="81">
                  <c:v>4.1476279106173104</c:v>
                </c:pt>
                <c:pt idx="82">
                  <c:v>4.1933371963060999</c:v>
                </c:pt>
                <c:pt idx="83">
                  <c:v>4.2390464819948797</c:v>
                </c:pt>
                <c:pt idx="84">
                  <c:v>4.2847557676836701</c:v>
                </c:pt>
                <c:pt idx="85">
                  <c:v>4.3304868924960402</c:v>
                </c:pt>
                <c:pt idx="86">
                  <c:v>4.4219491421208099</c:v>
                </c:pt>
                <c:pt idx="87">
                  <c:v>4.4676802669331899</c:v>
                </c:pt>
                <c:pt idx="88">
                  <c:v>4.5134113917455698</c:v>
                </c:pt>
                <c:pt idx="89">
                  <c:v>4.5591644289320801</c:v>
                </c:pt>
                <c:pt idx="90">
                  <c:v>4.6049174661186001</c:v>
                </c:pt>
                <c:pt idx="91">
                  <c:v>4.7881053346426103</c:v>
                </c:pt>
                <c:pt idx="92">
                  <c:v>4.8339243407375898</c:v>
                </c:pt>
                <c:pt idx="93">
                  <c:v>4.8797433468325702</c:v>
                </c:pt>
                <c:pt idx="94">
                  <c:v>4.9255623529275399</c:v>
                </c:pt>
                <c:pt idx="95">
                  <c:v>5.0172003651174899</c:v>
                </c:pt>
                <c:pt idx="96">
                  <c:v>5.0630193712124703</c:v>
                </c:pt>
                <c:pt idx="97">
                  <c:v>5.1088383773074497</c:v>
                </c:pt>
                <c:pt idx="98">
                  <c:v>5.2462953955923703</c:v>
                </c:pt>
                <c:pt idx="99">
                  <c:v>5.29211440168734</c:v>
                </c:pt>
                <c:pt idx="100">
                  <c:v>5.3379334077823204</c:v>
                </c:pt>
                <c:pt idx="101">
                  <c:v>5.3837524138772999</c:v>
                </c:pt>
                <c:pt idx="102">
                  <c:v>5.4295714199722704</c:v>
                </c:pt>
                <c:pt idx="103">
                  <c:v>5.4754126359587101</c:v>
                </c:pt>
                <c:pt idx="104">
                  <c:v>5.5212760941654304</c:v>
                </c:pt>
                <c:pt idx="105">
                  <c:v>5.5671395523721499</c:v>
                </c:pt>
                <c:pt idx="106">
                  <c:v>5.6130252960298801</c:v>
                </c:pt>
                <c:pt idx="107">
                  <c:v>5.6589333576563297</c:v>
                </c:pt>
                <c:pt idx="108">
                  <c:v>5.70486376984831</c:v>
                </c:pt>
                <c:pt idx="109">
                  <c:v>5.7507941820403001</c:v>
                </c:pt>
                <c:pt idx="110">
                  <c:v>5.7967245942322796</c:v>
                </c:pt>
                <c:pt idx="111">
                  <c:v>5.8426550064242697</c:v>
                </c:pt>
                <c:pt idx="112">
                  <c:v>5.8885854186162501</c:v>
                </c:pt>
                <c:pt idx="113">
                  <c:v>6.0263766551922204</c:v>
                </c:pt>
                <c:pt idx="114">
                  <c:v>6.0723070673842097</c:v>
                </c:pt>
                <c:pt idx="115">
                  <c:v>6.11823747957619</c:v>
                </c:pt>
                <c:pt idx="116">
                  <c:v>6.1641678917681801</c:v>
                </c:pt>
                <c:pt idx="117">
                  <c:v>6.2101658486839799</c:v>
                </c:pt>
                <c:pt idx="118">
                  <c:v>6.2561638055997797</c:v>
                </c:pt>
                <c:pt idx="119">
                  <c:v>6.3021617625155804</c:v>
                </c:pt>
                <c:pt idx="120">
                  <c:v>6.3481823117481397</c:v>
                </c:pt>
                <c:pt idx="121">
                  <c:v>6.3942254866194501</c:v>
                </c:pt>
                <c:pt idx="122">
                  <c:v>6.4402686614907703</c:v>
                </c:pt>
                <c:pt idx="123">
                  <c:v>6.4863118363620798</c:v>
                </c:pt>
                <c:pt idx="124">
                  <c:v>6.5783981861047103</c:v>
                </c:pt>
                <c:pt idx="125">
                  <c:v>6.6244413609760198</c:v>
                </c:pt>
                <c:pt idx="126">
                  <c:v>6.71657314059025</c:v>
                </c:pt>
                <c:pt idx="127">
                  <c:v>6.76263903039737</c:v>
                </c:pt>
                <c:pt idx="128">
                  <c:v>6.80870492020449</c:v>
                </c:pt>
                <c:pt idx="129">
                  <c:v>6.8547935923507799</c:v>
                </c:pt>
                <c:pt idx="130">
                  <c:v>6.9009279194471898</c:v>
                </c:pt>
                <c:pt idx="131">
                  <c:v>6.9470851192888103</c:v>
                </c:pt>
                <c:pt idx="132">
                  <c:v>6.9932652259293704</c:v>
                </c:pt>
                <c:pt idx="133">
                  <c:v>7.0395142238279602</c:v>
                </c:pt>
                <c:pt idx="134">
                  <c:v>7.08576322172655</c:v>
                </c:pt>
                <c:pt idx="135">
                  <c:v>7.13203525199462</c:v>
                </c:pt>
                <c:pt idx="136">
                  <c:v>7.1783072822626899</c:v>
                </c:pt>
                <c:pt idx="137">
                  <c:v>7.2246254922016702</c:v>
                </c:pt>
                <c:pt idx="138">
                  <c:v>7.2709437021406602</c:v>
                </c:pt>
                <c:pt idx="139">
                  <c:v>7.3172850596108603</c:v>
                </c:pt>
                <c:pt idx="140">
                  <c:v>7.3636960335419399</c:v>
                </c:pt>
                <c:pt idx="141">
                  <c:v>7.4101535580988402</c:v>
                </c:pt>
                <c:pt idx="142">
                  <c:v>7.4566110826557397</c:v>
                </c:pt>
                <c:pt idx="143">
                  <c:v>7.5031620831171901</c:v>
                </c:pt>
                <c:pt idx="144">
                  <c:v>7.5497365231559002</c:v>
                </c:pt>
                <c:pt idx="145">
                  <c:v>7.5963109631946102</c:v>
                </c:pt>
                <c:pt idx="146">
                  <c:v>7.6429088900916398</c:v>
                </c:pt>
                <c:pt idx="147">
                  <c:v>7.73610474388569</c:v>
                </c:pt>
                <c:pt idx="148">
                  <c:v>7.7828443058188697</c:v>
                </c:pt>
                <c:pt idx="149">
                  <c:v>7.8296312950092197</c:v>
                </c:pt>
                <c:pt idx="150">
                  <c:v>7.9700635479878796</c:v>
                </c:pt>
                <c:pt idx="151">
                  <c:v>8.0168981212458998</c:v>
                </c:pt>
                <c:pt idx="152">
                  <c:v>8.0637326945039103</c:v>
                </c:pt>
                <c:pt idx="153">
                  <c:v>8.1106150337723903</c:v>
                </c:pt>
                <c:pt idx="154">
                  <c:v>8.1576654100991899</c:v>
                </c:pt>
                <c:pt idx="155">
                  <c:v>8.2047882087599895</c:v>
                </c:pt>
                <c:pt idx="156">
                  <c:v>8.2519352101936096</c:v>
                </c:pt>
                <c:pt idx="157">
                  <c:v>8.2990822116272192</c:v>
                </c:pt>
                <c:pt idx="158">
                  <c:v>8.3463507259511207</c:v>
                </c:pt>
                <c:pt idx="159">
                  <c:v>8.3936924869397895</c:v>
                </c:pt>
                <c:pt idx="160">
                  <c:v>8.4410832306092498</c:v>
                </c:pt>
                <c:pt idx="161">
                  <c:v>8.5370066635787492</c:v>
                </c:pt>
                <c:pt idx="162">
                  <c:v>8.5850439499949402</c:v>
                </c:pt>
                <c:pt idx="163">
                  <c:v>8.6331317753763201</c:v>
                </c:pt>
                <c:pt idx="164">
                  <c:v>8.6817570378694793</c:v>
                </c:pt>
                <c:pt idx="165">
                  <c:v>8.7803196314605501</c:v>
                </c:pt>
                <c:pt idx="166">
                  <c:v>8.8304403349597607</c:v>
                </c:pt>
                <c:pt idx="167">
                  <c:v>8.8810619672001998</c:v>
                </c:pt>
                <c:pt idx="168">
                  <c:v>8.9318246067727909</c:v>
                </c:pt>
                <c:pt idx="169">
                  <c:v>9.0353700023307599</c:v>
                </c:pt>
                <c:pt idx="170">
                  <c:v>9.1390333983394907</c:v>
                </c:pt>
                <c:pt idx="171">
                  <c:v>9.2433513852529998</c:v>
                </c:pt>
                <c:pt idx="172">
                  <c:v>9.2961475740923003</c:v>
                </c:pt>
                <c:pt idx="173">
                  <c:v>9.3489745120223606</c:v>
                </c:pt>
                <c:pt idx="174">
                  <c:v>9.4023929124277608</c:v>
                </c:pt>
                <c:pt idx="175">
                  <c:v>9.4559059703649009</c:v>
                </c:pt>
                <c:pt idx="176">
                  <c:v>9.5095140781384995</c:v>
                </c:pt>
                <c:pt idx="177">
                  <c:v>9.5636028324253299</c:v>
                </c:pt>
                <c:pt idx="178">
                  <c:v>9.6185793656579008</c:v>
                </c:pt>
                <c:pt idx="179">
                  <c:v>9.6737236125366906</c:v>
                </c:pt>
                <c:pt idx="180">
                  <c:v>9.7295494941111507</c:v>
                </c:pt>
                <c:pt idx="181">
                  <c:v>9.7855485328865104</c:v>
                </c:pt>
                <c:pt idx="182">
                  <c:v>9.8416520474804905</c:v>
                </c:pt>
                <c:pt idx="183">
                  <c:v>9.8981422404332005</c:v>
                </c:pt>
                <c:pt idx="184">
                  <c:v>9.9549529956409994</c:v>
                </c:pt>
                <c:pt idx="185">
                  <c:v>10.0119796245228</c:v>
                </c:pt>
                <c:pt idx="186">
                  <c:v>10.071026881987001</c:v>
                </c:pt>
                <c:pt idx="187">
                  <c:v>10.130464405528301</c:v>
                </c:pt>
                <c:pt idx="188">
                  <c:v>10.1906583342587</c:v>
                </c:pt>
                <c:pt idx="189">
                  <c:v>10.312104367613401</c:v>
                </c:pt>
                <c:pt idx="190">
                  <c:v>10.374911017215901</c:v>
                </c:pt>
                <c:pt idx="191">
                  <c:v>10.437938505951999</c:v>
                </c:pt>
                <c:pt idx="192">
                  <c:v>10.5010993391636</c:v>
                </c:pt>
                <c:pt idx="193">
                  <c:v>10.5644838297166</c:v>
                </c:pt>
                <c:pt idx="194">
                  <c:v>10.628139001368099</c:v>
                </c:pt>
                <c:pt idx="195">
                  <c:v>10.757382473528001</c:v>
                </c:pt>
                <c:pt idx="196">
                  <c:v>10.824230876169599</c:v>
                </c:pt>
                <c:pt idx="197">
                  <c:v>10.893899445797601</c:v>
                </c:pt>
                <c:pt idx="198">
                  <c:v>10.9638963826037</c:v>
                </c:pt>
                <c:pt idx="199">
                  <c:v>11.034280654238</c:v>
                </c:pt>
                <c:pt idx="200">
                  <c:v>11.104664925872299</c:v>
                </c:pt>
                <c:pt idx="201">
                  <c:v>11.2457686323392</c:v>
                </c:pt>
                <c:pt idx="202">
                  <c:v>11.316885804909401</c:v>
                </c:pt>
                <c:pt idx="203">
                  <c:v>11.3893985720354</c:v>
                </c:pt>
                <c:pt idx="204">
                  <c:v>11.4627517189129</c:v>
                </c:pt>
                <c:pt idx="205">
                  <c:v>11.536841466428401</c:v>
                </c:pt>
                <c:pt idx="206">
                  <c:v>11.612193390221901</c:v>
                </c:pt>
                <c:pt idx="207">
                  <c:v>11.6892533785478</c:v>
                </c:pt>
                <c:pt idx="208">
                  <c:v>11.767266405598599</c:v>
                </c:pt>
                <c:pt idx="209">
                  <c:v>11.845975356173399</c:v>
                </c:pt>
                <c:pt idx="210">
                  <c:v>11.9274485767315</c:v>
                </c:pt>
                <c:pt idx="211">
                  <c:v>12.008921797289601</c:v>
                </c:pt>
                <c:pt idx="212">
                  <c:v>12.0911564498155</c:v>
                </c:pt>
                <c:pt idx="213">
                  <c:v>12.1747994979127</c:v>
                </c:pt>
                <c:pt idx="214">
                  <c:v>12.2599014363837</c:v>
                </c:pt>
                <c:pt idx="215">
                  <c:v>12.345168781926599</c:v>
                </c:pt>
                <c:pt idx="216">
                  <c:v>12.432823613144601</c:v>
                </c:pt>
                <c:pt idx="217">
                  <c:v>12.5227283116938</c:v>
                </c:pt>
                <c:pt idx="218">
                  <c:v>12.615296853162899</c:v>
                </c:pt>
                <c:pt idx="219">
                  <c:v>12.7091579736214</c:v>
                </c:pt>
                <c:pt idx="220">
                  <c:v>12.8041425677741</c:v>
                </c:pt>
                <c:pt idx="221">
                  <c:v>12.9023361009185</c:v>
                </c:pt>
                <c:pt idx="222">
                  <c:v>13.0075265162556</c:v>
                </c:pt>
                <c:pt idx="223">
                  <c:v>13.1199198928495</c:v>
                </c:pt>
                <c:pt idx="224">
                  <c:v>13.2343864015546</c:v>
                </c:pt>
                <c:pt idx="225">
                  <c:v>13.349155731711299</c:v>
                </c:pt>
                <c:pt idx="226">
                  <c:v>13.4706856675714</c:v>
                </c:pt>
                <c:pt idx="227">
                  <c:v>13.6073828466116</c:v>
                </c:pt>
                <c:pt idx="228">
                  <c:v>13.7451701147988</c:v>
                </c:pt>
                <c:pt idx="229">
                  <c:v>13.9073032536808</c:v>
                </c:pt>
                <c:pt idx="230">
                  <c:v>14.081579967742201</c:v>
                </c:pt>
                <c:pt idx="231">
                  <c:v>14.456769574869901</c:v>
                </c:pt>
                <c:pt idx="232">
                  <c:v>14.714429907475701</c:v>
                </c:pt>
                <c:pt idx="233">
                  <c:v>14.983469560764499</c:v>
                </c:pt>
                <c:pt idx="234">
                  <c:v>15.2649812509606</c:v>
                </c:pt>
                <c:pt idx="235">
                  <c:v>15.5742331442053</c:v>
                </c:pt>
                <c:pt idx="236">
                  <c:v>16.016252865963398</c:v>
                </c:pt>
                <c:pt idx="237">
                  <c:v>16.016252865963398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2A3-4A21-9654-6961CEC1A017}"/>
            </c:ext>
          </c:extLst>
        </c:ser>
        <c:ser>
          <c:idx val="0"/>
          <c:order val="1"/>
          <c:tx>
            <c:v>Canagliflozin</c:v>
          </c:tx>
          <c:spPr>
            <a:ln w="25400" cap="rnd">
              <a:solidFill>
                <a:srgbClr val="002F6C"/>
              </a:solidFill>
              <a:round/>
            </a:ln>
            <a:effectLst/>
          </c:spPr>
          <c:marker>
            <c:symbol val="none"/>
          </c:marker>
          <c:xVal>
            <c:numRef>
              <c:f>'Fig 3B - T2MACE'!$C$2:$C$198</c:f>
              <c:numCache>
                <c:formatCode>General</c:formatCode>
                <c:ptCount val="197"/>
                <c:pt idx="0">
                  <c:v>0</c:v>
                </c:pt>
                <c:pt idx="1">
                  <c:v>1.28571428571429</c:v>
                </c:pt>
                <c:pt idx="2">
                  <c:v>2.4285714285714302</c:v>
                </c:pt>
                <c:pt idx="3">
                  <c:v>3.5714285714285698</c:v>
                </c:pt>
                <c:pt idx="4">
                  <c:v>3.71428571428571</c:v>
                </c:pt>
                <c:pt idx="5">
                  <c:v>5.28571428571429</c:v>
                </c:pt>
                <c:pt idx="6">
                  <c:v>6</c:v>
                </c:pt>
                <c:pt idx="7">
                  <c:v>8.5714285714285694</c:v>
                </c:pt>
                <c:pt idx="8">
                  <c:v>8.8571428571428594</c:v>
                </c:pt>
                <c:pt idx="9">
                  <c:v>12.1428571428571</c:v>
                </c:pt>
                <c:pt idx="10">
                  <c:v>12.4285714285714</c:v>
                </c:pt>
                <c:pt idx="11">
                  <c:v>13</c:v>
                </c:pt>
                <c:pt idx="12">
                  <c:v>13.285714285714301</c:v>
                </c:pt>
                <c:pt idx="13">
                  <c:v>13.714285714285699</c:v>
                </c:pt>
                <c:pt idx="14">
                  <c:v>14.8571428571429</c:v>
                </c:pt>
                <c:pt idx="15">
                  <c:v>16.1428571428571</c:v>
                </c:pt>
                <c:pt idx="16">
                  <c:v>17.571428571428601</c:v>
                </c:pt>
                <c:pt idx="17">
                  <c:v>17.714285714285701</c:v>
                </c:pt>
                <c:pt idx="18">
                  <c:v>18.571428571428601</c:v>
                </c:pt>
                <c:pt idx="19">
                  <c:v>19</c:v>
                </c:pt>
                <c:pt idx="20">
                  <c:v>19.1428571428571</c:v>
                </c:pt>
                <c:pt idx="21">
                  <c:v>20.1428571428571</c:v>
                </c:pt>
                <c:pt idx="22">
                  <c:v>20.571428571428601</c:v>
                </c:pt>
                <c:pt idx="23">
                  <c:v>21.285714285714299</c:v>
                </c:pt>
                <c:pt idx="24">
                  <c:v>22.1428571428571</c:v>
                </c:pt>
                <c:pt idx="25">
                  <c:v>22.571428571428601</c:v>
                </c:pt>
                <c:pt idx="26">
                  <c:v>23.428571428571399</c:v>
                </c:pt>
                <c:pt idx="27">
                  <c:v>24</c:v>
                </c:pt>
                <c:pt idx="28">
                  <c:v>24.8571428571429</c:v>
                </c:pt>
                <c:pt idx="29">
                  <c:v>25.1428571428571</c:v>
                </c:pt>
                <c:pt idx="30">
                  <c:v>25.428571428571399</c:v>
                </c:pt>
                <c:pt idx="31">
                  <c:v>26.1428571428571</c:v>
                </c:pt>
                <c:pt idx="32">
                  <c:v>26.285714285714299</c:v>
                </c:pt>
                <c:pt idx="33">
                  <c:v>27.285714285714299</c:v>
                </c:pt>
                <c:pt idx="34">
                  <c:v>28.1428571428571</c:v>
                </c:pt>
                <c:pt idx="35">
                  <c:v>28.714285714285701</c:v>
                </c:pt>
                <c:pt idx="36">
                  <c:v>30.285714285714299</c:v>
                </c:pt>
                <c:pt idx="37">
                  <c:v>30.428571428571399</c:v>
                </c:pt>
                <c:pt idx="38">
                  <c:v>30.714285714285701</c:v>
                </c:pt>
                <c:pt idx="39">
                  <c:v>31</c:v>
                </c:pt>
                <c:pt idx="40">
                  <c:v>32.714285714285701</c:v>
                </c:pt>
                <c:pt idx="41">
                  <c:v>33</c:v>
                </c:pt>
                <c:pt idx="42">
                  <c:v>34.714285714285701</c:v>
                </c:pt>
                <c:pt idx="43">
                  <c:v>34.857142857142897</c:v>
                </c:pt>
                <c:pt idx="44">
                  <c:v>35.142857142857103</c:v>
                </c:pt>
                <c:pt idx="45">
                  <c:v>35.285714285714299</c:v>
                </c:pt>
                <c:pt idx="46">
                  <c:v>36.714285714285701</c:v>
                </c:pt>
                <c:pt idx="47">
                  <c:v>37.142857142857103</c:v>
                </c:pt>
                <c:pt idx="48">
                  <c:v>38.428571428571402</c:v>
                </c:pt>
                <c:pt idx="49">
                  <c:v>38.571428571428598</c:v>
                </c:pt>
                <c:pt idx="50">
                  <c:v>38.714285714285701</c:v>
                </c:pt>
                <c:pt idx="51">
                  <c:v>39.571428571428598</c:v>
                </c:pt>
                <c:pt idx="52">
                  <c:v>39.857142857142897</c:v>
                </c:pt>
                <c:pt idx="53">
                  <c:v>41.714285714285701</c:v>
                </c:pt>
                <c:pt idx="54">
                  <c:v>42.571428571428598</c:v>
                </c:pt>
                <c:pt idx="55">
                  <c:v>42.857142857142897</c:v>
                </c:pt>
                <c:pt idx="56">
                  <c:v>43</c:v>
                </c:pt>
                <c:pt idx="57">
                  <c:v>43.142857142857103</c:v>
                </c:pt>
                <c:pt idx="58">
                  <c:v>43.857142857142897</c:v>
                </c:pt>
                <c:pt idx="59">
                  <c:v>44</c:v>
                </c:pt>
                <c:pt idx="60">
                  <c:v>44.571428571428598</c:v>
                </c:pt>
                <c:pt idx="61">
                  <c:v>44.714285714285701</c:v>
                </c:pt>
                <c:pt idx="62">
                  <c:v>45</c:v>
                </c:pt>
                <c:pt idx="63">
                  <c:v>47.428571428571402</c:v>
                </c:pt>
                <c:pt idx="64">
                  <c:v>48.142857142857103</c:v>
                </c:pt>
                <c:pt idx="65">
                  <c:v>48.714285714285701</c:v>
                </c:pt>
                <c:pt idx="66">
                  <c:v>49</c:v>
                </c:pt>
                <c:pt idx="67">
                  <c:v>49.857142857142897</c:v>
                </c:pt>
                <c:pt idx="68">
                  <c:v>50.714285714285701</c:v>
                </c:pt>
                <c:pt idx="69">
                  <c:v>50.857142857142897</c:v>
                </c:pt>
                <c:pt idx="70">
                  <c:v>51.857142857142897</c:v>
                </c:pt>
                <c:pt idx="71">
                  <c:v>52.142857142857103</c:v>
                </c:pt>
                <c:pt idx="72">
                  <c:v>52.714285714285701</c:v>
                </c:pt>
                <c:pt idx="73">
                  <c:v>53.571428571428598</c:v>
                </c:pt>
                <c:pt idx="74">
                  <c:v>54.857142857142897</c:v>
                </c:pt>
                <c:pt idx="75">
                  <c:v>55.142857142857103</c:v>
                </c:pt>
                <c:pt idx="76">
                  <c:v>55.428571428571402</c:v>
                </c:pt>
                <c:pt idx="77">
                  <c:v>56.142857142857103</c:v>
                </c:pt>
                <c:pt idx="78">
                  <c:v>56.428571428571402</c:v>
                </c:pt>
                <c:pt idx="79">
                  <c:v>56.714285714285701</c:v>
                </c:pt>
                <c:pt idx="80">
                  <c:v>56.857142857142897</c:v>
                </c:pt>
                <c:pt idx="81">
                  <c:v>57</c:v>
                </c:pt>
                <c:pt idx="82">
                  <c:v>57.285714285714299</c:v>
                </c:pt>
                <c:pt idx="83">
                  <c:v>58.428571428571402</c:v>
                </c:pt>
                <c:pt idx="84">
                  <c:v>59.857142857142897</c:v>
                </c:pt>
                <c:pt idx="85">
                  <c:v>60</c:v>
                </c:pt>
                <c:pt idx="86">
                  <c:v>61.285714285714299</c:v>
                </c:pt>
                <c:pt idx="87">
                  <c:v>62.571428571428598</c:v>
                </c:pt>
                <c:pt idx="88">
                  <c:v>63</c:v>
                </c:pt>
                <c:pt idx="89">
                  <c:v>63.142857142857103</c:v>
                </c:pt>
                <c:pt idx="90">
                  <c:v>63.714285714285701</c:v>
                </c:pt>
                <c:pt idx="91">
                  <c:v>63.857142857142897</c:v>
                </c:pt>
                <c:pt idx="92">
                  <c:v>64.142857142857096</c:v>
                </c:pt>
                <c:pt idx="93">
                  <c:v>64.571428571428598</c:v>
                </c:pt>
                <c:pt idx="94">
                  <c:v>64.857142857142904</c:v>
                </c:pt>
                <c:pt idx="95">
                  <c:v>65.142857142857096</c:v>
                </c:pt>
                <c:pt idx="96">
                  <c:v>65.571428571428598</c:v>
                </c:pt>
                <c:pt idx="97">
                  <c:v>66.142857142857096</c:v>
                </c:pt>
                <c:pt idx="98">
                  <c:v>68.142857142857096</c:v>
                </c:pt>
                <c:pt idx="99">
                  <c:v>69</c:v>
                </c:pt>
                <c:pt idx="100">
                  <c:v>69.142857142857096</c:v>
                </c:pt>
                <c:pt idx="101">
                  <c:v>69.714285714285694</c:v>
                </c:pt>
                <c:pt idx="102">
                  <c:v>69.857142857142904</c:v>
                </c:pt>
                <c:pt idx="103">
                  <c:v>70.142857142857096</c:v>
                </c:pt>
                <c:pt idx="104">
                  <c:v>74.571428571428598</c:v>
                </c:pt>
                <c:pt idx="105">
                  <c:v>75.857142857142904</c:v>
                </c:pt>
                <c:pt idx="106">
                  <c:v>76.285714285714306</c:v>
                </c:pt>
                <c:pt idx="107">
                  <c:v>76.428571428571402</c:v>
                </c:pt>
                <c:pt idx="108">
                  <c:v>77</c:v>
                </c:pt>
                <c:pt idx="109">
                  <c:v>78</c:v>
                </c:pt>
                <c:pt idx="110">
                  <c:v>78.285714285714306</c:v>
                </c:pt>
                <c:pt idx="111">
                  <c:v>78.571428571428598</c:v>
                </c:pt>
                <c:pt idx="112">
                  <c:v>80.428571428571402</c:v>
                </c:pt>
                <c:pt idx="113">
                  <c:v>81.857142857142904</c:v>
                </c:pt>
                <c:pt idx="114">
                  <c:v>82.571428571428598</c:v>
                </c:pt>
                <c:pt idx="115">
                  <c:v>84.142857142857096</c:v>
                </c:pt>
                <c:pt idx="116">
                  <c:v>86.142857142857096</c:v>
                </c:pt>
                <c:pt idx="117">
                  <c:v>86.714285714285694</c:v>
                </c:pt>
                <c:pt idx="118">
                  <c:v>87</c:v>
                </c:pt>
                <c:pt idx="119">
                  <c:v>88</c:v>
                </c:pt>
                <c:pt idx="120">
                  <c:v>89.142857142857096</c:v>
                </c:pt>
                <c:pt idx="121">
                  <c:v>89.571428571428598</c:v>
                </c:pt>
                <c:pt idx="122">
                  <c:v>89.857142857142904</c:v>
                </c:pt>
                <c:pt idx="123">
                  <c:v>90.142857142857096</c:v>
                </c:pt>
                <c:pt idx="124">
                  <c:v>90.428571428571402</c:v>
                </c:pt>
                <c:pt idx="125">
                  <c:v>91.857142857142904</c:v>
                </c:pt>
                <c:pt idx="126">
                  <c:v>92.428571428571402</c:v>
                </c:pt>
                <c:pt idx="127">
                  <c:v>92.571428571428598</c:v>
                </c:pt>
                <c:pt idx="128">
                  <c:v>93.285714285714306</c:v>
                </c:pt>
                <c:pt idx="129">
                  <c:v>94.714285714285694</c:v>
                </c:pt>
                <c:pt idx="130">
                  <c:v>97.142857142857096</c:v>
                </c:pt>
                <c:pt idx="131">
                  <c:v>97.571428571428598</c:v>
                </c:pt>
                <c:pt idx="132">
                  <c:v>97.857142857142904</c:v>
                </c:pt>
                <c:pt idx="133">
                  <c:v>98.857142857142904</c:v>
                </c:pt>
                <c:pt idx="134">
                  <c:v>100</c:v>
                </c:pt>
                <c:pt idx="135">
                  <c:v>101.857142857143</c:v>
                </c:pt>
                <c:pt idx="136">
                  <c:v>102</c:v>
                </c:pt>
                <c:pt idx="137">
                  <c:v>102.28571428571399</c:v>
                </c:pt>
                <c:pt idx="138">
                  <c:v>103.571428571429</c:v>
                </c:pt>
                <c:pt idx="139">
                  <c:v>103.71428571428601</c:v>
                </c:pt>
                <c:pt idx="140">
                  <c:v>106</c:v>
                </c:pt>
                <c:pt idx="141">
                  <c:v>107.428571428571</c:v>
                </c:pt>
                <c:pt idx="142">
                  <c:v>107.71428571428601</c:v>
                </c:pt>
                <c:pt idx="143">
                  <c:v>107.857142857143</c:v>
                </c:pt>
                <c:pt idx="144">
                  <c:v>108.571428571429</c:v>
                </c:pt>
                <c:pt idx="145">
                  <c:v>108.71428571428601</c:v>
                </c:pt>
                <c:pt idx="146">
                  <c:v>109.857142857143</c:v>
                </c:pt>
                <c:pt idx="147">
                  <c:v>110.142857142857</c:v>
                </c:pt>
                <c:pt idx="148">
                  <c:v>110.428571428571</c:v>
                </c:pt>
                <c:pt idx="149">
                  <c:v>111</c:v>
                </c:pt>
                <c:pt idx="150">
                  <c:v>111.142857142857</c:v>
                </c:pt>
                <c:pt idx="151">
                  <c:v>113</c:v>
                </c:pt>
                <c:pt idx="152">
                  <c:v>114.571428571429</c:v>
                </c:pt>
                <c:pt idx="153">
                  <c:v>115.428571428571</c:v>
                </c:pt>
                <c:pt idx="154">
                  <c:v>115.71428571428601</c:v>
                </c:pt>
                <c:pt idx="155">
                  <c:v>116.142857142857</c:v>
                </c:pt>
                <c:pt idx="156">
                  <c:v>117</c:v>
                </c:pt>
                <c:pt idx="157">
                  <c:v>117.571428571429</c:v>
                </c:pt>
                <c:pt idx="158">
                  <c:v>118.142857142857</c:v>
                </c:pt>
                <c:pt idx="159">
                  <c:v>119</c:v>
                </c:pt>
                <c:pt idx="160">
                  <c:v>119.28571428571399</c:v>
                </c:pt>
                <c:pt idx="161">
                  <c:v>120.142857142857</c:v>
                </c:pt>
                <c:pt idx="162">
                  <c:v>121</c:v>
                </c:pt>
                <c:pt idx="163">
                  <c:v>122</c:v>
                </c:pt>
                <c:pt idx="164">
                  <c:v>125</c:v>
                </c:pt>
                <c:pt idx="165">
                  <c:v>125.71428571428601</c:v>
                </c:pt>
                <c:pt idx="166">
                  <c:v>128.142857142857</c:v>
                </c:pt>
                <c:pt idx="167">
                  <c:v>129.142857142857</c:v>
                </c:pt>
                <c:pt idx="168">
                  <c:v>129.857142857143</c:v>
                </c:pt>
                <c:pt idx="169">
                  <c:v>132.142857142857</c:v>
                </c:pt>
                <c:pt idx="170">
                  <c:v>132.57142857142901</c:v>
                </c:pt>
                <c:pt idx="171">
                  <c:v>133.857142857143</c:v>
                </c:pt>
                <c:pt idx="172">
                  <c:v>134.57142857142901</c:v>
                </c:pt>
                <c:pt idx="173">
                  <c:v>135.142857142857</c:v>
                </c:pt>
                <c:pt idx="174">
                  <c:v>136.857142857143</c:v>
                </c:pt>
                <c:pt idx="175">
                  <c:v>137.71428571428601</c:v>
                </c:pt>
                <c:pt idx="176">
                  <c:v>140</c:v>
                </c:pt>
                <c:pt idx="177">
                  <c:v>141.142857142857</c:v>
                </c:pt>
                <c:pt idx="178">
                  <c:v>143.57142857142901</c:v>
                </c:pt>
                <c:pt idx="179">
                  <c:v>144.57142857142901</c:v>
                </c:pt>
                <c:pt idx="180">
                  <c:v>148</c:v>
                </c:pt>
                <c:pt idx="181">
                  <c:v>150.28571428571399</c:v>
                </c:pt>
                <c:pt idx="182">
                  <c:v>151</c:v>
                </c:pt>
                <c:pt idx="183">
                  <c:v>152.142857142857</c:v>
                </c:pt>
                <c:pt idx="184">
                  <c:v>152.57142857142901</c:v>
                </c:pt>
                <c:pt idx="185">
                  <c:v>156</c:v>
                </c:pt>
                <c:pt idx="186">
                  <c:v>157.857142857143</c:v>
                </c:pt>
                <c:pt idx="187">
                  <c:v>165.71428571428601</c:v>
                </c:pt>
                <c:pt idx="188">
                  <c:v>169.57142857142901</c:v>
                </c:pt>
                <c:pt idx="189">
                  <c:v>172.57142857142901</c:v>
                </c:pt>
                <c:pt idx="190">
                  <c:v>175</c:v>
                </c:pt>
                <c:pt idx="191">
                  <c:v>176.42857142857099</c:v>
                </c:pt>
                <c:pt idx="192">
                  <c:v>182.71428571428601</c:v>
                </c:pt>
                <c:pt idx="193">
                  <c:v>185.71428571428601</c:v>
                </c:pt>
                <c:pt idx="194">
                  <c:v>193.57142857142901</c:v>
                </c:pt>
                <c:pt idx="195">
                  <c:v>206.42857142857099</c:v>
                </c:pt>
                <c:pt idx="196">
                  <c:v>236.142857142857</c:v>
                </c:pt>
              </c:numCache>
            </c:numRef>
          </c:xVal>
          <c:yVal>
            <c:numRef>
              <c:f>'Fig 3B - T2MACE'!$D$2:$D$198</c:f>
              <c:numCache>
                <c:formatCode>General</c:formatCode>
                <c:ptCount val="197"/>
                <c:pt idx="0">
                  <c:v>0</c:v>
                </c:pt>
                <c:pt idx="1">
                  <c:v>4.5413260672111398E-2</c:v>
                </c:pt>
                <c:pt idx="2">
                  <c:v>9.0826521344222796E-2</c:v>
                </c:pt>
                <c:pt idx="3">
                  <c:v>0.13623978201634501</c:v>
                </c:pt>
                <c:pt idx="4">
                  <c:v>0.181653042688457</c:v>
                </c:pt>
                <c:pt idx="5">
                  <c:v>0.22708697393895</c:v>
                </c:pt>
                <c:pt idx="6">
                  <c:v>0.272520905189433</c:v>
                </c:pt>
                <c:pt idx="7">
                  <c:v>0.31799627185373802</c:v>
                </c:pt>
                <c:pt idx="8">
                  <c:v>0.36347163851804298</c:v>
                </c:pt>
                <c:pt idx="9">
                  <c:v>0.40896777018995001</c:v>
                </c:pt>
                <c:pt idx="10">
                  <c:v>0.45446390186185698</c:v>
                </c:pt>
                <c:pt idx="11">
                  <c:v>0.49996003353377499</c:v>
                </c:pt>
                <c:pt idx="12">
                  <c:v>0.54545616520568196</c:v>
                </c:pt>
                <c:pt idx="13">
                  <c:v>0.63644842854949601</c:v>
                </c:pt>
                <c:pt idx="14">
                  <c:v>0.68198626153366204</c:v>
                </c:pt>
                <c:pt idx="15">
                  <c:v>0.72752409451782896</c:v>
                </c:pt>
                <c:pt idx="16">
                  <c:v>0.77306192750199498</c:v>
                </c:pt>
                <c:pt idx="17">
                  <c:v>0.86413759347032704</c:v>
                </c:pt>
                <c:pt idx="18">
                  <c:v>0.90967542645449295</c:v>
                </c:pt>
                <c:pt idx="19">
                  <c:v>0.95521325943865898</c:v>
                </c:pt>
                <c:pt idx="20">
                  <c:v>1.00075109242282</c:v>
                </c:pt>
                <c:pt idx="21">
                  <c:v>1.04628892540699</c:v>
                </c:pt>
                <c:pt idx="22">
                  <c:v>1.0918267583911601</c:v>
                </c:pt>
                <c:pt idx="23">
                  <c:v>1.1829024243594899</c:v>
                </c:pt>
                <c:pt idx="24">
                  <c:v>1.2284402573436499</c:v>
                </c:pt>
                <c:pt idx="25">
                  <c:v>1.2739780903278199</c:v>
                </c:pt>
                <c:pt idx="26">
                  <c:v>1.31951592331199</c:v>
                </c:pt>
                <c:pt idx="27">
                  <c:v>1.36505375629615</c:v>
                </c:pt>
                <c:pt idx="28">
                  <c:v>1.41059158928032</c:v>
                </c:pt>
                <c:pt idx="29">
                  <c:v>1.4561294222644801</c:v>
                </c:pt>
                <c:pt idx="30">
                  <c:v>1.5016672552486501</c:v>
                </c:pt>
                <c:pt idx="31">
                  <c:v>1.5472050882328201</c:v>
                </c:pt>
                <c:pt idx="32">
                  <c:v>1.5927429212169799</c:v>
                </c:pt>
                <c:pt idx="33">
                  <c:v>1.68386075184548</c:v>
                </c:pt>
                <c:pt idx="34">
                  <c:v>1.7294407885854699</c:v>
                </c:pt>
                <c:pt idx="35">
                  <c:v>1.77502082532546</c:v>
                </c:pt>
                <c:pt idx="36">
                  <c:v>1.8206220227138801</c:v>
                </c:pt>
                <c:pt idx="37">
                  <c:v>1.8662232201023099</c:v>
                </c:pt>
                <c:pt idx="38">
                  <c:v>1.95746801487675</c:v>
                </c:pt>
                <c:pt idx="39">
                  <c:v>2.0030904122639601</c:v>
                </c:pt>
                <c:pt idx="40">
                  <c:v>2.04871280965118</c:v>
                </c:pt>
                <c:pt idx="41">
                  <c:v>2.09433520703839</c:v>
                </c:pt>
                <c:pt idx="42">
                  <c:v>2.1399788736085399</c:v>
                </c:pt>
                <c:pt idx="43">
                  <c:v>2.1856225401786902</c:v>
                </c:pt>
                <c:pt idx="44">
                  <c:v>2.23126620674884</c:v>
                </c:pt>
                <c:pt idx="45">
                  <c:v>2.2769098733189899</c:v>
                </c:pt>
                <c:pt idx="46">
                  <c:v>2.3225535398891402</c:v>
                </c:pt>
                <c:pt idx="47">
                  <c:v>2.4138408730294301</c:v>
                </c:pt>
                <c:pt idx="48">
                  <c:v>2.4595058983579099</c:v>
                </c:pt>
                <c:pt idx="49">
                  <c:v>2.5051709236863799</c:v>
                </c:pt>
                <c:pt idx="50">
                  <c:v>2.5508359490148602</c:v>
                </c:pt>
                <c:pt idx="51">
                  <c:v>2.5965009743433498</c:v>
                </c:pt>
                <c:pt idx="52">
                  <c:v>2.6421659996718398</c:v>
                </c:pt>
                <c:pt idx="53">
                  <c:v>2.7334960503288102</c:v>
                </c:pt>
                <c:pt idx="54">
                  <c:v>2.77916107565729</c:v>
                </c:pt>
                <c:pt idx="55">
                  <c:v>2.8248261009857698</c:v>
                </c:pt>
                <c:pt idx="56">
                  <c:v>2.8704911263142598</c:v>
                </c:pt>
                <c:pt idx="57">
                  <c:v>2.9161561516427499</c:v>
                </c:pt>
                <c:pt idx="58">
                  <c:v>2.9618211769712199</c:v>
                </c:pt>
                <c:pt idx="59">
                  <c:v>3.0075077018408201</c:v>
                </c:pt>
                <c:pt idx="60">
                  <c:v>3.0988807515800199</c:v>
                </c:pt>
                <c:pt idx="61">
                  <c:v>3.1445888266972002</c:v>
                </c:pt>
                <c:pt idx="62">
                  <c:v>3.1902969018143801</c:v>
                </c:pt>
                <c:pt idx="63">
                  <c:v>3.2360265678975999</c:v>
                </c:pt>
                <c:pt idx="64">
                  <c:v>3.4189452322305001</c:v>
                </c:pt>
                <c:pt idx="65">
                  <c:v>3.4646748983137199</c:v>
                </c:pt>
                <c:pt idx="66">
                  <c:v>3.5104045643969499</c:v>
                </c:pt>
                <c:pt idx="67">
                  <c:v>3.5561342304801702</c:v>
                </c:pt>
                <c:pt idx="68">
                  <c:v>3.6018638965633998</c:v>
                </c:pt>
                <c:pt idx="69">
                  <c:v>3.64759356264662</c:v>
                </c:pt>
                <c:pt idx="70">
                  <c:v>3.6933232287298501</c:v>
                </c:pt>
                <c:pt idx="71">
                  <c:v>3.7390528948130801</c:v>
                </c:pt>
                <c:pt idx="72">
                  <c:v>3.7847825608962902</c:v>
                </c:pt>
                <c:pt idx="73">
                  <c:v>3.8762418930627498</c:v>
                </c:pt>
                <c:pt idx="74">
                  <c:v>3.9219933248128398</c:v>
                </c:pt>
                <c:pt idx="75">
                  <c:v>3.96774475656294</c:v>
                </c:pt>
                <c:pt idx="76">
                  <c:v>4.01349618831303</c:v>
                </c:pt>
                <c:pt idx="77">
                  <c:v>4.0592476200631102</c:v>
                </c:pt>
                <c:pt idx="78">
                  <c:v>4.1049990518132002</c:v>
                </c:pt>
                <c:pt idx="79">
                  <c:v>4.1507504835632796</c:v>
                </c:pt>
                <c:pt idx="80">
                  <c:v>4.1965019153133696</c:v>
                </c:pt>
                <c:pt idx="81">
                  <c:v>4.2422533470634498</c:v>
                </c:pt>
                <c:pt idx="82">
                  <c:v>4.2880047788135398</c:v>
                </c:pt>
                <c:pt idx="83">
                  <c:v>4.33375621056362</c:v>
                </c:pt>
                <c:pt idx="84">
                  <c:v>4.3795295329509099</c:v>
                </c:pt>
                <c:pt idx="85">
                  <c:v>4.4253028553381997</c:v>
                </c:pt>
                <c:pt idx="86">
                  <c:v>4.4710761777254904</c:v>
                </c:pt>
                <c:pt idx="87">
                  <c:v>4.5168495001127704</c:v>
                </c:pt>
                <c:pt idx="88">
                  <c:v>4.5626228225000602</c:v>
                </c:pt>
                <c:pt idx="89">
                  <c:v>4.6084181090535603</c:v>
                </c:pt>
                <c:pt idx="90">
                  <c:v>4.6542133956070701</c:v>
                </c:pt>
                <c:pt idx="91">
                  <c:v>4.7000086821605596</c:v>
                </c:pt>
                <c:pt idx="92">
                  <c:v>4.7458039687140703</c:v>
                </c:pt>
                <c:pt idx="93">
                  <c:v>4.7915992552675801</c:v>
                </c:pt>
                <c:pt idx="94">
                  <c:v>4.8373945418210802</c:v>
                </c:pt>
                <c:pt idx="95">
                  <c:v>4.88318982837459</c:v>
                </c:pt>
                <c:pt idx="96">
                  <c:v>4.9290071743146697</c:v>
                </c:pt>
                <c:pt idx="97">
                  <c:v>4.9748466115498102</c:v>
                </c:pt>
                <c:pt idx="98">
                  <c:v>5.0207303167108197</c:v>
                </c:pt>
                <c:pt idx="99">
                  <c:v>5.0666361986263801</c:v>
                </c:pt>
                <c:pt idx="100">
                  <c:v>5.1125420805419397</c:v>
                </c:pt>
                <c:pt idx="101">
                  <c:v>5.1584479624575001</c:v>
                </c:pt>
                <c:pt idx="102">
                  <c:v>5.2043538443730597</c:v>
                </c:pt>
                <c:pt idx="103">
                  <c:v>5.2503265146716096</c:v>
                </c:pt>
                <c:pt idx="104">
                  <c:v>5.2963885824816801</c:v>
                </c:pt>
                <c:pt idx="105">
                  <c:v>5.3424506502917604</c:v>
                </c:pt>
                <c:pt idx="106">
                  <c:v>5.3885351436460596</c:v>
                </c:pt>
                <c:pt idx="107">
                  <c:v>5.4346196370003499</c:v>
                </c:pt>
                <c:pt idx="108">
                  <c:v>5.4807265996346697</c:v>
                </c:pt>
                <c:pt idx="109">
                  <c:v>5.5269011347594104</c:v>
                </c:pt>
                <c:pt idx="110">
                  <c:v>5.5730756698841599</c:v>
                </c:pt>
                <c:pt idx="111">
                  <c:v>5.6192727952902901</c:v>
                </c:pt>
                <c:pt idx="112">
                  <c:v>5.6655151898050802</c:v>
                </c:pt>
                <c:pt idx="113">
                  <c:v>5.7117575843198898</c:v>
                </c:pt>
                <c:pt idx="114">
                  <c:v>5.7580453812838899</c:v>
                </c:pt>
                <c:pt idx="115">
                  <c:v>5.8044014829163197</c:v>
                </c:pt>
                <c:pt idx="116">
                  <c:v>5.8508261248665798</c:v>
                </c:pt>
                <c:pt idx="117">
                  <c:v>5.8972736699455801</c:v>
                </c:pt>
                <c:pt idx="118">
                  <c:v>5.9437212150245804</c:v>
                </c:pt>
                <c:pt idx="119">
                  <c:v>6.0370310154064999</c:v>
                </c:pt>
                <c:pt idx="120">
                  <c:v>6.1306196299329896</c:v>
                </c:pt>
                <c:pt idx="121">
                  <c:v>6.1774372760028404</c:v>
                </c:pt>
                <c:pt idx="122">
                  <c:v>6.2242782958351004</c:v>
                </c:pt>
                <c:pt idx="123">
                  <c:v>6.2711427244728597</c:v>
                </c:pt>
                <c:pt idx="124">
                  <c:v>6.3180305970469002</c:v>
                </c:pt>
                <c:pt idx="125">
                  <c:v>6.4119473583531104</c:v>
                </c:pt>
                <c:pt idx="126">
                  <c:v>6.4590001751664099</c:v>
                </c:pt>
                <c:pt idx="127">
                  <c:v>6.5060529919797103</c:v>
                </c:pt>
                <c:pt idx="128">
                  <c:v>6.55312950104718</c:v>
                </c:pt>
                <c:pt idx="129">
                  <c:v>6.60034873828769</c:v>
                </c:pt>
                <c:pt idx="130">
                  <c:v>6.6480016215844797</c:v>
                </c:pt>
                <c:pt idx="131">
                  <c:v>6.6957520043867396</c:v>
                </c:pt>
                <c:pt idx="132">
                  <c:v>6.7436248868883304</c:v>
                </c:pt>
                <c:pt idx="133">
                  <c:v>6.7919943760548902</c:v>
                </c:pt>
                <c:pt idx="134">
                  <c:v>6.8411547165738398</c:v>
                </c:pt>
                <c:pt idx="135">
                  <c:v>6.9431906916925996</c:v>
                </c:pt>
                <c:pt idx="136">
                  <c:v>7.0453386711748296</c:v>
                </c:pt>
                <c:pt idx="137">
                  <c:v>7.0969228339544204</c:v>
                </c:pt>
                <c:pt idx="138">
                  <c:v>7.1494104481725298</c:v>
                </c:pt>
                <c:pt idx="139">
                  <c:v>7.20201701449085</c:v>
                </c:pt>
                <c:pt idx="140">
                  <c:v>7.2567328063455099</c:v>
                </c:pt>
                <c:pt idx="141">
                  <c:v>7.3127033960821803</c:v>
                </c:pt>
                <c:pt idx="142">
                  <c:v>7.3688775152360604</c:v>
                </c:pt>
                <c:pt idx="143">
                  <c:v>7.4251882279927601</c:v>
                </c:pt>
                <c:pt idx="144">
                  <c:v>7.5387073104844902</c:v>
                </c:pt>
                <c:pt idx="145">
                  <c:v>7.5955366237540201</c:v>
                </c:pt>
                <c:pt idx="146">
                  <c:v>7.6531813295408302</c:v>
                </c:pt>
                <c:pt idx="147">
                  <c:v>7.7109703274572601</c:v>
                </c:pt>
                <c:pt idx="148">
                  <c:v>7.7689044327130903</c:v>
                </c:pt>
                <c:pt idx="149">
                  <c:v>7.8271311344601102</c:v>
                </c:pt>
                <c:pt idx="150">
                  <c:v>7.8853946419604402</c:v>
                </c:pt>
                <c:pt idx="151">
                  <c:v>7.9446323302935804</c:v>
                </c:pt>
                <c:pt idx="152">
                  <c:v>8.0051154890778697</c:v>
                </c:pt>
                <c:pt idx="153">
                  <c:v>8.1270437654342995</c:v>
                </c:pt>
                <c:pt idx="154">
                  <c:v>8.1883332625887899</c:v>
                </c:pt>
                <c:pt idx="155">
                  <c:v>8.2499105038613703</c:v>
                </c:pt>
                <c:pt idx="156">
                  <c:v>8.3746556969220602</c:v>
                </c:pt>
                <c:pt idx="157">
                  <c:v>8.4373698271774202</c:v>
                </c:pt>
                <c:pt idx="158">
                  <c:v>8.5003860902006991</c:v>
                </c:pt>
                <c:pt idx="159">
                  <c:v>8.5639274887491705</c:v>
                </c:pt>
                <c:pt idx="160">
                  <c:v>8.6915423840893702</c:v>
                </c:pt>
                <c:pt idx="161">
                  <c:v>8.7561626654877394</c:v>
                </c:pt>
                <c:pt idx="162">
                  <c:v>8.8216643434019701</c:v>
                </c:pt>
                <c:pt idx="163">
                  <c:v>8.8882664877822499</c:v>
                </c:pt>
                <c:pt idx="164">
                  <c:v>8.9584063904090492</c:v>
                </c:pt>
                <c:pt idx="165">
                  <c:v>9.0294771114157495</c:v>
                </c:pt>
                <c:pt idx="166">
                  <c:v>9.1033768050701607</c:v>
                </c:pt>
                <c:pt idx="167">
                  <c:v>9.1784359489140304</c:v>
                </c:pt>
                <c:pt idx="168">
                  <c:v>9.2542469372705298</c:v>
                </c:pt>
                <c:pt idx="169">
                  <c:v>9.3330877305483106</c:v>
                </c:pt>
                <c:pt idx="170">
                  <c:v>9.4122728067661594</c:v>
                </c:pt>
                <c:pt idx="171">
                  <c:v>9.4934446053264203</c:v>
                </c:pt>
                <c:pt idx="172">
                  <c:v>9.5761745462721901</c:v>
                </c:pt>
                <c:pt idx="173">
                  <c:v>9.6593611382259397</c:v>
                </c:pt>
                <c:pt idx="174">
                  <c:v>9.7448300491642303</c:v>
                </c:pt>
                <c:pt idx="175">
                  <c:v>9.8311986328492402</c:v>
                </c:pt>
                <c:pt idx="176">
                  <c:v>9.9198601877825094</c:v>
                </c:pt>
                <c:pt idx="177">
                  <c:v>10.0103020952245</c:v>
                </c:pt>
                <c:pt idx="178">
                  <c:v>10.105731255250801</c:v>
                </c:pt>
                <c:pt idx="179">
                  <c:v>10.3015793353047</c:v>
                </c:pt>
                <c:pt idx="180">
                  <c:v>10.4107015015634</c:v>
                </c:pt>
                <c:pt idx="181">
                  <c:v>10.5272025399229</c:v>
                </c:pt>
                <c:pt idx="182">
                  <c:v>10.645396459949399</c:v>
                </c:pt>
                <c:pt idx="183">
                  <c:v>10.7674655904686</c:v>
                </c:pt>
                <c:pt idx="184">
                  <c:v>10.8924411288573</c:v>
                </c:pt>
                <c:pt idx="185">
                  <c:v>11.031237949528901</c:v>
                </c:pt>
                <c:pt idx="186">
                  <c:v>11.1778092214407</c:v>
                </c:pt>
                <c:pt idx="187">
                  <c:v>11.3743184930747</c:v>
                </c:pt>
                <c:pt idx="188">
                  <c:v>11.6039187042325</c:v>
                </c:pt>
                <c:pt idx="189">
                  <c:v>11.87178561725</c:v>
                </c:pt>
                <c:pt idx="190">
                  <c:v>12.1665288091655</c:v>
                </c:pt>
                <c:pt idx="191">
                  <c:v>12.4870889230007</c:v>
                </c:pt>
                <c:pt idx="192">
                  <c:v>12.9575884449201</c:v>
                </c:pt>
                <c:pt idx="193">
                  <c:v>13.5620496362748</c:v>
                </c:pt>
                <c:pt idx="194">
                  <c:v>14.6034707249944</c:v>
                </c:pt>
                <c:pt idx="195">
                  <c:v>19.0980248973631</c:v>
                </c:pt>
                <c:pt idx="196">
                  <c:v>19.0980248973631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2A3-4A21-9654-6961CEC1A0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4172032"/>
        <c:axId val="484169408"/>
      </c:scatterChart>
      <c:valAx>
        <c:axId val="484172032"/>
        <c:scaling>
          <c:orientation val="minMax"/>
          <c:max val="182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 sz="1600" b="1" dirty="0"/>
                  <a:t>Months since </a:t>
                </a:r>
                <a:r>
                  <a:rPr lang="en-US" sz="1600" b="1" dirty="0" smtClean="0"/>
                  <a:t>randomization</a:t>
                </a:r>
                <a:endParaRPr lang="en-US" sz="16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84169408"/>
        <c:crosses val="autoZero"/>
        <c:crossBetween val="midCat"/>
        <c:majorUnit val="26"/>
      </c:valAx>
      <c:valAx>
        <c:axId val="484169408"/>
        <c:scaling>
          <c:orientation val="minMax"/>
          <c:max val="2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84172032"/>
        <c:crosses val="autoZero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920595789796495E-2"/>
          <c:y val="5.4442022872140977E-2"/>
          <c:w val="0.85705879687904918"/>
          <c:h val="0.7321252812148481"/>
        </c:manualLayout>
      </c:layout>
      <c:scatterChart>
        <c:scatterStyle val="lineMarker"/>
        <c:varyColors val="0"/>
        <c:ser>
          <c:idx val="0"/>
          <c:order val="0"/>
          <c:tx>
            <c:v>Canagliflozin</c:v>
          </c:tx>
          <c:spPr>
            <a:ln w="25400" cap="rnd">
              <a:solidFill>
                <a:srgbClr val="002F6C"/>
              </a:solidFill>
              <a:round/>
            </a:ln>
            <a:effectLst/>
          </c:spPr>
          <c:marker>
            <c:symbol val="none"/>
          </c:marker>
          <c:xVal>
            <c:numRef>
              <c:f>'Fig 3A - T2HCHF'!$C$2:$C$88</c:f>
              <c:numCache>
                <c:formatCode>General</c:formatCode>
                <c:ptCount val="87"/>
                <c:pt idx="0">
                  <c:v>0</c:v>
                </c:pt>
                <c:pt idx="1">
                  <c:v>4.71428571428571</c:v>
                </c:pt>
                <c:pt idx="2">
                  <c:v>11.1428571428571</c:v>
                </c:pt>
                <c:pt idx="3">
                  <c:v>13.4285714285714</c:v>
                </c:pt>
                <c:pt idx="4">
                  <c:v>13.5714285714286</c:v>
                </c:pt>
                <c:pt idx="5">
                  <c:v>17.571428571428601</c:v>
                </c:pt>
                <c:pt idx="6">
                  <c:v>17.714285714285701</c:v>
                </c:pt>
                <c:pt idx="7">
                  <c:v>18.571428571428601</c:v>
                </c:pt>
                <c:pt idx="8">
                  <c:v>20</c:v>
                </c:pt>
                <c:pt idx="9">
                  <c:v>20.1428571428571</c:v>
                </c:pt>
                <c:pt idx="10">
                  <c:v>21.285714285714299</c:v>
                </c:pt>
                <c:pt idx="11">
                  <c:v>24</c:v>
                </c:pt>
                <c:pt idx="12">
                  <c:v>25</c:v>
                </c:pt>
                <c:pt idx="13">
                  <c:v>25.1428571428571</c:v>
                </c:pt>
                <c:pt idx="14">
                  <c:v>25.8571428571429</c:v>
                </c:pt>
                <c:pt idx="15">
                  <c:v>35</c:v>
                </c:pt>
                <c:pt idx="16">
                  <c:v>37.285714285714299</c:v>
                </c:pt>
                <c:pt idx="17">
                  <c:v>37.714285714285701</c:v>
                </c:pt>
                <c:pt idx="18">
                  <c:v>39.857142857142897</c:v>
                </c:pt>
                <c:pt idx="19">
                  <c:v>41.857142857142897</c:v>
                </c:pt>
                <c:pt idx="20">
                  <c:v>42.571428571428598</c:v>
                </c:pt>
                <c:pt idx="21">
                  <c:v>44.571428571428598</c:v>
                </c:pt>
                <c:pt idx="22">
                  <c:v>48.714285714285701</c:v>
                </c:pt>
                <c:pt idx="23">
                  <c:v>52.285714285714299</c:v>
                </c:pt>
                <c:pt idx="24">
                  <c:v>52.714285714285701</c:v>
                </c:pt>
                <c:pt idx="25">
                  <c:v>56</c:v>
                </c:pt>
                <c:pt idx="26">
                  <c:v>56.857142857142897</c:v>
                </c:pt>
                <c:pt idx="27">
                  <c:v>60</c:v>
                </c:pt>
                <c:pt idx="28">
                  <c:v>60.571428571428598</c:v>
                </c:pt>
                <c:pt idx="29">
                  <c:v>62.142857142857103</c:v>
                </c:pt>
                <c:pt idx="30">
                  <c:v>64.571428571428598</c:v>
                </c:pt>
                <c:pt idx="31">
                  <c:v>65</c:v>
                </c:pt>
                <c:pt idx="32">
                  <c:v>65.142857142857096</c:v>
                </c:pt>
                <c:pt idx="33">
                  <c:v>66.857142857142904</c:v>
                </c:pt>
                <c:pt idx="34">
                  <c:v>67.857142857142904</c:v>
                </c:pt>
                <c:pt idx="35">
                  <c:v>71.142857142857096</c:v>
                </c:pt>
                <c:pt idx="36">
                  <c:v>71.285714285714306</c:v>
                </c:pt>
                <c:pt idx="37">
                  <c:v>73</c:v>
                </c:pt>
                <c:pt idx="38">
                  <c:v>75.571428571428598</c:v>
                </c:pt>
                <c:pt idx="39">
                  <c:v>76.428571428571402</c:v>
                </c:pt>
                <c:pt idx="40">
                  <c:v>77</c:v>
                </c:pt>
                <c:pt idx="41">
                  <c:v>78</c:v>
                </c:pt>
                <c:pt idx="42">
                  <c:v>78.142857142857096</c:v>
                </c:pt>
                <c:pt idx="43">
                  <c:v>78.428571428571402</c:v>
                </c:pt>
                <c:pt idx="44">
                  <c:v>78.571428571428598</c:v>
                </c:pt>
                <c:pt idx="45">
                  <c:v>82.285714285714306</c:v>
                </c:pt>
                <c:pt idx="46">
                  <c:v>85.142857142857096</c:v>
                </c:pt>
                <c:pt idx="47">
                  <c:v>86.857142857142904</c:v>
                </c:pt>
                <c:pt idx="48">
                  <c:v>87.285714285714306</c:v>
                </c:pt>
                <c:pt idx="49">
                  <c:v>89</c:v>
                </c:pt>
                <c:pt idx="50">
                  <c:v>89.142857142857096</c:v>
                </c:pt>
                <c:pt idx="51">
                  <c:v>89.714285714285694</c:v>
                </c:pt>
                <c:pt idx="52">
                  <c:v>90.142857142857096</c:v>
                </c:pt>
                <c:pt idx="53">
                  <c:v>91.142857142857096</c:v>
                </c:pt>
                <c:pt idx="54">
                  <c:v>93.285714285714306</c:v>
                </c:pt>
                <c:pt idx="55">
                  <c:v>97.428571428571402</c:v>
                </c:pt>
                <c:pt idx="56">
                  <c:v>98.571428571428598</c:v>
                </c:pt>
                <c:pt idx="57">
                  <c:v>102.28571428571399</c:v>
                </c:pt>
                <c:pt idx="58">
                  <c:v>103.142857142857</c:v>
                </c:pt>
                <c:pt idx="59">
                  <c:v>104.571428571429</c:v>
                </c:pt>
                <c:pt idx="60">
                  <c:v>108.571428571429</c:v>
                </c:pt>
                <c:pt idx="61">
                  <c:v>108.71428571428601</c:v>
                </c:pt>
                <c:pt idx="62">
                  <c:v>109.857142857143</c:v>
                </c:pt>
                <c:pt idx="63">
                  <c:v>110.142857142857</c:v>
                </c:pt>
                <c:pt idx="64">
                  <c:v>112.142857142857</c:v>
                </c:pt>
                <c:pt idx="65">
                  <c:v>115.28571428571399</c:v>
                </c:pt>
                <c:pt idx="66">
                  <c:v>116</c:v>
                </c:pt>
                <c:pt idx="67">
                  <c:v>116.142857142857</c:v>
                </c:pt>
                <c:pt idx="68">
                  <c:v>117.28571428571399</c:v>
                </c:pt>
                <c:pt idx="69">
                  <c:v>118.428571428571</c:v>
                </c:pt>
                <c:pt idx="70">
                  <c:v>125.571428571429</c:v>
                </c:pt>
                <c:pt idx="71">
                  <c:v>125.71428571428601</c:v>
                </c:pt>
                <c:pt idx="72">
                  <c:v>126.571428571429</c:v>
                </c:pt>
                <c:pt idx="73">
                  <c:v>129.42857142857099</c:v>
                </c:pt>
                <c:pt idx="74">
                  <c:v>131.142857142857</c:v>
                </c:pt>
                <c:pt idx="75">
                  <c:v>135.857142857143</c:v>
                </c:pt>
                <c:pt idx="76">
                  <c:v>136</c:v>
                </c:pt>
                <c:pt idx="77">
                  <c:v>140</c:v>
                </c:pt>
                <c:pt idx="78">
                  <c:v>141.71428571428601</c:v>
                </c:pt>
                <c:pt idx="79">
                  <c:v>142.857142857143</c:v>
                </c:pt>
                <c:pt idx="80">
                  <c:v>146.28571428571399</c:v>
                </c:pt>
                <c:pt idx="81">
                  <c:v>163.28571428571399</c:v>
                </c:pt>
                <c:pt idx="82">
                  <c:v>172.857142857143</c:v>
                </c:pt>
                <c:pt idx="83">
                  <c:v>175</c:v>
                </c:pt>
                <c:pt idx="84">
                  <c:v>175.142857142857</c:v>
                </c:pt>
                <c:pt idx="85">
                  <c:v>185.71428571428601</c:v>
                </c:pt>
                <c:pt idx="86">
                  <c:v>236.142857142857</c:v>
                </c:pt>
              </c:numCache>
            </c:numRef>
          </c:xVal>
          <c:yVal>
            <c:numRef>
              <c:f>'Fig 3A - T2HCHF'!$D$2:$D$88</c:f>
              <c:numCache>
                <c:formatCode>General</c:formatCode>
                <c:ptCount val="87"/>
                <c:pt idx="0">
                  <c:v>0</c:v>
                </c:pt>
                <c:pt idx="1">
                  <c:v>4.5475216007273597E-2</c:v>
                </c:pt>
                <c:pt idx="2">
                  <c:v>9.10125849293619E-2</c:v>
                </c:pt>
                <c:pt idx="3">
                  <c:v>0.13661230533789101</c:v>
                </c:pt>
                <c:pt idx="4">
                  <c:v>0.18221202574640899</c:v>
                </c:pt>
                <c:pt idx="5">
                  <c:v>0.227895223903962</c:v>
                </c:pt>
                <c:pt idx="6">
                  <c:v>0.273578422061516</c:v>
                </c:pt>
                <c:pt idx="7">
                  <c:v>0.31926162021906901</c:v>
                </c:pt>
                <c:pt idx="8">
                  <c:v>0.36498672956759598</c:v>
                </c:pt>
                <c:pt idx="9">
                  <c:v>0.41071183891611102</c:v>
                </c:pt>
                <c:pt idx="10">
                  <c:v>0.456457951989653</c:v>
                </c:pt>
                <c:pt idx="11">
                  <c:v>0.50220406506319404</c:v>
                </c:pt>
                <c:pt idx="12">
                  <c:v>0.54795017813673597</c:v>
                </c:pt>
                <c:pt idx="13">
                  <c:v>0.59369629121027701</c:v>
                </c:pt>
                <c:pt idx="14">
                  <c:v>0.63946346603016602</c:v>
                </c:pt>
                <c:pt idx="15">
                  <c:v>0.68550634672245303</c:v>
                </c:pt>
                <c:pt idx="16">
                  <c:v>0.73163476922746296</c:v>
                </c:pt>
                <c:pt idx="17">
                  <c:v>0.77776319173247199</c:v>
                </c:pt>
                <c:pt idx="18">
                  <c:v>0.82391306931771702</c:v>
                </c:pt>
                <c:pt idx="19">
                  <c:v>0.87006294690296104</c:v>
                </c:pt>
                <c:pt idx="20">
                  <c:v>0.91621282448820496</c:v>
                </c:pt>
                <c:pt idx="21">
                  <c:v>0.96244884276889298</c:v>
                </c:pt>
                <c:pt idx="22">
                  <c:v>1.00883645455214</c:v>
                </c:pt>
                <c:pt idx="23">
                  <c:v>1.0553111792213601</c:v>
                </c:pt>
                <c:pt idx="24">
                  <c:v>1.10178590389058</c:v>
                </c:pt>
                <c:pt idx="25">
                  <c:v>1.1483043489028599</c:v>
                </c:pt>
                <c:pt idx="26">
                  <c:v>1.2414288855501601</c:v>
                </c:pt>
                <c:pt idx="27">
                  <c:v>1.28803510127193</c:v>
                </c:pt>
                <c:pt idx="28">
                  <c:v>1.3346633322113399</c:v>
                </c:pt>
                <c:pt idx="29">
                  <c:v>1.38131360959564</c:v>
                </c:pt>
                <c:pt idx="30">
                  <c:v>1.42800806337897</c:v>
                </c:pt>
                <c:pt idx="31">
                  <c:v>1.47472464723518</c:v>
                </c:pt>
                <c:pt idx="32">
                  <c:v>1.5214412310914001</c:v>
                </c:pt>
                <c:pt idx="33">
                  <c:v>1.56824662974583</c:v>
                </c:pt>
                <c:pt idx="34">
                  <c:v>1.6150742954785899</c:v>
                </c:pt>
                <c:pt idx="35">
                  <c:v>1.6620360738578299</c:v>
                </c:pt>
                <c:pt idx="36">
                  <c:v>1.7089978522370699</c:v>
                </c:pt>
                <c:pt idx="37">
                  <c:v>1.75600454862529</c:v>
                </c:pt>
                <c:pt idx="38">
                  <c:v>1.80307881573184</c:v>
                </c:pt>
                <c:pt idx="39">
                  <c:v>1.8502208806306799</c:v>
                </c:pt>
                <c:pt idx="40">
                  <c:v>1.89738559909266</c:v>
                </c:pt>
                <c:pt idx="41">
                  <c:v>1.9446411936981001</c:v>
                </c:pt>
                <c:pt idx="42">
                  <c:v>1.9918967883035501</c:v>
                </c:pt>
                <c:pt idx="43">
                  <c:v>2.0391523829089899</c:v>
                </c:pt>
                <c:pt idx="44">
                  <c:v>2.0864307842685901</c:v>
                </c:pt>
                <c:pt idx="45">
                  <c:v>2.1338006774547198</c:v>
                </c:pt>
                <c:pt idx="46">
                  <c:v>2.1813316144739399</c:v>
                </c:pt>
                <c:pt idx="47">
                  <c:v>2.2289087878132001</c:v>
                </c:pt>
                <c:pt idx="48">
                  <c:v>2.2766020030386498</c:v>
                </c:pt>
                <c:pt idx="49">
                  <c:v>2.3245526399360799</c:v>
                </c:pt>
                <c:pt idx="50">
                  <c:v>2.3725268282268801</c:v>
                </c:pt>
                <c:pt idx="51">
                  <c:v>2.42057184455158</c:v>
                </c:pt>
                <c:pt idx="52">
                  <c:v>2.4686642191969401</c:v>
                </c:pt>
                <c:pt idx="53">
                  <c:v>2.5168278418047501</c:v>
                </c:pt>
                <c:pt idx="54">
                  <c:v>2.5651586163006299</c:v>
                </c:pt>
                <c:pt idx="55">
                  <c:v>2.6632309277084798</c:v>
                </c:pt>
                <c:pt idx="56">
                  <c:v>2.7127158128494502</c:v>
                </c:pt>
                <c:pt idx="57">
                  <c:v>2.7657045297269902</c:v>
                </c:pt>
                <c:pt idx="58">
                  <c:v>2.81945483125837</c:v>
                </c:pt>
                <c:pt idx="59">
                  <c:v>2.8743901309580502</c:v>
                </c:pt>
                <c:pt idx="60">
                  <c:v>2.93261891385316</c:v>
                </c:pt>
                <c:pt idx="61">
                  <c:v>3.0492163686112899</c:v>
                </c:pt>
                <c:pt idx="62">
                  <c:v>3.1083327000938401</c:v>
                </c:pt>
                <c:pt idx="63">
                  <c:v>3.1676662379382399</c:v>
                </c:pt>
                <c:pt idx="64">
                  <c:v>3.2279228239756201</c:v>
                </c:pt>
                <c:pt idx="65">
                  <c:v>3.3527095127906099</c:v>
                </c:pt>
                <c:pt idx="66">
                  <c:v>3.4157952115420498</c:v>
                </c:pt>
                <c:pt idx="67">
                  <c:v>3.4789221427763302</c:v>
                </c:pt>
                <c:pt idx="68">
                  <c:v>3.5431838457438598</c:v>
                </c:pt>
                <c:pt idx="69">
                  <c:v>3.6083133637413298</c:v>
                </c:pt>
                <c:pt idx="70">
                  <c:v>3.6815037104659099</c:v>
                </c:pt>
                <c:pt idx="71">
                  <c:v>3.75480545802264</c:v>
                </c:pt>
                <c:pt idx="72">
                  <c:v>3.8293563445772301</c:v>
                </c:pt>
                <c:pt idx="73">
                  <c:v>3.9071014081628599</c:v>
                </c:pt>
                <c:pt idx="74">
                  <c:v>3.98691278573083</c:v>
                </c:pt>
                <c:pt idx="75">
                  <c:v>4.0741974104710703</c:v>
                </c:pt>
                <c:pt idx="76">
                  <c:v>4.1616411685289698</c:v>
                </c:pt>
                <c:pt idx="77">
                  <c:v>4.2536165608816301</c:v>
                </c:pt>
                <c:pt idx="78">
                  <c:v>4.34850891315034</c:v>
                </c:pt>
                <c:pt idx="79">
                  <c:v>4.4453221632382496</c:v>
                </c:pt>
                <c:pt idx="80">
                  <c:v>4.5517304904506801</c:v>
                </c:pt>
                <c:pt idx="81">
                  <c:v>4.7356385241877703</c:v>
                </c:pt>
                <c:pt idx="82">
                  <c:v>5.0158278226460302</c:v>
                </c:pt>
                <c:pt idx="83">
                  <c:v>5.3232199656148103</c:v>
                </c:pt>
                <c:pt idx="84">
                  <c:v>5.6326212075572402</c:v>
                </c:pt>
                <c:pt idx="85">
                  <c:v>6.2789731170945204</c:v>
                </c:pt>
                <c:pt idx="86">
                  <c:v>6.2789731170945204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DFC-48E9-9084-7F3B06E692C5}"/>
            </c:ext>
          </c:extLst>
        </c:ser>
        <c:ser>
          <c:idx val="1"/>
          <c:order val="1"/>
          <c:tx>
            <c:v>Placebo</c:v>
          </c:tx>
          <c:spPr>
            <a:ln w="25400" cap="rnd">
              <a:solidFill>
                <a:srgbClr val="E57200"/>
              </a:solidFill>
              <a:round/>
            </a:ln>
            <a:effectLst/>
          </c:spPr>
          <c:marker>
            <c:symbol val="none"/>
          </c:marker>
          <c:xVal>
            <c:numRef>
              <c:f>'Fig 3A - T2HCHF'!$C$89:$C$221</c:f>
              <c:numCache>
                <c:formatCode>General</c:formatCode>
                <c:ptCount val="133"/>
                <c:pt idx="0">
                  <c:v>0</c:v>
                </c:pt>
                <c:pt idx="1">
                  <c:v>2</c:v>
                </c:pt>
                <c:pt idx="2">
                  <c:v>2.4285714285714302</c:v>
                </c:pt>
                <c:pt idx="3">
                  <c:v>2.8571428571428599</c:v>
                </c:pt>
                <c:pt idx="4">
                  <c:v>4.71428571428571</c:v>
                </c:pt>
                <c:pt idx="5">
                  <c:v>5.1428571428571397</c:v>
                </c:pt>
                <c:pt idx="6">
                  <c:v>5.8571428571428603</c:v>
                </c:pt>
                <c:pt idx="7">
                  <c:v>6.4285714285714297</c:v>
                </c:pt>
                <c:pt idx="8">
                  <c:v>7.4285714285714297</c:v>
                </c:pt>
                <c:pt idx="9">
                  <c:v>9.1428571428571406</c:v>
                </c:pt>
                <c:pt idx="10">
                  <c:v>9.28571428571429</c:v>
                </c:pt>
                <c:pt idx="11">
                  <c:v>12.4285714285714</c:v>
                </c:pt>
                <c:pt idx="12">
                  <c:v>13</c:v>
                </c:pt>
                <c:pt idx="13">
                  <c:v>13.8571428571429</c:v>
                </c:pt>
                <c:pt idx="14">
                  <c:v>14.285714285714301</c:v>
                </c:pt>
                <c:pt idx="15">
                  <c:v>15</c:v>
                </c:pt>
                <c:pt idx="16">
                  <c:v>15.4285714285714</c:v>
                </c:pt>
                <c:pt idx="17">
                  <c:v>20.571428571428601</c:v>
                </c:pt>
                <c:pt idx="18">
                  <c:v>24.8571428571429</c:v>
                </c:pt>
                <c:pt idx="19">
                  <c:v>25</c:v>
                </c:pt>
                <c:pt idx="20">
                  <c:v>25.428571428571399</c:v>
                </c:pt>
                <c:pt idx="21">
                  <c:v>26.8571428571429</c:v>
                </c:pt>
                <c:pt idx="22">
                  <c:v>34.571428571428598</c:v>
                </c:pt>
                <c:pt idx="23">
                  <c:v>37.142857142857103</c:v>
                </c:pt>
                <c:pt idx="24">
                  <c:v>39.142857142857103</c:v>
                </c:pt>
                <c:pt idx="25">
                  <c:v>41</c:v>
                </c:pt>
                <c:pt idx="26">
                  <c:v>42.285714285714299</c:v>
                </c:pt>
                <c:pt idx="27">
                  <c:v>42.714285714285701</c:v>
                </c:pt>
                <c:pt idx="28">
                  <c:v>43.714285714285701</c:v>
                </c:pt>
                <c:pt idx="29">
                  <c:v>45.428571428571402</c:v>
                </c:pt>
                <c:pt idx="30">
                  <c:v>45.571428571428598</c:v>
                </c:pt>
                <c:pt idx="31">
                  <c:v>46.428571428571402</c:v>
                </c:pt>
                <c:pt idx="32">
                  <c:v>46.714285714285701</c:v>
                </c:pt>
                <c:pt idx="33">
                  <c:v>46.857142857142897</c:v>
                </c:pt>
                <c:pt idx="34">
                  <c:v>47.285714285714299</c:v>
                </c:pt>
                <c:pt idx="35">
                  <c:v>47.428571428571402</c:v>
                </c:pt>
                <c:pt idx="36">
                  <c:v>49.285714285714299</c:v>
                </c:pt>
                <c:pt idx="37">
                  <c:v>52.571428571428598</c:v>
                </c:pt>
                <c:pt idx="38">
                  <c:v>53.428571428571402</c:v>
                </c:pt>
                <c:pt idx="39">
                  <c:v>53.714285714285701</c:v>
                </c:pt>
                <c:pt idx="40">
                  <c:v>54.714285714285701</c:v>
                </c:pt>
                <c:pt idx="41">
                  <c:v>55.571428571428598</c:v>
                </c:pt>
                <c:pt idx="42">
                  <c:v>56.571428571428598</c:v>
                </c:pt>
                <c:pt idx="43">
                  <c:v>57.571428571428598</c:v>
                </c:pt>
                <c:pt idx="44">
                  <c:v>58.285714285714299</c:v>
                </c:pt>
                <c:pt idx="45">
                  <c:v>58.714285714285701</c:v>
                </c:pt>
                <c:pt idx="46">
                  <c:v>60</c:v>
                </c:pt>
                <c:pt idx="47">
                  <c:v>62.714285714285701</c:v>
                </c:pt>
                <c:pt idx="48">
                  <c:v>63.428571428571402</c:v>
                </c:pt>
                <c:pt idx="49">
                  <c:v>63.571428571428598</c:v>
                </c:pt>
                <c:pt idx="50">
                  <c:v>64.571428571428598</c:v>
                </c:pt>
                <c:pt idx="51">
                  <c:v>64.857142857142904</c:v>
                </c:pt>
                <c:pt idx="52">
                  <c:v>66.142857142857096</c:v>
                </c:pt>
                <c:pt idx="53">
                  <c:v>66.714285714285694</c:v>
                </c:pt>
                <c:pt idx="54">
                  <c:v>67.142857142857096</c:v>
                </c:pt>
                <c:pt idx="55">
                  <c:v>67.857142857142904</c:v>
                </c:pt>
                <c:pt idx="56">
                  <c:v>68.428571428571402</c:v>
                </c:pt>
                <c:pt idx="57">
                  <c:v>68.571428571428598</c:v>
                </c:pt>
                <c:pt idx="58">
                  <c:v>69.285714285714306</c:v>
                </c:pt>
                <c:pt idx="59">
                  <c:v>69.428571428571402</c:v>
                </c:pt>
                <c:pt idx="60">
                  <c:v>69.714285714285694</c:v>
                </c:pt>
                <c:pt idx="61">
                  <c:v>73.714285714285694</c:v>
                </c:pt>
                <c:pt idx="62">
                  <c:v>76.571428571428598</c:v>
                </c:pt>
                <c:pt idx="63">
                  <c:v>76.857142857142904</c:v>
                </c:pt>
                <c:pt idx="64">
                  <c:v>78.571428571428598</c:v>
                </c:pt>
                <c:pt idx="65">
                  <c:v>80.142857142857096</c:v>
                </c:pt>
                <c:pt idx="66">
                  <c:v>81.142857142857096</c:v>
                </c:pt>
                <c:pt idx="67">
                  <c:v>81.285714285714306</c:v>
                </c:pt>
                <c:pt idx="68">
                  <c:v>82.428571428571402</c:v>
                </c:pt>
                <c:pt idx="69">
                  <c:v>82.714285714285694</c:v>
                </c:pt>
                <c:pt idx="70">
                  <c:v>83.428571428571402</c:v>
                </c:pt>
                <c:pt idx="71">
                  <c:v>84.571428571428598</c:v>
                </c:pt>
                <c:pt idx="72">
                  <c:v>88.142857142857096</c:v>
                </c:pt>
                <c:pt idx="73">
                  <c:v>88.285714285714306</c:v>
                </c:pt>
                <c:pt idx="74">
                  <c:v>89.571428571428598</c:v>
                </c:pt>
                <c:pt idx="75">
                  <c:v>90.142857142857096</c:v>
                </c:pt>
                <c:pt idx="76">
                  <c:v>90.714285714285694</c:v>
                </c:pt>
                <c:pt idx="77">
                  <c:v>91.571428571428598</c:v>
                </c:pt>
                <c:pt idx="78">
                  <c:v>92.428571428571402</c:v>
                </c:pt>
                <c:pt idx="79">
                  <c:v>92.571428571428598</c:v>
                </c:pt>
                <c:pt idx="80">
                  <c:v>93.571428571428598</c:v>
                </c:pt>
                <c:pt idx="81">
                  <c:v>94.285714285714306</c:v>
                </c:pt>
                <c:pt idx="82">
                  <c:v>96.571428571428598</c:v>
                </c:pt>
                <c:pt idx="83">
                  <c:v>96.857142857142904</c:v>
                </c:pt>
                <c:pt idx="84">
                  <c:v>97.142857142857096</c:v>
                </c:pt>
                <c:pt idx="85">
                  <c:v>97.857142857142904</c:v>
                </c:pt>
                <c:pt idx="86">
                  <c:v>98</c:v>
                </c:pt>
                <c:pt idx="87">
                  <c:v>98.571428571428598</c:v>
                </c:pt>
                <c:pt idx="88">
                  <c:v>99.857142857142904</c:v>
                </c:pt>
                <c:pt idx="89">
                  <c:v>100</c:v>
                </c:pt>
                <c:pt idx="90">
                  <c:v>100.857142857143</c:v>
                </c:pt>
                <c:pt idx="91">
                  <c:v>101.142857142857</c:v>
                </c:pt>
                <c:pt idx="92">
                  <c:v>102.428571428571</c:v>
                </c:pt>
                <c:pt idx="93">
                  <c:v>103.428571428571</c:v>
                </c:pt>
                <c:pt idx="94">
                  <c:v>103.71428571428601</c:v>
                </c:pt>
                <c:pt idx="95">
                  <c:v>104.142857142857</c:v>
                </c:pt>
                <c:pt idx="96">
                  <c:v>104.71428571428601</c:v>
                </c:pt>
                <c:pt idx="97">
                  <c:v>107.28571428571399</c:v>
                </c:pt>
                <c:pt idx="98">
                  <c:v>107.428571428571</c:v>
                </c:pt>
                <c:pt idx="99">
                  <c:v>108.28571428571399</c:v>
                </c:pt>
                <c:pt idx="100">
                  <c:v>109</c:v>
                </c:pt>
                <c:pt idx="101">
                  <c:v>111</c:v>
                </c:pt>
                <c:pt idx="102">
                  <c:v>111.142857142857</c:v>
                </c:pt>
                <c:pt idx="103">
                  <c:v>115</c:v>
                </c:pt>
                <c:pt idx="104">
                  <c:v>115.142857142857</c:v>
                </c:pt>
                <c:pt idx="105">
                  <c:v>115.428571428571</c:v>
                </c:pt>
                <c:pt idx="106">
                  <c:v>121.571428571429</c:v>
                </c:pt>
                <c:pt idx="107">
                  <c:v>122</c:v>
                </c:pt>
                <c:pt idx="108">
                  <c:v>123.71428571428601</c:v>
                </c:pt>
                <c:pt idx="109">
                  <c:v>124.28571428571399</c:v>
                </c:pt>
                <c:pt idx="110">
                  <c:v>125</c:v>
                </c:pt>
                <c:pt idx="111">
                  <c:v>127.142857142857</c:v>
                </c:pt>
                <c:pt idx="112">
                  <c:v>128.857142857143</c:v>
                </c:pt>
                <c:pt idx="113">
                  <c:v>129.71428571428601</c:v>
                </c:pt>
                <c:pt idx="114">
                  <c:v>130.57142857142901</c:v>
                </c:pt>
                <c:pt idx="115">
                  <c:v>133.28571428571399</c:v>
                </c:pt>
                <c:pt idx="116">
                  <c:v>134</c:v>
                </c:pt>
                <c:pt idx="117">
                  <c:v>134.42857142857099</c:v>
                </c:pt>
                <c:pt idx="118">
                  <c:v>137.71428571428601</c:v>
                </c:pt>
                <c:pt idx="119">
                  <c:v>139.142857142857</c:v>
                </c:pt>
                <c:pt idx="120">
                  <c:v>140.142857142857</c:v>
                </c:pt>
                <c:pt idx="121">
                  <c:v>141.57142857142901</c:v>
                </c:pt>
                <c:pt idx="122">
                  <c:v>142</c:v>
                </c:pt>
                <c:pt idx="123">
                  <c:v>142.57142857142901</c:v>
                </c:pt>
                <c:pt idx="124">
                  <c:v>145.57142857142901</c:v>
                </c:pt>
                <c:pt idx="125">
                  <c:v>149.71428571428601</c:v>
                </c:pt>
                <c:pt idx="126">
                  <c:v>164.57142857142901</c:v>
                </c:pt>
                <c:pt idx="127">
                  <c:v>169.142857142857</c:v>
                </c:pt>
                <c:pt idx="128">
                  <c:v>172.57142857142901</c:v>
                </c:pt>
                <c:pt idx="129">
                  <c:v>176.71428571428601</c:v>
                </c:pt>
                <c:pt idx="130">
                  <c:v>181.42857142857099</c:v>
                </c:pt>
                <c:pt idx="131">
                  <c:v>185.857142857143</c:v>
                </c:pt>
                <c:pt idx="132">
                  <c:v>232.57142857142901</c:v>
                </c:pt>
              </c:numCache>
            </c:numRef>
          </c:xVal>
          <c:yVal>
            <c:numRef>
              <c:f>'Fig 3A - T2HCHF'!$D$89:$D$221</c:f>
              <c:numCache>
                <c:formatCode>General</c:formatCode>
                <c:ptCount val="133"/>
                <c:pt idx="0">
                  <c:v>0</c:v>
                </c:pt>
                <c:pt idx="1">
                  <c:v>4.5475216007273597E-2</c:v>
                </c:pt>
                <c:pt idx="2">
                  <c:v>9.09504320145582E-2</c:v>
                </c:pt>
                <c:pt idx="3">
                  <c:v>0.13642564802184301</c:v>
                </c:pt>
                <c:pt idx="4">
                  <c:v>0.18190086402911601</c:v>
                </c:pt>
                <c:pt idx="5">
                  <c:v>0.22737608003639001</c:v>
                </c:pt>
                <c:pt idx="6">
                  <c:v>0.31832651205093698</c:v>
                </c:pt>
                <c:pt idx="7">
                  <c:v>0.36380172805821098</c:v>
                </c:pt>
                <c:pt idx="8">
                  <c:v>0.40929770900430801</c:v>
                </c:pt>
                <c:pt idx="9">
                  <c:v>0.45481448336034402</c:v>
                </c:pt>
                <c:pt idx="10">
                  <c:v>0.50033125771637998</c:v>
                </c:pt>
                <c:pt idx="11">
                  <c:v>0.54586886354809405</c:v>
                </c:pt>
                <c:pt idx="12">
                  <c:v>0.59140646937980701</c:v>
                </c:pt>
                <c:pt idx="13">
                  <c:v>0.63694407521152097</c:v>
                </c:pt>
                <c:pt idx="14">
                  <c:v>0.68248168104323403</c:v>
                </c:pt>
                <c:pt idx="15">
                  <c:v>0.72801928687494799</c:v>
                </c:pt>
                <c:pt idx="16">
                  <c:v>0.773577791103086</c:v>
                </c:pt>
                <c:pt idx="17">
                  <c:v>0.81926214755285698</c:v>
                </c:pt>
                <c:pt idx="18">
                  <c:v>0.86500972036301904</c:v>
                </c:pt>
                <c:pt idx="19">
                  <c:v>0.91075729317319198</c:v>
                </c:pt>
                <c:pt idx="20">
                  <c:v>0.95650486598336504</c:v>
                </c:pt>
                <c:pt idx="21">
                  <c:v>1.0022524387935401</c:v>
                </c:pt>
                <c:pt idx="22">
                  <c:v>1.04812720596741</c:v>
                </c:pt>
                <c:pt idx="23">
                  <c:v>1.09404454833123</c:v>
                </c:pt>
                <c:pt idx="24">
                  <c:v>1.13998321783967</c:v>
                </c:pt>
                <c:pt idx="25">
                  <c:v>1.1859860176452399</c:v>
                </c:pt>
                <c:pt idx="26">
                  <c:v>1.2320316905167901</c:v>
                </c:pt>
                <c:pt idx="27">
                  <c:v>1.2780988399148701</c:v>
                </c:pt>
                <c:pt idx="28">
                  <c:v>1.3241874959186399</c:v>
                </c:pt>
                <c:pt idx="29">
                  <c:v>1.37031924556992</c:v>
                </c:pt>
                <c:pt idx="30">
                  <c:v>1.4164509952212001</c:v>
                </c:pt>
                <c:pt idx="31">
                  <c:v>1.4626259596262401</c:v>
                </c:pt>
                <c:pt idx="32">
                  <c:v>1.5550191842304399</c:v>
                </c:pt>
                <c:pt idx="33">
                  <c:v>1.60121579653254</c:v>
                </c:pt>
                <c:pt idx="34">
                  <c:v>1.64741240883464</c:v>
                </c:pt>
                <c:pt idx="35">
                  <c:v>1.6936090211367301</c:v>
                </c:pt>
                <c:pt idx="36">
                  <c:v>1.73982735257955</c:v>
                </c:pt>
                <c:pt idx="37">
                  <c:v>1.7861546381275999</c:v>
                </c:pt>
                <c:pt idx="38">
                  <c:v>1.83252566993207</c:v>
                </c:pt>
                <c:pt idx="39">
                  <c:v>1.8788967017365401</c:v>
                </c:pt>
                <c:pt idx="40">
                  <c:v>1.9253116039589899</c:v>
                </c:pt>
                <c:pt idx="41">
                  <c:v>1.9718365984542701</c:v>
                </c:pt>
                <c:pt idx="42">
                  <c:v>2.0183836845898502</c:v>
                </c:pt>
                <c:pt idx="43">
                  <c:v>2.0649528938652399</c:v>
                </c:pt>
                <c:pt idx="44">
                  <c:v>2.1581356218444299</c:v>
                </c:pt>
                <c:pt idx="45">
                  <c:v>2.2047714008616599</c:v>
                </c:pt>
                <c:pt idx="46">
                  <c:v>2.2514517009089801</c:v>
                </c:pt>
                <c:pt idx="47">
                  <c:v>2.2982661397495399</c:v>
                </c:pt>
                <c:pt idx="48">
                  <c:v>2.3451479698168298</c:v>
                </c:pt>
                <c:pt idx="49">
                  <c:v>2.3920523175738801</c:v>
                </c:pt>
                <c:pt idx="50">
                  <c:v>2.4390017873585998</c:v>
                </c:pt>
                <c:pt idx="51">
                  <c:v>2.48595125714332</c:v>
                </c:pt>
                <c:pt idx="52">
                  <c:v>2.5329686384079499</c:v>
                </c:pt>
                <c:pt idx="53">
                  <c:v>2.5800087114589099</c:v>
                </c:pt>
                <c:pt idx="54">
                  <c:v>2.62704878450988</c:v>
                </c:pt>
                <c:pt idx="55">
                  <c:v>2.7211744019245598</c:v>
                </c:pt>
                <c:pt idx="56">
                  <c:v>2.7682372106319102</c:v>
                </c:pt>
                <c:pt idx="57">
                  <c:v>2.8153000193392499</c:v>
                </c:pt>
                <c:pt idx="58">
                  <c:v>2.8623856297949901</c:v>
                </c:pt>
                <c:pt idx="59">
                  <c:v>2.9094712402507401</c:v>
                </c:pt>
                <c:pt idx="60">
                  <c:v>3.0036424611622401</c:v>
                </c:pt>
                <c:pt idx="61">
                  <c:v>3.0980428091319099</c:v>
                </c:pt>
                <c:pt idx="62">
                  <c:v>3.1452890096150199</c:v>
                </c:pt>
                <c:pt idx="63">
                  <c:v>3.1925352100981401</c:v>
                </c:pt>
                <c:pt idx="64">
                  <c:v>3.2399201659424302</c:v>
                </c:pt>
                <c:pt idx="65">
                  <c:v>3.2873515776258002</c:v>
                </c:pt>
                <c:pt idx="66">
                  <c:v>3.3348528784226499</c:v>
                </c:pt>
                <c:pt idx="67">
                  <c:v>3.3823541792194902</c:v>
                </c:pt>
                <c:pt idx="68">
                  <c:v>3.4299256444192801</c:v>
                </c:pt>
                <c:pt idx="69">
                  <c:v>3.4775440242790299</c:v>
                </c:pt>
                <c:pt idx="70">
                  <c:v>3.5252094346374099</c:v>
                </c:pt>
                <c:pt idx="71">
                  <c:v>3.5729219917914001</c:v>
                </c:pt>
                <c:pt idx="72">
                  <c:v>3.6210152975311498</c:v>
                </c:pt>
                <c:pt idx="73">
                  <c:v>3.66913261390782</c:v>
                </c:pt>
                <c:pt idx="74">
                  <c:v>3.7174429786952299</c:v>
                </c:pt>
                <c:pt idx="75">
                  <c:v>3.7657775956737898</c:v>
                </c:pt>
                <c:pt idx="76">
                  <c:v>3.8141122126523701</c:v>
                </c:pt>
                <c:pt idx="77">
                  <c:v>3.8624954560061702</c:v>
                </c:pt>
                <c:pt idx="78">
                  <c:v>3.9110007559778999</c:v>
                </c:pt>
                <c:pt idx="79">
                  <c:v>3.95953055357589</c:v>
                </c:pt>
                <c:pt idx="80">
                  <c:v>4.00830682043543</c:v>
                </c:pt>
                <c:pt idx="81">
                  <c:v>4.0571575548779402</c:v>
                </c:pt>
                <c:pt idx="82">
                  <c:v>4.1064854944384201</c:v>
                </c:pt>
                <c:pt idx="83">
                  <c:v>4.1559661520780304</c:v>
                </c:pt>
                <c:pt idx="84">
                  <c:v>4.2054723679085697</c:v>
                </c:pt>
                <c:pt idx="85">
                  <c:v>4.2552099211962604</c:v>
                </c:pt>
                <c:pt idx="86">
                  <c:v>4.3547884860207997</c:v>
                </c:pt>
                <c:pt idx="87">
                  <c:v>4.4049170035857701</c:v>
                </c:pt>
                <c:pt idx="88">
                  <c:v>4.4560100463417402</c:v>
                </c:pt>
                <c:pt idx="89">
                  <c:v>4.5072400677646103</c:v>
                </c:pt>
                <c:pt idx="90">
                  <c:v>4.5592230617396901</c:v>
                </c:pt>
                <c:pt idx="91">
                  <c:v>4.6114621295767302</c:v>
                </c:pt>
                <c:pt idx="92">
                  <c:v>4.6651416669264298</c:v>
                </c:pt>
                <c:pt idx="93">
                  <c:v>4.7195565404042101</c:v>
                </c:pt>
                <c:pt idx="94">
                  <c:v>4.7741585137334903</c:v>
                </c:pt>
                <c:pt idx="95">
                  <c:v>4.8291705538757599</c:v>
                </c:pt>
                <c:pt idx="96">
                  <c:v>4.8848585757869003</c:v>
                </c:pt>
                <c:pt idx="97">
                  <c:v>4.9426442024115698</c:v>
                </c:pt>
                <c:pt idx="98">
                  <c:v>5.0005706837019996</c:v>
                </c:pt>
                <c:pt idx="99">
                  <c:v>5.1185091434367003</c:v>
                </c:pt>
                <c:pt idx="100">
                  <c:v>5.1782581930944902</c:v>
                </c:pt>
                <c:pt idx="101">
                  <c:v>5.2395521438423298</c:v>
                </c:pt>
                <c:pt idx="102">
                  <c:v>5.30100509316539</c:v>
                </c:pt>
                <c:pt idx="103">
                  <c:v>5.3646896896057603</c:v>
                </c:pt>
                <c:pt idx="104">
                  <c:v>5.4284601143432303</c:v>
                </c:pt>
                <c:pt idx="105">
                  <c:v>5.4924462712347397</c:v>
                </c:pt>
                <c:pt idx="106">
                  <c:v>5.5626599069916303</c:v>
                </c:pt>
                <c:pt idx="107">
                  <c:v>5.6332408786605503</c:v>
                </c:pt>
                <c:pt idx="108">
                  <c:v>5.7064501564893702</c:v>
                </c:pt>
                <c:pt idx="109">
                  <c:v>5.7802322768677001</c:v>
                </c:pt>
                <c:pt idx="110">
                  <c:v>5.8544210703504902</c:v>
                </c:pt>
                <c:pt idx="111">
                  <c:v>5.9318434214439497</c:v>
                </c:pt>
                <c:pt idx="112">
                  <c:v>6.0121063536781998</c:v>
                </c:pt>
                <c:pt idx="113">
                  <c:v>6.0934811533719904</c:v>
                </c:pt>
                <c:pt idx="114">
                  <c:v>6.1762181743822397</c:v>
                </c:pt>
                <c:pt idx="115">
                  <c:v>6.2625326010847404</c:v>
                </c:pt>
                <c:pt idx="116">
                  <c:v>6.3497302451767403</c:v>
                </c:pt>
                <c:pt idx="117">
                  <c:v>6.5259301882714196</c:v>
                </c:pt>
                <c:pt idx="118">
                  <c:v>6.61820468956632</c:v>
                </c:pt>
                <c:pt idx="119">
                  <c:v>6.7116799601473298</c:v>
                </c:pt>
                <c:pt idx="120">
                  <c:v>6.8072622552701301</c:v>
                </c:pt>
                <c:pt idx="121">
                  <c:v>6.9054632434099901</c:v>
                </c:pt>
                <c:pt idx="122">
                  <c:v>7.1045959423545701</c:v>
                </c:pt>
                <c:pt idx="123">
                  <c:v>7.2062320518268299</c:v>
                </c:pt>
                <c:pt idx="124">
                  <c:v>7.3151449250054297</c:v>
                </c:pt>
                <c:pt idx="125">
                  <c:v>7.4379063224557704</c:v>
                </c:pt>
                <c:pt idx="126">
                  <c:v>7.6365374247681004</c:v>
                </c:pt>
                <c:pt idx="127">
                  <c:v>7.8770672752244204</c:v>
                </c:pt>
                <c:pt idx="128">
                  <c:v>8.1667620322205803</c:v>
                </c:pt>
                <c:pt idx="129">
                  <c:v>8.5311796432038207</c:v>
                </c:pt>
                <c:pt idx="130">
                  <c:v>9.0538586166712296</c:v>
                </c:pt>
                <c:pt idx="131">
                  <c:v>9.7699699661462507</c:v>
                </c:pt>
                <c:pt idx="132">
                  <c:v>9.7699699661462507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DFC-48E9-9084-7F3B06E69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4172032"/>
        <c:axId val="484169408"/>
      </c:scatterChart>
      <c:valAx>
        <c:axId val="484172032"/>
        <c:scaling>
          <c:orientation val="minMax"/>
          <c:max val="182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 sz="1600" b="1" dirty="0"/>
                  <a:t>Months since </a:t>
                </a:r>
                <a:r>
                  <a:rPr lang="en-US" sz="1600" b="1" dirty="0" smtClean="0"/>
                  <a:t>randomization</a:t>
                </a:r>
                <a:endParaRPr lang="en-US" sz="1600" b="1" dirty="0"/>
              </a:p>
            </c:rich>
          </c:tx>
          <c:layout>
            <c:manualLayout>
              <c:xMode val="edge"/>
              <c:yMode val="edge"/>
              <c:x val="0.31491492850917074"/>
              <c:y val="0.875550478065241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84169408"/>
        <c:crosses val="autoZero"/>
        <c:crossBetween val="midCat"/>
        <c:majorUnit val="26"/>
      </c:valAx>
      <c:valAx>
        <c:axId val="484169408"/>
        <c:scaling>
          <c:orientation val="minMax"/>
          <c:max val="2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841720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346261719464639E-2"/>
          <c:y val="6.7813210491975418E-2"/>
          <c:w val="0.8703770943289818"/>
          <c:h val="0.75054036911809652"/>
        </c:manualLayout>
      </c:layout>
      <c:scatterChart>
        <c:scatterStyle val="lineMarker"/>
        <c:varyColors val="0"/>
        <c:ser>
          <c:idx val="0"/>
          <c:order val="0"/>
          <c:tx>
            <c:v>Canagliflozin</c:v>
          </c:tx>
          <c:spPr>
            <a:ln w="25400" cap="rnd">
              <a:solidFill>
                <a:srgbClr val="002F6C"/>
              </a:solidFill>
              <a:round/>
            </a:ln>
            <a:effectLst/>
          </c:spPr>
          <c:marker>
            <c:symbol val="none"/>
          </c:marker>
          <c:xVal>
            <c:numRef>
              <c:f>'Fig 3C - T2CVDIE'!$C$2:$C$106</c:f>
              <c:numCache>
                <c:formatCode>General</c:formatCode>
                <c:ptCount val="105"/>
                <c:pt idx="0">
                  <c:v>0</c:v>
                </c:pt>
                <c:pt idx="1">
                  <c:v>1.28571428571429</c:v>
                </c:pt>
                <c:pt idx="2">
                  <c:v>3.71428571428571</c:v>
                </c:pt>
                <c:pt idx="3">
                  <c:v>8.5714285714285694</c:v>
                </c:pt>
                <c:pt idx="4">
                  <c:v>12.4285714285714</c:v>
                </c:pt>
                <c:pt idx="5">
                  <c:v>13.285714285714301</c:v>
                </c:pt>
                <c:pt idx="6">
                  <c:v>13.714285714285699</c:v>
                </c:pt>
                <c:pt idx="7">
                  <c:v>16.1428571428571</c:v>
                </c:pt>
                <c:pt idx="8">
                  <c:v>18.571428571428601</c:v>
                </c:pt>
                <c:pt idx="9">
                  <c:v>19</c:v>
                </c:pt>
                <c:pt idx="10">
                  <c:v>20.571428571428601</c:v>
                </c:pt>
                <c:pt idx="11">
                  <c:v>25.428571428571399</c:v>
                </c:pt>
                <c:pt idx="12">
                  <c:v>26.1428571428571</c:v>
                </c:pt>
                <c:pt idx="13">
                  <c:v>27.285714285714299</c:v>
                </c:pt>
                <c:pt idx="14">
                  <c:v>30.285714285714299</c:v>
                </c:pt>
                <c:pt idx="15">
                  <c:v>30.428571428571399</c:v>
                </c:pt>
                <c:pt idx="16">
                  <c:v>30.714285714285701</c:v>
                </c:pt>
                <c:pt idx="17">
                  <c:v>32.714285714285701</c:v>
                </c:pt>
                <c:pt idx="18">
                  <c:v>33.428571428571402</c:v>
                </c:pt>
                <c:pt idx="19">
                  <c:v>34.714285714285701</c:v>
                </c:pt>
                <c:pt idx="20">
                  <c:v>35.142857142857103</c:v>
                </c:pt>
                <c:pt idx="21">
                  <c:v>36.714285714285701</c:v>
                </c:pt>
                <c:pt idx="22">
                  <c:v>37.142857142857103</c:v>
                </c:pt>
                <c:pt idx="23">
                  <c:v>39.571428571428598</c:v>
                </c:pt>
                <c:pt idx="24">
                  <c:v>42.857142857142897</c:v>
                </c:pt>
                <c:pt idx="25">
                  <c:v>43</c:v>
                </c:pt>
                <c:pt idx="26">
                  <c:v>43.142857142857103</c:v>
                </c:pt>
                <c:pt idx="27">
                  <c:v>44</c:v>
                </c:pt>
                <c:pt idx="28">
                  <c:v>44.571428571428598</c:v>
                </c:pt>
                <c:pt idx="29">
                  <c:v>44.714285714285701</c:v>
                </c:pt>
                <c:pt idx="30">
                  <c:v>45</c:v>
                </c:pt>
                <c:pt idx="31">
                  <c:v>47.428571428571402</c:v>
                </c:pt>
                <c:pt idx="32">
                  <c:v>48.142857142857103</c:v>
                </c:pt>
                <c:pt idx="33">
                  <c:v>48.714285714285701</c:v>
                </c:pt>
                <c:pt idx="34">
                  <c:v>50.714285714285701</c:v>
                </c:pt>
                <c:pt idx="35">
                  <c:v>50.857142857142897</c:v>
                </c:pt>
                <c:pt idx="36">
                  <c:v>53.571428571428598</c:v>
                </c:pt>
                <c:pt idx="37">
                  <c:v>56.142857142857103</c:v>
                </c:pt>
                <c:pt idx="38">
                  <c:v>56.428571428571402</c:v>
                </c:pt>
                <c:pt idx="39">
                  <c:v>57</c:v>
                </c:pt>
                <c:pt idx="40">
                  <c:v>60</c:v>
                </c:pt>
                <c:pt idx="41">
                  <c:v>61.285714285714299</c:v>
                </c:pt>
                <c:pt idx="42">
                  <c:v>62.571428571428598</c:v>
                </c:pt>
                <c:pt idx="43">
                  <c:v>63.714285714285701</c:v>
                </c:pt>
                <c:pt idx="44">
                  <c:v>64.571428571428598</c:v>
                </c:pt>
                <c:pt idx="45">
                  <c:v>65.571428571428598</c:v>
                </c:pt>
                <c:pt idx="46">
                  <c:v>69.714285714285694</c:v>
                </c:pt>
                <c:pt idx="47">
                  <c:v>71.428571428571402</c:v>
                </c:pt>
                <c:pt idx="48">
                  <c:v>74.571428571428598</c:v>
                </c:pt>
                <c:pt idx="49">
                  <c:v>75.857142857142904</c:v>
                </c:pt>
                <c:pt idx="50">
                  <c:v>76.285714285714306</c:v>
                </c:pt>
                <c:pt idx="51">
                  <c:v>78.571428571428598</c:v>
                </c:pt>
                <c:pt idx="52">
                  <c:v>80.428571428571402</c:v>
                </c:pt>
                <c:pt idx="53">
                  <c:v>81.857142857142904</c:v>
                </c:pt>
                <c:pt idx="54">
                  <c:v>84.142857142857096</c:v>
                </c:pt>
                <c:pt idx="55">
                  <c:v>86.142857142857096</c:v>
                </c:pt>
                <c:pt idx="56">
                  <c:v>87</c:v>
                </c:pt>
                <c:pt idx="57">
                  <c:v>89.142857142857096</c:v>
                </c:pt>
                <c:pt idx="58">
                  <c:v>89.857142857142904</c:v>
                </c:pt>
                <c:pt idx="59">
                  <c:v>90.428571428571402</c:v>
                </c:pt>
                <c:pt idx="60">
                  <c:v>91.857142857142904</c:v>
                </c:pt>
                <c:pt idx="61">
                  <c:v>92.428571428571402</c:v>
                </c:pt>
                <c:pt idx="62">
                  <c:v>92.714285714285694</c:v>
                </c:pt>
                <c:pt idx="63">
                  <c:v>93.285714285714306</c:v>
                </c:pt>
                <c:pt idx="64">
                  <c:v>97.142857142857096</c:v>
                </c:pt>
                <c:pt idx="65">
                  <c:v>98.857142857142904</c:v>
                </c:pt>
                <c:pt idx="66">
                  <c:v>101.857142857143</c:v>
                </c:pt>
                <c:pt idx="67">
                  <c:v>102</c:v>
                </c:pt>
                <c:pt idx="68">
                  <c:v>102.28571428571399</c:v>
                </c:pt>
                <c:pt idx="69">
                  <c:v>107.28571428571399</c:v>
                </c:pt>
                <c:pt idx="70">
                  <c:v>107.71428571428601</c:v>
                </c:pt>
                <c:pt idx="71">
                  <c:v>109.857142857143</c:v>
                </c:pt>
                <c:pt idx="72">
                  <c:v>110.428571428571</c:v>
                </c:pt>
                <c:pt idx="73">
                  <c:v>111</c:v>
                </c:pt>
                <c:pt idx="74">
                  <c:v>111.142857142857</c:v>
                </c:pt>
                <c:pt idx="75">
                  <c:v>111.71428571428601</c:v>
                </c:pt>
                <c:pt idx="76">
                  <c:v>112.28571428571399</c:v>
                </c:pt>
                <c:pt idx="77">
                  <c:v>113</c:v>
                </c:pt>
                <c:pt idx="78">
                  <c:v>115.428571428571</c:v>
                </c:pt>
                <c:pt idx="79">
                  <c:v>116.571428571429</c:v>
                </c:pt>
                <c:pt idx="80">
                  <c:v>117</c:v>
                </c:pt>
                <c:pt idx="81">
                  <c:v>117.571428571429</c:v>
                </c:pt>
                <c:pt idx="82">
                  <c:v>118.142857142857</c:v>
                </c:pt>
                <c:pt idx="83">
                  <c:v>119</c:v>
                </c:pt>
                <c:pt idx="84">
                  <c:v>119.28571428571399</c:v>
                </c:pt>
                <c:pt idx="85">
                  <c:v>120.142857142857</c:v>
                </c:pt>
                <c:pt idx="86">
                  <c:v>130.42857142857099</c:v>
                </c:pt>
                <c:pt idx="87">
                  <c:v>132.142857142857</c:v>
                </c:pt>
                <c:pt idx="88">
                  <c:v>132.57142857142901</c:v>
                </c:pt>
                <c:pt idx="89">
                  <c:v>133.857142857143</c:v>
                </c:pt>
                <c:pt idx="90">
                  <c:v>134.57142857142901</c:v>
                </c:pt>
                <c:pt idx="91">
                  <c:v>135.142857142857</c:v>
                </c:pt>
                <c:pt idx="92">
                  <c:v>137.71428571428601</c:v>
                </c:pt>
                <c:pt idx="93">
                  <c:v>139.57142857142901</c:v>
                </c:pt>
                <c:pt idx="94">
                  <c:v>140</c:v>
                </c:pt>
                <c:pt idx="95">
                  <c:v>143.57142857142901</c:v>
                </c:pt>
                <c:pt idx="96">
                  <c:v>144.57142857142901</c:v>
                </c:pt>
                <c:pt idx="97">
                  <c:v>148</c:v>
                </c:pt>
                <c:pt idx="98">
                  <c:v>150.28571428571399</c:v>
                </c:pt>
                <c:pt idx="99">
                  <c:v>151</c:v>
                </c:pt>
                <c:pt idx="100">
                  <c:v>173.28571428571399</c:v>
                </c:pt>
                <c:pt idx="101">
                  <c:v>176.42857142857099</c:v>
                </c:pt>
                <c:pt idx="102">
                  <c:v>182.71428571428601</c:v>
                </c:pt>
                <c:pt idx="103">
                  <c:v>206.42857142857099</c:v>
                </c:pt>
                <c:pt idx="104">
                  <c:v>236.142857142857</c:v>
                </c:pt>
              </c:numCache>
            </c:numRef>
          </c:xVal>
          <c:yVal>
            <c:numRef>
              <c:f>'Fig 3C - T2CVDIE'!$D$2:$D$106</c:f>
              <c:numCache>
                <c:formatCode>General</c:formatCode>
                <c:ptCount val="105"/>
                <c:pt idx="0">
                  <c:v>0</c:v>
                </c:pt>
                <c:pt idx="1">
                  <c:v>4.5413260672111398E-2</c:v>
                </c:pt>
                <c:pt idx="2">
                  <c:v>9.0826521344222796E-2</c:v>
                </c:pt>
                <c:pt idx="3">
                  <c:v>0.136260433794722</c:v>
                </c:pt>
                <c:pt idx="4">
                  <c:v>0.18171502622358299</c:v>
                </c:pt>
                <c:pt idx="5">
                  <c:v>0.227169618652445</c:v>
                </c:pt>
                <c:pt idx="6">
                  <c:v>0.27262421108129598</c:v>
                </c:pt>
                <c:pt idx="7">
                  <c:v>0.31812027667843501</c:v>
                </c:pt>
                <c:pt idx="8">
                  <c:v>0.36361634227557399</c:v>
                </c:pt>
                <c:pt idx="9">
                  <c:v>0.40911240787271402</c:v>
                </c:pt>
                <c:pt idx="10">
                  <c:v>0.45460847346984201</c:v>
                </c:pt>
                <c:pt idx="11">
                  <c:v>0.50010453906698105</c:v>
                </c:pt>
                <c:pt idx="12">
                  <c:v>0.54560060466411997</c:v>
                </c:pt>
                <c:pt idx="13">
                  <c:v>0.59111749225924104</c:v>
                </c:pt>
                <c:pt idx="14">
                  <c:v>0.63667610019130205</c:v>
                </c:pt>
                <c:pt idx="15">
                  <c:v>0.68223470812336395</c:v>
                </c:pt>
                <c:pt idx="16">
                  <c:v>0.72781422409026197</c:v>
                </c:pt>
                <c:pt idx="17">
                  <c:v>0.77339374005716</c:v>
                </c:pt>
                <c:pt idx="18">
                  <c:v>0.81899420249279498</c:v>
                </c:pt>
                <c:pt idx="19">
                  <c:v>0.86459466492843096</c:v>
                </c:pt>
                <c:pt idx="20">
                  <c:v>0.91019512736406605</c:v>
                </c:pt>
                <c:pt idx="21">
                  <c:v>0.95579558979970203</c:v>
                </c:pt>
                <c:pt idx="22">
                  <c:v>1.00139605223534</c:v>
                </c:pt>
                <c:pt idx="23">
                  <c:v>1.04701752870896</c:v>
                </c:pt>
                <c:pt idx="24">
                  <c:v>1.0926390051825801</c:v>
                </c:pt>
                <c:pt idx="25">
                  <c:v>1.1382604816562101</c:v>
                </c:pt>
                <c:pt idx="26">
                  <c:v>1.1838819581298301</c:v>
                </c:pt>
                <c:pt idx="27">
                  <c:v>1.22952450687897</c:v>
                </c:pt>
                <c:pt idx="28">
                  <c:v>1.3208096043772299</c:v>
                </c:pt>
                <c:pt idx="29">
                  <c:v>1.36645215312635</c:v>
                </c:pt>
                <c:pt idx="30">
                  <c:v>1.4120947018754899</c:v>
                </c:pt>
                <c:pt idx="31">
                  <c:v>1.45773725062462</c:v>
                </c:pt>
                <c:pt idx="32">
                  <c:v>1.5033797993737501</c:v>
                </c:pt>
                <c:pt idx="33">
                  <c:v>1.54902234812287</c:v>
                </c:pt>
                <c:pt idx="34">
                  <c:v>1.5946648968720101</c:v>
                </c:pt>
                <c:pt idx="35">
                  <c:v>1.6403074456211499</c:v>
                </c:pt>
                <c:pt idx="36">
                  <c:v>1.7315925431194099</c:v>
                </c:pt>
                <c:pt idx="37">
                  <c:v>1.77725630123134</c:v>
                </c:pt>
                <c:pt idx="38">
                  <c:v>1.8229200593432799</c:v>
                </c:pt>
                <c:pt idx="39">
                  <c:v>1.8685838174552201</c:v>
                </c:pt>
                <c:pt idx="40">
                  <c:v>1.9142688342999801</c:v>
                </c:pt>
                <c:pt idx="41">
                  <c:v>1.9599538511447501</c:v>
                </c:pt>
                <c:pt idx="42">
                  <c:v>2.0056388679895001</c:v>
                </c:pt>
                <c:pt idx="43">
                  <c:v>2.0513238848342699</c:v>
                </c:pt>
                <c:pt idx="44">
                  <c:v>2.0970089016790299</c:v>
                </c:pt>
                <c:pt idx="45">
                  <c:v>2.1427152467295998</c:v>
                </c:pt>
                <c:pt idx="46">
                  <c:v>2.18850714413403</c:v>
                </c:pt>
                <c:pt idx="47">
                  <c:v>2.2343849550420298</c:v>
                </c:pt>
                <c:pt idx="48">
                  <c:v>2.28032744331504</c:v>
                </c:pt>
                <c:pt idx="49">
                  <c:v>2.3262699315880502</c:v>
                </c:pt>
                <c:pt idx="50">
                  <c:v>2.3722124198610599</c:v>
                </c:pt>
                <c:pt idx="51">
                  <c:v>2.4182849954061898</c:v>
                </c:pt>
                <c:pt idx="52">
                  <c:v>2.4644011178091101</c:v>
                </c:pt>
                <c:pt idx="53">
                  <c:v>2.5105390548394801</c:v>
                </c:pt>
                <c:pt idx="54">
                  <c:v>2.5567864272043601</c:v>
                </c:pt>
                <c:pt idx="55">
                  <c:v>2.6030997416400901</c:v>
                </c:pt>
                <c:pt idx="56">
                  <c:v>2.6494350890513001</c:v>
                </c:pt>
                <c:pt idx="57">
                  <c:v>2.7429065868054501</c:v>
                </c:pt>
                <c:pt idx="58">
                  <c:v>2.7896648047925598</c:v>
                </c:pt>
                <c:pt idx="59">
                  <c:v>2.8364680475442201</c:v>
                </c:pt>
                <c:pt idx="60">
                  <c:v>2.8833390229192601</c:v>
                </c:pt>
                <c:pt idx="61">
                  <c:v>2.9303006578211401</c:v>
                </c:pt>
                <c:pt idx="62">
                  <c:v>2.9772622927230201</c:v>
                </c:pt>
                <c:pt idx="63">
                  <c:v>3.0242466693367098</c:v>
                </c:pt>
                <c:pt idx="64">
                  <c:v>3.0718071172673902</c:v>
                </c:pt>
                <c:pt idx="65">
                  <c:v>3.12007812965919</c:v>
                </c:pt>
                <c:pt idx="66">
                  <c:v>3.2218427534725702</c:v>
                </c:pt>
                <c:pt idx="67">
                  <c:v>3.2727786257075802</c:v>
                </c:pt>
                <c:pt idx="68">
                  <c:v>3.3242019225572901</c:v>
                </c:pt>
                <c:pt idx="69">
                  <c:v>3.3798266625328002</c:v>
                </c:pt>
                <c:pt idx="70">
                  <c:v>3.43574111469569</c:v>
                </c:pt>
                <c:pt idx="71">
                  <c:v>3.4931514945323801</c:v>
                </c:pt>
                <c:pt idx="72">
                  <c:v>3.55087090153325</c:v>
                </c:pt>
                <c:pt idx="73">
                  <c:v>3.6088679725485702</c:v>
                </c:pt>
                <c:pt idx="74">
                  <c:v>3.6668999605241499</c:v>
                </c:pt>
                <c:pt idx="75">
                  <c:v>3.7253190630344499</c:v>
                </c:pt>
                <c:pt idx="76">
                  <c:v>3.7839873634225998</c:v>
                </c:pt>
                <c:pt idx="77">
                  <c:v>3.8429071507077102</c:v>
                </c:pt>
                <c:pt idx="78">
                  <c:v>3.9034976313940901</c:v>
                </c:pt>
                <c:pt idx="79">
                  <c:v>3.96505849133555</c:v>
                </c:pt>
                <c:pt idx="80">
                  <c:v>4.0890545423473803</c:v>
                </c:pt>
                <c:pt idx="81">
                  <c:v>4.1514153651417001</c:v>
                </c:pt>
                <c:pt idx="82">
                  <c:v>4.2141024708544901</c:v>
                </c:pt>
                <c:pt idx="83">
                  <c:v>4.2773274857252002</c:v>
                </c:pt>
                <c:pt idx="84">
                  <c:v>4.4043648745961699</c:v>
                </c:pt>
                <c:pt idx="85">
                  <c:v>4.4687390396637801</c:v>
                </c:pt>
                <c:pt idx="86">
                  <c:v>4.5449810675650903</c:v>
                </c:pt>
                <c:pt idx="87">
                  <c:v>4.6234802607661099</c:v>
                </c:pt>
                <c:pt idx="88">
                  <c:v>4.7023038307985399</c:v>
                </c:pt>
                <c:pt idx="89">
                  <c:v>4.7830645902639599</c:v>
                </c:pt>
                <c:pt idx="90">
                  <c:v>4.8652899230875803</c:v>
                </c:pt>
                <c:pt idx="91">
                  <c:v>4.9479438849267598</c:v>
                </c:pt>
                <c:pt idx="92">
                  <c:v>5.0337309391822496</c:v>
                </c:pt>
                <c:pt idx="93">
                  <c:v>5.1213381984634401</c:v>
                </c:pt>
                <c:pt idx="94">
                  <c:v>5.2094335204704398</c:v>
                </c:pt>
                <c:pt idx="95">
                  <c:v>5.3039405658139396</c:v>
                </c:pt>
                <c:pt idx="96">
                  <c:v>5.4977912504284401</c:v>
                </c:pt>
                <c:pt idx="97">
                  <c:v>5.6056704841608296</c:v>
                </c:pt>
                <c:pt idx="98">
                  <c:v>5.7206453069572296</c:v>
                </c:pt>
                <c:pt idx="99">
                  <c:v>5.83732767662684</c:v>
                </c:pt>
                <c:pt idx="100">
                  <c:v>6.1102629587235704</c:v>
                </c:pt>
                <c:pt idx="101">
                  <c:v>6.4253291904056997</c:v>
                </c:pt>
                <c:pt idx="102">
                  <c:v>6.89320254445368</c:v>
                </c:pt>
                <c:pt idx="103">
                  <c:v>10.617474442675499</c:v>
                </c:pt>
                <c:pt idx="104">
                  <c:v>10.617474442675499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9E8-4AD5-B2D7-17807897AAB4}"/>
            </c:ext>
          </c:extLst>
        </c:ser>
        <c:ser>
          <c:idx val="1"/>
          <c:order val="1"/>
          <c:tx>
            <c:v>Placebo</c:v>
          </c:tx>
          <c:spPr>
            <a:ln w="25400" cap="rnd">
              <a:solidFill>
                <a:srgbClr val="E57200"/>
              </a:solidFill>
              <a:round/>
            </a:ln>
            <a:effectLst/>
          </c:spPr>
          <c:marker>
            <c:symbol val="none"/>
          </c:marker>
          <c:xVal>
            <c:numRef>
              <c:f>'Fig 3C - T2CVDIE'!$C$107:$C$238</c:f>
              <c:numCache>
                <c:formatCode>General</c:formatCode>
                <c:ptCount val="132"/>
                <c:pt idx="0">
                  <c:v>0</c:v>
                </c:pt>
                <c:pt idx="1">
                  <c:v>8.1428571428571406</c:v>
                </c:pt>
                <c:pt idx="2">
                  <c:v>9.5714285714285694</c:v>
                </c:pt>
                <c:pt idx="3">
                  <c:v>10.5714285714286</c:v>
                </c:pt>
                <c:pt idx="4">
                  <c:v>15.1428571428571</c:v>
                </c:pt>
                <c:pt idx="5">
                  <c:v>15.5714285714286</c:v>
                </c:pt>
                <c:pt idx="6">
                  <c:v>16.428571428571399</c:v>
                </c:pt>
                <c:pt idx="7">
                  <c:v>17.571428571428601</c:v>
                </c:pt>
                <c:pt idx="8">
                  <c:v>18.285714285714299</c:v>
                </c:pt>
                <c:pt idx="9">
                  <c:v>22.428571428571399</c:v>
                </c:pt>
                <c:pt idx="10">
                  <c:v>26.8571428571429</c:v>
                </c:pt>
                <c:pt idx="11">
                  <c:v>28.1428571428571</c:v>
                </c:pt>
                <c:pt idx="12">
                  <c:v>29.571428571428601</c:v>
                </c:pt>
                <c:pt idx="13">
                  <c:v>30.1428571428571</c:v>
                </c:pt>
                <c:pt idx="14">
                  <c:v>33.714285714285701</c:v>
                </c:pt>
                <c:pt idx="15">
                  <c:v>35</c:v>
                </c:pt>
                <c:pt idx="16">
                  <c:v>35.571428571428598</c:v>
                </c:pt>
                <c:pt idx="17">
                  <c:v>39.714285714285701</c:v>
                </c:pt>
                <c:pt idx="18">
                  <c:v>39.857142857142897</c:v>
                </c:pt>
                <c:pt idx="19">
                  <c:v>40.428571428571402</c:v>
                </c:pt>
                <c:pt idx="20">
                  <c:v>40.571428571428598</c:v>
                </c:pt>
                <c:pt idx="21">
                  <c:v>44.142857142857103</c:v>
                </c:pt>
                <c:pt idx="22">
                  <c:v>46.571428571428598</c:v>
                </c:pt>
                <c:pt idx="23">
                  <c:v>47.428571428571402</c:v>
                </c:pt>
                <c:pt idx="24">
                  <c:v>49.428571428571402</c:v>
                </c:pt>
                <c:pt idx="25">
                  <c:v>50.857142857142897</c:v>
                </c:pt>
                <c:pt idx="26">
                  <c:v>51.142857142857103</c:v>
                </c:pt>
                <c:pt idx="27">
                  <c:v>51.428571428571402</c:v>
                </c:pt>
                <c:pt idx="28">
                  <c:v>51.571428571428598</c:v>
                </c:pt>
                <c:pt idx="29">
                  <c:v>52.571428571428598</c:v>
                </c:pt>
                <c:pt idx="30">
                  <c:v>53</c:v>
                </c:pt>
                <c:pt idx="31">
                  <c:v>53.714285714285701</c:v>
                </c:pt>
                <c:pt idx="32">
                  <c:v>54.571428571428598</c:v>
                </c:pt>
                <c:pt idx="33">
                  <c:v>55</c:v>
                </c:pt>
                <c:pt idx="34">
                  <c:v>55.285714285714299</c:v>
                </c:pt>
                <c:pt idx="35">
                  <c:v>56.142857142857103</c:v>
                </c:pt>
                <c:pt idx="36">
                  <c:v>58</c:v>
                </c:pt>
                <c:pt idx="37">
                  <c:v>58.285714285714299</c:v>
                </c:pt>
                <c:pt idx="38">
                  <c:v>58.857142857142897</c:v>
                </c:pt>
                <c:pt idx="39">
                  <c:v>60</c:v>
                </c:pt>
                <c:pt idx="40">
                  <c:v>60.714285714285701</c:v>
                </c:pt>
                <c:pt idx="41">
                  <c:v>61</c:v>
                </c:pt>
                <c:pt idx="42">
                  <c:v>61.142857142857103</c:v>
                </c:pt>
                <c:pt idx="43">
                  <c:v>61.571428571428598</c:v>
                </c:pt>
                <c:pt idx="44">
                  <c:v>61.857142857142897</c:v>
                </c:pt>
                <c:pt idx="45">
                  <c:v>62</c:v>
                </c:pt>
                <c:pt idx="46">
                  <c:v>62.714285714285701</c:v>
                </c:pt>
                <c:pt idx="47">
                  <c:v>62.857142857142897</c:v>
                </c:pt>
                <c:pt idx="48">
                  <c:v>63.142857142857103</c:v>
                </c:pt>
                <c:pt idx="49">
                  <c:v>63.428571428571402</c:v>
                </c:pt>
                <c:pt idx="50">
                  <c:v>64.428571428571402</c:v>
                </c:pt>
                <c:pt idx="51">
                  <c:v>65.142857142857096</c:v>
                </c:pt>
                <c:pt idx="52">
                  <c:v>67.142857142857096</c:v>
                </c:pt>
                <c:pt idx="53">
                  <c:v>68.714285714285694</c:v>
                </c:pt>
                <c:pt idx="54">
                  <c:v>69.428571428571402</c:v>
                </c:pt>
                <c:pt idx="55">
                  <c:v>70.714285714285694</c:v>
                </c:pt>
                <c:pt idx="56">
                  <c:v>72.285714285714306</c:v>
                </c:pt>
                <c:pt idx="57">
                  <c:v>73.857142857142904</c:v>
                </c:pt>
                <c:pt idx="58">
                  <c:v>76.428571428571402</c:v>
                </c:pt>
                <c:pt idx="59">
                  <c:v>76.857142857142904</c:v>
                </c:pt>
                <c:pt idx="60">
                  <c:v>77.428571428571402</c:v>
                </c:pt>
                <c:pt idx="61">
                  <c:v>77.857142857142904</c:v>
                </c:pt>
                <c:pt idx="62">
                  <c:v>79.142857142857096</c:v>
                </c:pt>
                <c:pt idx="63">
                  <c:v>80.714285714285694</c:v>
                </c:pt>
                <c:pt idx="64">
                  <c:v>82.571428571428598</c:v>
                </c:pt>
                <c:pt idx="65">
                  <c:v>83.857142857142904</c:v>
                </c:pt>
                <c:pt idx="66">
                  <c:v>84.571428571428598</c:v>
                </c:pt>
                <c:pt idx="67">
                  <c:v>85.285714285714306</c:v>
                </c:pt>
                <c:pt idx="68">
                  <c:v>87</c:v>
                </c:pt>
                <c:pt idx="69">
                  <c:v>88</c:v>
                </c:pt>
                <c:pt idx="70">
                  <c:v>88.428571428571402</c:v>
                </c:pt>
                <c:pt idx="71">
                  <c:v>88.571428571428598</c:v>
                </c:pt>
                <c:pt idx="72">
                  <c:v>91.142857142857096</c:v>
                </c:pt>
                <c:pt idx="73">
                  <c:v>91.571428571428598</c:v>
                </c:pt>
                <c:pt idx="74">
                  <c:v>91.714285714285694</c:v>
                </c:pt>
                <c:pt idx="75">
                  <c:v>91.857142857142904</c:v>
                </c:pt>
                <c:pt idx="76">
                  <c:v>93.857142857142904</c:v>
                </c:pt>
                <c:pt idx="77">
                  <c:v>94.857142857142904</c:v>
                </c:pt>
                <c:pt idx="78">
                  <c:v>97.285714285714306</c:v>
                </c:pt>
                <c:pt idx="79">
                  <c:v>97.714285714285694</c:v>
                </c:pt>
                <c:pt idx="80">
                  <c:v>98.857142857142904</c:v>
                </c:pt>
                <c:pt idx="81">
                  <c:v>102.571428571429</c:v>
                </c:pt>
                <c:pt idx="82">
                  <c:v>102.857142857143</c:v>
                </c:pt>
                <c:pt idx="83">
                  <c:v>103.857142857143</c:v>
                </c:pt>
                <c:pt idx="84">
                  <c:v>104</c:v>
                </c:pt>
                <c:pt idx="85">
                  <c:v>104.571428571429</c:v>
                </c:pt>
                <c:pt idx="86">
                  <c:v>104.857142857143</c:v>
                </c:pt>
                <c:pt idx="87">
                  <c:v>105.428571428571</c:v>
                </c:pt>
                <c:pt idx="88">
                  <c:v>107.71428571428601</c:v>
                </c:pt>
                <c:pt idx="89">
                  <c:v>107.857142857143</c:v>
                </c:pt>
                <c:pt idx="90">
                  <c:v>108</c:v>
                </c:pt>
                <c:pt idx="91">
                  <c:v>108.571428571429</c:v>
                </c:pt>
                <c:pt idx="92">
                  <c:v>108.71428571428601</c:v>
                </c:pt>
                <c:pt idx="93">
                  <c:v>111.571428571429</c:v>
                </c:pt>
                <c:pt idx="94">
                  <c:v>112.428571428571</c:v>
                </c:pt>
                <c:pt idx="95">
                  <c:v>112.571428571429</c:v>
                </c:pt>
                <c:pt idx="96">
                  <c:v>113.71428571428601</c:v>
                </c:pt>
                <c:pt idx="97">
                  <c:v>114.857142857143</c:v>
                </c:pt>
                <c:pt idx="98">
                  <c:v>117.428571428571</c:v>
                </c:pt>
                <c:pt idx="99">
                  <c:v>117.71428571428601</c:v>
                </c:pt>
                <c:pt idx="100">
                  <c:v>118</c:v>
                </c:pt>
                <c:pt idx="101">
                  <c:v>119.428571428571</c:v>
                </c:pt>
                <c:pt idx="102">
                  <c:v>123.71428571428601</c:v>
                </c:pt>
                <c:pt idx="103">
                  <c:v>124.142857142857</c:v>
                </c:pt>
                <c:pt idx="104">
                  <c:v>124.71428571428601</c:v>
                </c:pt>
                <c:pt idx="105">
                  <c:v>124.857142857143</c:v>
                </c:pt>
                <c:pt idx="106">
                  <c:v>125.142857142857</c:v>
                </c:pt>
                <c:pt idx="107">
                  <c:v>125.428571428571</c:v>
                </c:pt>
                <c:pt idx="108">
                  <c:v>126.571428571429</c:v>
                </c:pt>
                <c:pt idx="109">
                  <c:v>127.71428571428601</c:v>
                </c:pt>
                <c:pt idx="110">
                  <c:v>128.42857142857099</c:v>
                </c:pt>
                <c:pt idx="111">
                  <c:v>129.857142857143</c:v>
                </c:pt>
                <c:pt idx="112">
                  <c:v>133.28571428571399</c:v>
                </c:pt>
                <c:pt idx="113">
                  <c:v>133.42857142857099</c:v>
                </c:pt>
                <c:pt idx="114">
                  <c:v>136.28571428571399</c:v>
                </c:pt>
                <c:pt idx="115">
                  <c:v>139.71428571428601</c:v>
                </c:pt>
                <c:pt idx="116">
                  <c:v>141.57142857142901</c:v>
                </c:pt>
                <c:pt idx="117">
                  <c:v>141.857142857143</c:v>
                </c:pt>
                <c:pt idx="118">
                  <c:v>142.28571428571399</c:v>
                </c:pt>
                <c:pt idx="119">
                  <c:v>143.857142857143</c:v>
                </c:pt>
                <c:pt idx="120">
                  <c:v>144.42857142857099</c:v>
                </c:pt>
                <c:pt idx="121">
                  <c:v>148.71428571428601</c:v>
                </c:pt>
                <c:pt idx="122">
                  <c:v>149.28571428571399</c:v>
                </c:pt>
                <c:pt idx="123">
                  <c:v>149.42857142857099</c:v>
                </c:pt>
                <c:pt idx="124">
                  <c:v>151.71428571428601</c:v>
                </c:pt>
                <c:pt idx="125">
                  <c:v>156.28571428571399</c:v>
                </c:pt>
                <c:pt idx="126">
                  <c:v>160.857142857143</c:v>
                </c:pt>
                <c:pt idx="127">
                  <c:v>165.142857142857</c:v>
                </c:pt>
                <c:pt idx="128">
                  <c:v>165.42857142857099</c:v>
                </c:pt>
                <c:pt idx="129">
                  <c:v>173.28571428571399</c:v>
                </c:pt>
                <c:pt idx="130">
                  <c:v>175.28571428571399</c:v>
                </c:pt>
                <c:pt idx="131">
                  <c:v>232.57142857142901</c:v>
                </c:pt>
              </c:numCache>
            </c:numRef>
          </c:xVal>
          <c:yVal>
            <c:numRef>
              <c:f>'Fig 3C - T2CVDIE'!$D$107:$D$238</c:f>
              <c:numCache>
                <c:formatCode>General</c:formatCode>
                <c:ptCount val="132"/>
                <c:pt idx="0">
                  <c:v>0</c:v>
                </c:pt>
                <c:pt idx="1">
                  <c:v>4.5495905368520002E-2</c:v>
                </c:pt>
                <c:pt idx="2">
                  <c:v>9.0991810737040005E-2</c:v>
                </c:pt>
                <c:pt idx="3">
                  <c:v>0.13648771610555999</c:v>
                </c:pt>
                <c:pt idx="4">
                  <c:v>0.18198362147406899</c:v>
                </c:pt>
                <c:pt idx="5">
                  <c:v>0.227500272809467</c:v>
                </c:pt>
                <c:pt idx="6">
                  <c:v>0.27303769851790799</c:v>
                </c:pt>
                <c:pt idx="7">
                  <c:v>0.31857512422634998</c:v>
                </c:pt>
                <c:pt idx="8">
                  <c:v>0.36411254993479197</c:v>
                </c:pt>
                <c:pt idx="9">
                  <c:v>0.40969163842978801</c:v>
                </c:pt>
                <c:pt idx="10">
                  <c:v>0.45527072692478399</c:v>
                </c:pt>
                <c:pt idx="11">
                  <c:v>0.50084981541977902</c:v>
                </c:pt>
                <c:pt idx="12">
                  <c:v>0.54642890391477505</c:v>
                </c:pt>
                <c:pt idx="13">
                  <c:v>0.59200799240977098</c:v>
                </c:pt>
                <c:pt idx="14">
                  <c:v>0.63758708090476701</c:v>
                </c:pt>
                <c:pt idx="15">
                  <c:v>0.68316616939976305</c:v>
                </c:pt>
                <c:pt idx="16">
                  <c:v>0.72874525789475797</c:v>
                </c:pt>
                <c:pt idx="17">
                  <c:v>0.77434528304042305</c:v>
                </c:pt>
                <c:pt idx="18">
                  <c:v>0.81994530818608702</c:v>
                </c:pt>
                <c:pt idx="19">
                  <c:v>0.86554533333175199</c:v>
                </c:pt>
                <c:pt idx="20">
                  <c:v>0.91114535847741696</c:v>
                </c:pt>
                <c:pt idx="21">
                  <c:v>1.0024714917875801</c:v>
                </c:pt>
                <c:pt idx="22">
                  <c:v>1.0481556304623401</c:v>
                </c:pt>
                <c:pt idx="23">
                  <c:v>1.09383976913711</c:v>
                </c:pt>
                <c:pt idx="24">
                  <c:v>1.13952390781187</c:v>
                </c:pt>
                <c:pt idx="25">
                  <c:v>1.1852080464866299</c:v>
                </c:pt>
                <c:pt idx="26">
                  <c:v>1.2308921851613901</c:v>
                </c:pt>
                <c:pt idx="27">
                  <c:v>1.2765763238361501</c:v>
                </c:pt>
                <c:pt idx="28">
                  <c:v>1.32226046251092</c:v>
                </c:pt>
                <c:pt idx="29">
                  <c:v>1.36794460118568</c:v>
                </c:pt>
                <c:pt idx="30">
                  <c:v>1.4136287398604399</c:v>
                </c:pt>
                <c:pt idx="31">
                  <c:v>1.4593128785352001</c:v>
                </c:pt>
                <c:pt idx="32">
                  <c:v>1.50499701720996</c:v>
                </c:pt>
                <c:pt idx="33">
                  <c:v>1.55068115588473</c:v>
                </c:pt>
                <c:pt idx="34">
                  <c:v>1.64209185119031</c:v>
                </c:pt>
                <c:pt idx="35">
                  <c:v>1.6877971988431</c:v>
                </c:pt>
                <c:pt idx="36">
                  <c:v>1.73352380479712</c:v>
                </c:pt>
                <c:pt idx="37">
                  <c:v>1.77925041075115</c:v>
                </c:pt>
                <c:pt idx="38">
                  <c:v>1.87078885398437</c:v>
                </c:pt>
                <c:pt idx="39">
                  <c:v>1.9165794331472401</c:v>
                </c:pt>
                <c:pt idx="40">
                  <c:v>1.9623700123101</c:v>
                </c:pt>
                <c:pt idx="41">
                  <c:v>2.0081605914729601</c:v>
                </c:pt>
                <c:pt idx="42">
                  <c:v>2.05395117063583</c:v>
                </c:pt>
                <c:pt idx="43">
                  <c:v>2.0997417497986901</c:v>
                </c:pt>
                <c:pt idx="44">
                  <c:v>2.1455323289615502</c:v>
                </c:pt>
                <c:pt idx="45">
                  <c:v>2.1913229081244201</c:v>
                </c:pt>
                <c:pt idx="46">
                  <c:v>2.2371134872872802</c:v>
                </c:pt>
                <c:pt idx="47">
                  <c:v>2.2829040664501399</c:v>
                </c:pt>
                <c:pt idx="48">
                  <c:v>2.3286946456130102</c:v>
                </c:pt>
                <c:pt idx="49">
                  <c:v>2.3745067025334401</c:v>
                </c:pt>
                <c:pt idx="50">
                  <c:v>2.42034026746183</c:v>
                </c:pt>
                <c:pt idx="51">
                  <c:v>2.4661738323902198</c:v>
                </c:pt>
                <c:pt idx="52">
                  <c:v>2.5579703746656102</c:v>
                </c:pt>
                <c:pt idx="53">
                  <c:v>2.6038686458033098</c:v>
                </c:pt>
                <c:pt idx="54">
                  <c:v>2.6497669169410001</c:v>
                </c:pt>
                <c:pt idx="55">
                  <c:v>2.6956651880787001</c:v>
                </c:pt>
                <c:pt idx="56">
                  <c:v>2.74160680036006</c:v>
                </c:pt>
                <c:pt idx="57">
                  <c:v>2.7875918562464199</c:v>
                </c:pt>
                <c:pt idx="58">
                  <c:v>2.8335986750555699</c:v>
                </c:pt>
                <c:pt idx="59">
                  <c:v>2.8796054938647302</c:v>
                </c:pt>
                <c:pt idx="60">
                  <c:v>2.9716627398421198</c:v>
                </c:pt>
                <c:pt idx="61">
                  <c:v>3.01769136283081</c:v>
                </c:pt>
                <c:pt idx="62">
                  <c:v>3.06374184176584</c:v>
                </c:pt>
                <c:pt idx="63">
                  <c:v>3.1098580445052502</c:v>
                </c:pt>
                <c:pt idx="64">
                  <c:v>3.1560401903372299</c:v>
                </c:pt>
                <c:pt idx="65">
                  <c:v>3.2022664241365901</c:v>
                </c:pt>
                <c:pt idx="66">
                  <c:v>3.2485368512761101</c:v>
                </c:pt>
                <c:pt idx="67">
                  <c:v>3.29482941737598</c:v>
                </c:pt>
                <c:pt idx="68">
                  <c:v>3.34125532740125</c:v>
                </c:pt>
                <c:pt idx="69">
                  <c:v>3.3878154163572201</c:v>
                </c:pt>
                <c:pt idx="70">
                  <c:v>3.4343755053131901</c:v>
                </c:pt>
                <c:pt idx="71">
                  <c:v>3.4809355942691602</c:v>
                </c:pt>
                <c:pt idx="72">
                  <c:v>3.5276760612937301</c:v>
                </c:pt>
                <c:pt idx="73">
                  <c:v>3.57443918487041</c:v>
                </c:pt>
                <c:pt idx="74">
                  <c:v>3.6212249979781901</c:v>
                </c:pt>
                <c:pt idx="75">
                  <c:v>3.6680335336761201</c:v>
                </c:pt>
                <c:pt idx="76">
                  <c:v>3.7151396297476702</c:v>
                </c:pt>
                <c:pt idx="77">
                  <c:v>3.76233809071348</c:v>
                </c:pt>
                <c:pt idx="78">
                  <c:v>3.8101699306286299</c:v>
                </c:pt>
                <c:pt idx="79">
                  <c:v>3.9059765342833801</c:v>
                </c:pt>
                <c:pt idx="80">
                  <c:v>3.9545333930331199</c:v>
                </c:pt>
                <c:pt idx="81">
                  <c:v>4.0062263244685203</c:v>
                </c:pt>
                <c:pt idx="82">
                  <c:v>4.0582272852895001</c:v>
                </c:pt>
                <c:pt idx="83">
                  <c:v>4.1109135965002102</c:v>
                </c:pt>
                <c:pt idx="84">
                  <c:v>4.1636578684493299</c:v>
                </c:pt>
                <c:pt idx="85">
                  <c:v>4.2169891662409604</c:v>
                </c:pt>
                <c:pt idx="86">
                  <c:v>4.2704992281592604</c:v>
                </c:pt>
                <c:pt idx="87">
                  <c:v>4.3244921783971897</c:v>
                </c:pt>
                <c:pt idx="88">
                  <c:v>4.3802471363351803</c:v>
                </c:pt>
                <c:pt idx="89">
                  <c:v>4.4361651204659802</c:v>
                </c:pt>
                <c:pt idx="90">
                  <c:v>4.4921814363391004</c:v>
                </c:pt>
                <c:pt idx="91">
                  <c:v>4.5488626342997298</c:v>
                </c:pt>
                <c:pt idx="92">
                  <c:v>4.6057465063889502</c:v>
                </c:pt>
                <c:pt idx="93">
                  <c:v>4.6646682194795099</c:v>
                </c:pt>
                <c:pt idx="94">
                  <c:v>4.7239563611340598</c:v>
                </c:pt>
                <c:pt idx="95">
                  <c:v>4.7832814194397102</c:v>
                </c:pt>
                <c:pt idx="96">
                  <c:v>4.8433550589227199</c:v>
                </c:pt>
                <c:pt idx="97">
                  <c:v>4.9039258068164697</c:v>
                </c:pt>
                <c:pt idx="98">
                  <c:v>4.9664890135224997</c:v>
                </c:pt>
                <c:pt idx="99">
                  <c:v>5.0292588358385304</c:v>
                </c:pt>
                <c:pt idx="100">
                  <c:v>5.0921533664108303</c:v>
                </c:pt>
                <c:pt idx="101">
                  <c:v>5.2209292777182803</c:v>
                </c:pt>
                <c:pt idx="102">
                  <c:v>5.2905174353704698</c:v>
                </c:pt>
                <c:pt idx="103">
                  <c:v>5.3603621865243296</c:v>
                </c:pt>
                <c:pt idx="104">
                  <c:v>5.4305696329734898</c:v>
                </c:pt>
                <c:pt idx="105">
                  <c:v>5.5007770794226598</c:v>
                </c:pt>
                <c:pt idx="106">
                  <c:v>5.5711413556107301</c:v>
                </c:pt>
                <c:pt idx="107">
                  <c:v>5.6420871547424998</c:v>
                </c:pt>
                <c:pt idx="108">
                  <c:v>5.7145586699846396</c:v>
                </c:pt>
                <c:pt idx="109">
                  <c:v>5.8621102213618199</c:v>
                </c:pt>
                <c:pt idx="110">
                  <c:v>5.9371803089045896</c:v>
                </c:pt>
                <c:pt idx="111">
                  <c:v>6.0139662841626302</c:v>
                </c:pt>
                <c:pt idx="112">
                  <c:v>6.09484927359106</c:v>
                </c:pt>
                <c:pt idx="113">
                  <c:v>6.1757322630195004</c:v>
                </c:pt>
                <c:pt idx="114">
                  <c:v>6.3446328350032504</c:v>
                </c:pt>
                <c:pt idx="115">
                  <c:v>6.4334056948752796</c:v>
                </c:pt>
                <c:pt idx="116">
                  <c:v>6.5252276716222202</c:v>
                </c:pt>
                <c:pt idx="117">
                  <c:v>6.6172304002918798</c:v>
                </c:pt>
                <c:pt idx="118">
                  <c:v>6.7112714572905903</c:v>
                </c:pt>
                <c:pt idx="119">
                  <c:v>6.8081444879683701</c:v>
                </c:pt>
                <c:pt idx="120">
                  <c:v>6.9066559631396496</c:v>
                </c:pt>
                <c:pt idx="121">
                  <c:v>7.0173495945746804</c:v>
                </c:pt>
                <c:pt idx="122">
                  <c:v>7.1300558374903602</c:v>
                </c:pt>
                <c:pt idx="123">
                  <c:v>7.2430363048413398</c:v>
                </c:pt>
                <c:pt idx="124">
                  <c:v>7.3628773432071899</c:v>
                </c:pt>
                <c:pt idx="125">
                  <c:v>7.4991084059377604</c:v>
                </c:pt>
                <c:pt idx="126">
                  <c:v>7.6602597850214904</c:v>
                </c:pt>
                <c:pt idx="127">
                  <c:v>8.03110211520214</c:v>
                </c:pt>
                <c:pt idx="128">
                  <c:v>8.2176516038122696</c:v>
                </c:pt>
                <c:pt idx="129">
                  <c:v>8.4908133549914009</c:v>
                </c:pt>
                <c:pt idx="130">
                  <c:v>8.7898629845502505</c:v>
                </c:pt>
                <c:pt idx="131">
                  <c:v>8.7898629845502505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9E8-4AD5-B2D7-17807897A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4172032"/>
        <c:axId val="484169408"/>
      </c:scatterChart>
      <c:valAx>
        <c:axId val="484172032"/>
        <c:scaling>
          <c:orientation val="minMax"/>
          <c:max val="182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 sz="1600" b="1" dirty="0"/>
                  <a:t>Months since </a:t>
                </a:r>
                <a:r>
                  <a:rPr lang="en-US" sz="1600" b="1" dirty="0" smtClean="0"/>
                  <a:t>randomization</a:t>
                </a:r>
                <a:endParaRPr lang="en-US" sz="1600" b="1" dirty="0"/>
              </a:p>
            </c:rich>
          </c:tx>
          <c:layout>
            <c:manualLayout>
              <c:xMode val="edge"/>
              <c:yMode val="edge"/>
              <c:x val="0.32398853291409691"/>
              <c:y val="0.906261527155943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84169408"/>
        <c:crosses val="autoZero"/>
        <c:crossBetween val="midCat"/>
        <c:majorUnit val="26"/>
      </c:valAx>
      <c:valAx>
        <c:axId val="484169408"/>
        <c:scaling>
          <c:orientation val="minMax"/>
          <c:max val="2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84172032"/>
        <c:crosses val="autoZero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656167979002621E-2"/>
          <c:y val="7.3333333333333334E-2"/>
          <c:w val="0.90742716535433066"/>
          <c:h val="0.77017847769028869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Safety!$N$4:$N$5</c:f>
                <c:numCache>
                  <c:formatCode>General</c:formatCode>
                  <c:ptCount val="2"/>
                  <c:pt idx="0">
                    <c:v>6.0000000000000053E-2</c:v>
                  </c:pt>
                  <c:pt idx="1">
                    <c:v>9.9999999999999978E-2</c:v>
                  </c:pt>
                </c:numCache>
              </c:numRef>
            </c:plus>
            <c:minus>
              <c:numRef>
                <c:f>Safety!$M$4:$M$5</c:f>
                <c:numCache>
                  <c:formatCode>General</c:formatCode>
                  <c:ptCount val="2"/>
                  <c:pt idx="0">
                    <c:v>5.0000000000000044E-2</c:v>
                  </c:pt>
                  <c:pt idx="1">
                    <c:v>7.999999999999996E-2</c:v>
                  </c:pt>
                </c:numCache>
              </c:numRef>
            </c:minus>
            <c:spPr>
              <a:noFill/>
              <a:ln w="28575" cap="flat" cmpd="sng" algn="ctr">
                <a:solidFill>
                  <a:srgbClr val="000000"/>
                </a:solidFill>
                <a:round/>
              </a:ln>
              <a:effectLst/>
            </c:spPr>
          </c:errBars>
          <c:xVal>
            <c:numRef>
              <c:f>(Safety!$J$4:$J$5,Safety!$J$18:$J$24)</c:f>
              <c:numCache>
                <c:formatCode>General</c:formatCode>
                <c:ptCount val="9"/>
                <c:pt idx="0">
                  <c:v>0.87</c:v>
                </c:pt>
                <c:pt idx="1">
                  <c:v>0.87</c:v>
                </c:pt>
                <c:pt idx="2">
                  <c:v>0.25</c:v>
                </c:pt>
                <c:pt idx="3">
                  <c:v>0.5</c:v>
                </c:pt>
                <c:pt idx="4">
                  <c:v>2</c:v>
                </c:pt>
                <c:pt idx="5">
                  <c:v>4</c:v>
                </c:pt>
                <c:pt idx="6">
                  <c:v>8</c:v>
                </c:pt>
                <c:pt idx="7">
                  <c:v>16</c:v>
                </c:pt>
                <c:pt idx="8">
                  <c:v>32</c:v>
                </c:pt>
              </c:numCache>
            </c:numRef>
          </c:xVal>
          <c:yVal>
            <c:numRef>
              <c:f>(Safety!$I$4:$I$45,Safety!$I$18:$I$24)</c:f>
              <c:numCache>
                <c:formatCode>General</c:formatCode>
                <c:ptCount val="49"/>
                <c:pt idx="0">
                  <c:v>17.350000000000001</c:v>
                </c:pt>
                <c:pt idx="1">
                  <c:v>16.079999999999998</c:v>
                </c:pt>
                <c:pt idx="2">
                  <c:v>14.8</c:v>
                </c:pt>
                <c:pt idx="3">
                  <c:v>13</c:v>
                </c:pt>
                <c:pt idx="4">
                  <c:v>12</c:v>
                </c:pt>
                <c:pt idx="5">
                  <c:v>10.9</c:v>
                </c:pt>
                <c:pt idx="6">
                  <c:v>8.9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3.6</c:v>
                </c:pt>
                <c:pt idx="11">
                  <c:v>2.65</c:v>
                </c:pt>
                <c:pt idx="12">
                  <c:v>2</c:v>
                </c:pt>
                <c:pt idx="13">
                  <c:v>0.93</c:v>
                </c:pt>
                <c:pt idx="14">
                  <c:v>-0.5</c:v>
                </c:pt>
                <c:pt idx="15">
                  <c:v>-0.5</c:v>
                </c:pt>
                <c:pt idx="16">
                  <c:v>-0.5</c:v>
                </c:pt>
                <c:pt idx="17">
                  <c:v>-0.5</c:v>
                </c:pt>
                <c:pt idx="18">
                  <c:v>-0.5</c:v>
                </c:pt>
                <c:pt idx="19">
                  <c:v>-0.5</c:v>
                </c:pt>
                <c:pt idx="20">
                  <c:v>-0.5</c:v>
                </c:pt>
                <c:pt idx="21">
                  <c:v>-0.5</c:v>
                </c:pt>
                <c:pt idx="22">
                  <c:v>-0.5</c:v>
                </c:pt>
                <c:pt idx="23">
                  <c:v>-0.5</c:v>
                </c:pt>
                <c:pt idx="24">
                  <c:v>-0.5</c:v>
                </c:pt>
                <c:pt idx="29">
                  <c:v>11.2</c:v>
                </c:pt>
                <c:pt idx="30">
                  <c:v>10</c:v>
                </c:pt>
                <c:pt idx="31">
                  <c:v>8.8000000000000007</c:v>
                </c:pt>
                <c:pt idx="32">
                  <c:v>7.6000000000000005</c:v>
                </c:pt>
                <c:pt idx="33">
                  <c:v>6.4</c:v>
                </c:pt>
                <c:pt idx="34">
                  <c:v>5.2</c:v>
                </c:pt>
                <c:pt idx="35">
                  <c:v>4</c:v>
                </c:pt>
                <c:pt idx="36">
                  <c:v>2.8</c:v>
                </c:pt>
                <c:pt idx="37">
                  <c:v>1.6</c:v>
                </c:pt>
                <c:pt idx="38">
                  <c:v>0.4</c:v>
                </c:pt>
                <c:pt idx="39">
                  <c:v>0</c:v>
                </c:pt>
                <c:pt idx="40">
                  <c:v>-1</c:v>
                </c:pt>
                <c:pt idx="41">
                  <c:v>-1</c:v>
                </c:pt>
                <c:pt idx="42">
                  <c:v>-0.5</c:v>
                </c:pt>
                <c:pt idx="43">
                  <c:v>-0.5</c:v>
                </c:pt>
                <c:pt idx="44">
                  <c:v>-0.5</c:v>
                </c:pt>
                <c:pt idx="45">
                  <c:v>-0.5</c:v>
                </c:pt>
                <c:pt idx="46">
                  <c:v>-0.5</c:v>
                </c:pt>
                <c:pt idx="47">
                  <c:v>-0.5</c:v>
                </c:pt>
                <c:pt idx="48">
                  <c:v>-0.5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F4D-429E-B4DC-F4265944F4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952888"/>
        <c:axId val="134022944"/>
      </c:scatterChart>
      <c:valAx>
        <c:axId val="408952888"/>
        <c:scaling>
          <c:logBase val="10"/>
          <c:orientation val="minMax"/>
          <c:max val="2"/>
          <c:min val="0.5"/>
        </c:scaling>
        <c:delete val="1"/>
        <c:axPos val="b"/>
        <c:numFmt formatCode="General" sourceLinked="1"/>
        <c:majorTickMark val="out"/>
        <c:minorTickMark val="none"/>
        <c:tickLblPos val="nextTo"/>
        <c:crossAx val="134022944"/>
        <c:crosses val="autoZero"/>
        <c:crossBetween val="midCat"/>
      </c:valAx>
      <c:valAx>
        <c:axId val="134022944"/>
        <c:scaling>
          <c:orientation val="minMax"/>
          <c:max val="18"/>
          <c:min val="1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2"/>
            </a:solidFill>
            <a:prstDash val="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9528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13250427029955"/>
          <c:y val="6.5963097571051024E-2"/>
          <c:w val="0.80993167520726561"/>
          <c:h val="0.65674096189184539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solidFill>
                <a:srgbClr val="E572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E57200"/>
              </a:solidFill>
              <a:ln w="9525">
                <a:solidFill>
                  <a:srgbClr val="E57200"/>
                </a:solidFill>
              </a:ln>
              <a:effectLst/>
            </c:spPr>
          </c:marker>
          <c:dPt>
            <c:idx val="6"/>
            <c:marker>
              <c:symbol val="circle"/>
              <c:size val="7"/>
              <c:spPr>
                <a:solidFill>
                  <a:srgbClr val="E57200"/>
                </a:solidFill>
                <a:ln w="9525">
                  <a:solidFill>
                    <a:srgbClr val="E572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0B0-4C30-A865-4011465C3C73}"/>
              </c:ext>
            </c:extLst>
          </c:dPt>
          <c:errBars>
            <c:errDir val="y"/>
            <c:errBarType val="both"/>
            <c:errValType val="cust"/>
            <c:noEndCap val="0"/>
            <c:plus>
              <c:numRef>
                <c:f>'Fig S3B - Systolic_BP'!$C$2:$C$11</c:f>
                <c:numCache>
                  <c:formatCode>General</c:formatCode>
                  <c:ptCount val="10"/>
                  <c:pt idx="1">
                    <c:v>0.28095942126887286</c:v>
                  </c:pt>
                  <c:pt idx="2">
                    <c:v>0.30715582822450654</c:v>
                  </c:pt>
                  <c:pt idx="3">
                    <c:v>0.31526594752776788</c:v>
                  </c:pt>
                  <c:pt idx="4">
                    <c:v>0.34221585581807795</c:v>
                  </c:pt>
                  <c:pt idx="5">
                    <c:v>0.3544376104458663</c:v>
                  </c:pt>
                  <c:pt idx="6">
                    <c:v>0.38150352412224353</c:v>
                  </c:pt>
                  <c:pt idx="7">
                    <c:v>0.42729596859050412</c:v>
                  </c:pt>
                  <c:pt idx="8">
                    <c:v>0.5308695815004707</c:v>
                  </c:pt>
                  <c:pt idx="9">
                    <c:v>0.83177557622552989</c:v>
                  </c:pt>
                </c:numCache>
              </c:numRef>
            </c:plus>
            <c:minus>
              <c:numRef>
                <c:f>'Fig S3B - Systolic_BP'!$C$2:$C$11</c:f>
                <c:numCache>
                  <c:formatCode>General</c:formatCode>
                  <c:ptCount val="10"/>
                  <c:pt idx="1">
                    <c:v>0.28095942126887286</c:v>
                  </c:pt>
                  <c:pt idx="2">
                    <c:v>0.30715582822450654</c:v>
                  </c:pt>
                  <c:pt idx="3">
                    <c:v>0.31526594752776788</c:v>
                  </c:pt>
                  <c:pt idx="4">
                    <c:v>0.34221585581807795</c:v>
                  </c:pt>
                  <c:pt idx="5">
                    <c:v>0.3544376104458663</c:v>
                  </c:pt>
                  <c:pt idx="6">
                    <c:v>0.38150352412224353</c:v>
                  </c:pt>
                  <c:pt idx="7">
                    <c:v>0.42729596859050412</c:v>
                  </c:pt>
                  <c:pt idx="8">
                    <c:v>0.5308695815004707</c:v>
                  </c:pt>
                  <c:pt idx="9">
                    <c:v>0.83177557622552989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xVal>
            <c:numRef>
              <c:f>'Fig S3B - Systolic_BP'!$A$2:$A$11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6</c:v>
                </c:pt>
                <c:pt idx="4">
                  <c:v>12</c:v>
                </c:pt>
                <c:pt idx="5">
                  <c:v>18</c:v>
                </c:pt>
                <c:pt idx="6">
                  <c:v>24</c:v>
                </c:pt>
                <c:pt idx="7">
                  <c:v>30</c:v>
                </c:pt>
                <c:pt idx="8">
                  <c:v>36</c:v>
                </c:pt>
                <c:pt idx="9">
                  <c:v>42</c:v>
                </c:pt>
              </c:numCache>
            </c:numRef>
          </c:xVal>
          <c:yVal>
            <c:numRef>
              <c:f>'Fig S3B - Systolic_BP'!$B$2:$B$11</c:f>
              <c:numCache>
                <c:formatCode>General</c:formatCode>
                <c:ptCount val="10"/>
                <c:pt idx="0">
                  <c:v>0</c:v>
                </c:pt>
                <c:pt idx="1">
                  <c:v>0.2018586209121267</c:v>
                </c:pt>
                <c:pt idx="2">
                  <c:v>0.98937772982124983</c:v>
                </c:pt>
                <c:pt idx="3">
                  <c:v>0.22129820447805315</c:v>
                </c:pt>
                <c:pt idx="4">
                  <c:v>1.448170726257981</c:v>
                </c:pt>
                <c:pt idx="5">
                  <c:v>0.84641011887164197</c:v>
                </c:pt>
                <c:pt idx="6">
                  <c:v>0.36381131973018555</c:v>
                </c:pt>
                <c:pt idx="7">
                  <c:v>-0.5435328288813519</c:v>
                </c:pt>
                <c:pt idx="8">
                  <c:v>0.76121882158517895</c:v>
                </c:pt>
                <c:pt idx="9">
                  <c:v>-1.3518194507325916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0B0-4C30-A865-4011465C3C73}"/>
            </c:ext>
          </c:extLst>
        </c:ser>
        <c:ser>
          <c:idx val="1"/>
          <c:order val="1"/>
          <c:spPr>
            <a:ln w="25400" cap="rnd">
              <a:solidFill>
                <a:srgbClr val="002F6C"/>
              </a:solidFill>
              <a:round/>
            </a:ln>
            <a:effectLst/>
          </c:spPr>
          <c:marker>
            <c:symbol val="x"/>
            <c:size val="7"/>
            <c:spPr>
              <a:solidFill>
                <a:srgbClr val="002F6C"/>
              </a:solidFill>
              <a:ln w="9525">
                <a:solidFill>
                  <a:srgbClr val="002F6C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'Fig S3B - Systolic_BP'!$G$2:$G$11</c:f>
                <c:numCache>
                  <c:formatCode>General</c:formatCode>
                  <c:ptCount val="10"/>
                  <c:pt idx="1">
                    <c:v>0.28078252293030126</c:v>
                  </c:pt>
                  <c:pt idx="2">
                    <c:v>0.30657420749274733</c:v>
                  </c:pt>
                  <c:pt idx="3">
                    <c:v>0.31525814425715698</c:v>
                  </c:pt>
                  <c:pt idx="4">
                    <c:v>0.34091549657044995</c:v>
                  </c:pt>
                  <c:pt idx="5">
                    <c:v>0.35155139382761408</c:v>
                  </c:pt>
                  <c:pt idx="6">
                    <c:v>0.37511708296607338</c:v>
                  </c:pt>
                  <c:pt idx="7">
                    <c:v>0.41656134270133593</c:v>
                  </c:pt>
                  <c:pt idx="8">
                    <c:v>0.51480226535909634</c:v>
                  </c:pt>
                  <c:pt idx="9">
                    <c:v>0.80168671220833809</c:v>
                  </c:pt>
                </c:numCache>
              </c:numRef>
            </c:plus>
            <c:minus>
              <c:numRef>
                <c:f>'Fig S3B - Systolic_BP'!$G$2:$G$11</c:f>
                <c:numCache>
                  <c:formatCode>General</c:formatCode>
                  <c:ptCount val="10"/>
                  <c:pt idx="1">
                    <c:v>0.28078252293030126</c:v>
                  </c:pt>
                  <c:pt idx="2">
                    <c:v>0.30657420749274733</c:v>
                  </c:pt>
                  <c:pt idx="3">
                    <c:v>0.31525814425715698</c:v>
                  </c:pt>
                  <c:pt idx="4">
                    <c:v>0.34091549657044995</c:v>
                  </c:pt>
                  <c:pt idx="5">
                    <c:v>0.35155139382761408</c:v>
                  </c:pt>
                  <c:pt idx="6">
                    <c:v>0.37511708296607338</c:v>
                  </c:pt>
                  <c:pt idx="7">
                    <c:v>0.41656134270133593</c:v>
                  </c:pt>
                  <c:pt idx="8">
                    <c:v>0.51480226535909634</c:v>
                  </c:pt>
                  <c:pt idx="9">
                    <c:v>0.80168671220833809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xVal>
            <c:numRef>
              <c:f>'Fig S3B - Systolic_BP'!$A$2:$A$11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6</c:v>
                </c:pt>
                <c:pt idx="4">
                  <c:v>12</c:v>
                </c:pt>
                <c:pt idx="5">
                  <c:v>18</c:v>
                </c:pt>
                <c:pt idx="6">
                  <c:v>24</c:v>
                </c:pt>
                <c:pt idx="7">
                  <c:v>30</c:v>
                </c:pt>
                <c:pt idx="8">
                  <c:v>36</c:v>
                </c:pt>
                <c:pt idx="9">
                  <c:v>42</c:v>
                </c:pt>
              </c:numCache>
            </c:numRef>
          </c:xVal>
          <c:yVal>
            <c:numRef>
              <c:f>'Fig S3B - Systolic_BP'!$F$2:$F$11</c:f>
              <c:numCache>
                <c:formatCode>General</c:formatCode>
                <c:ptCount val="10"/>
                <c:pt idx="0">
                  <c:v>0</c:v>
                </c:pt>
                <c:pt idx="1">
                  <c:v>-3.2735321777380904</c:v>
                </c:pt>
                <c:pt idx="2">
                  <c:v>-2.8199218114564033</c:v>
                </c:pt>
                <c:pt idx="3">
                  <c:v>-2.8513873357291857</c:v>
                </c:pt>
                <c:pt idx="4">
                  <c:v>-1.8176936220511308</c:v>
                </c:pt>
                <c:pt idx="5">
                  <c:v>-1.8721150141350194</c:v>
                </c:pt>
                <c:pt idx="6">
                  <c:v>-1.6905699339259215</c:v>
                </c:pt>
                <c:pt idx="7">
                  <c:v>-2.320967275947611</c:v>
                </c:pt>
                <c:pt idx="8">
                  <c:v>-2.5867435717252354</c:v>
                </c:pt>
                <c:pt idx="9">
                  <c:v>-3.7280644898231143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0B0-4C30-A865-4011465C3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4172032"/>
        <c:axId val="484169408"/>
      </c:scatterChart>
      <c:valAx>
        <c:axId val="484172032"/>
        <c:scaling>
          <c:orientation val="minMax"/>
          <c:max val="42.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 sz="1600" b="1" dirty="0"/>
                  <a:t>Months since </a:t>
                </a:r>
                <a:r>
                  <a:rPr lang="en-US" sz="1600" b="1" dirty="0" smtClean="0"/>
                  <a:t>randomization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0.34973982418864308"/>
              <c:y val="0.814131617715756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84169408"/>
        <c:crossesAt val="-5"/>
        <c:crossBetween val="midCat"/>
        <c:majorUnit val="6"/>
      </c:valAx>
      <c:valAx>
        <c:axId val="484169408"/>
        <c:scaling>
          <c:orientation val="minMax"/>
          <c:max val="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 sz="1600" b="1" dirty="0"/>
                  <a:t>LS mean change </a:t>
                </a:r>
                <a:r>
                  <a:rPr lang="en-US" sz="1600" b="1" baseline="0" dirty="0"/>
                  <a:t>(±SE) </a:t>
                </a:r>
                <a:br>
                  <a:rPr lang="en-US" sz="1600" b="1" baseline="0" dirty="0"/>
                </a:br>
                <a:r>
                  <a:rPr lang="en-US" sz="1600" b="1" baseline="0" dirty="0"/>
                  <a:t>in systolic BP (mmHg)</a:t>
                </a:r>
                <a:endParaRPr lang="en-US" sz="1600" b="1" dirty="0"/>
              </a:p>
            </c:rich>
          </c:tx>
          <c:layout>
            <c:manualLayout>
              <c:xMode val="edge"/>
              <c:yMode val="edge"/>
              <c:x val="1.1174644836062159E-3"/>
              <c:y val="8.535186570615567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841720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Safety!$N$9:$N$11</c:f>
                <c:numCache>
                  <c:formatCode>General</c:formatCode>
                  <c:ptCount val="3"/>
                  <c:pt idx="0">
                    <c:v>0.10999999999999999</c:v>
                  </c:pt>
                  <c:pt idx="1">
                    <c:v>0.19999999999999996</c:v>
                  </c:pt>
                  <c:pt idx="2">
                    <c:v>0.27999999999999992</c:v>
                  </c:pt>
                </c:numCache>
              </c:numRef>
            </c:plus>
            <c:minus>
              <c:numRef>
                <c:f>Safety!$M$9:$M$11</c:f>
                <c:numCache>
                  <c:formatCode>General</c:formatCode>
                  <c:ptCount val="3"/>
                  <c:pt idx="0">
                    <c:v>9.9999999999999978E-2</c:v>
                  </c:pt>
                  <c:pt idx="1">
                    <c:v>0.15000000000000002</c:v>
                  </c:pt>
                  <c:pt idx="2">
                    <c:v>0.20999999999999996</c:v>
                  </c:pt>
                </c:numCache>
              </c:numRef>
            </c:minus>
            <c:spPr>
              <a:noFill/>
              <a:ln w="28575" cap="flat" cmpd="sng" algn="ctr">
                <a:solidFill>
                  <a:srgbClr val="000000"/>
                </a:solidFill>
                <a:round/>
              </a:ln>
              <a:effectLst/>
            </c:spPr>
          </c:errBars>
          <c:xVal>
            <c:numRef>
              <c:f>(Safety!$J$9:$J$11,Safety!$J$18:$J$24)</c:f>
              <c:numCache>
                <c:formatCode>General</c:formatCode>
                <c:ptCount val="10"/>
                <c:pt idx="0">
                  <c:v>0.71</c:v>
                </c:pt>
                <c:pt idx="1">
                  <c:v>0.8</c:v>
                </c:pt>
                <c:pt idx="2">
                  <c:v>0.85</c:v>
                </c:pt>
                <c:pt idx="3">
                  <c:v>0.25</c:v>
                </c:pt>
                <c:pt idx="4">
                  <c:v>0.5</c:v>
                </c:pt>
                <c:pt idx="5">
                  <c:v>2</c:v>
                </c:pt>
                <c:pt idx="6">
                  <c:v>4</c:v>
                </c:pt>
                <c:pt idx="7">
                  <c:v>8</c:v>
                </c:pt>
                <c:pt idx="8">
                  <c:v>16</c:v>
                </c:pt>
                <c:pt idx="9">
                  <c:v>32</c:v>
                </c:pt>
              </c:numCache>
            </c:numRef>
          </c:xVal>
          <c:yVal>
            <c:numRef>
              <c:f>(Safety!$I$9:$I$11,Safety!$I$18:$I$24)</c:f>
              <c:numCache>
                <c:formatCode>General</c:formatCode>
                <c:ptCount val="10"/>
                <c:pt idx="0">
                  <c:v>10.9</c:v>
                </c:pt>
                <c:pt idx="1">
                  <c:v>8.85</c:v>
                </c:pt>
                <c:pt idx="2">
                  <c:v>6.85</c:v>
                </c:pt>
                <c:pt idx="3">
                  <c:v>-0.5</c:v>
                </c:pt>
                <c:pt idx="4">
                  <c:v>-0.5</c:v>
                </c:pt>
                <c:pt idx="5">
                  <c:v>-0.5</c:v>
                </c:pt>
                <c:pt idx="6">
                  <c:v>-0.5</c:v>
                </c:pt>
                <c:pt idx="7">
                  <c:v>-0.5</c:v>
                </c:pt>
                <c:pt idx="8">
                  <c:v>-0.5</c:v>
                </c:pt>
                <c:pt idx="9">
                  <c:v>-0.5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1DA-4E01-B6B3-7B778B7D19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952888"/>
        <c:axId val="134022944"/>
      </c:scatterChart>
      <c:valAx>
        <c:axId val="408952888"/>
        <c:scaling>
          <c:logBase val="10"/>
          <c:orientation val="minMax"/>
          <c:max val="2"/>
          <c:min val="0.5"/>
        </c:scaling>
        <c:delete val="1"/>
        <c:axPos val="b"/>
        <c:numFmt formatCode="General" sourceLinked="1"/>
        <c:majorTickMark val="out"/>
        <c:minorTickMark val="none"/>
        <c:tickLblPos val="nextTo"/>
        <c:crossAx val="134022944"/>
        <c:crosses val="autoZero"/>
        <c:crossBetween val="midCat"/>
      </c:valAx>
      <c:valAx>
        <c:axId val="134022944"/>
        <c:scaling>
          <c:orientation val="minMax"/>
          <c:max val="12"/>
          <c:min val="6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2"/>
            </a:solidFill>
            <a:prstDash val="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9528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74217176341328E-2"/>
          <c:y val="5.0154455141294109E-2"/>
          <c:w val="0.84907953366294331"/>
          <c:h val="0.85278197454165416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11"/>
            <c:marker>
              <c:symbol val="diamond"/>
              <c:size val="6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D565-4CF6-AE6F-BFEFC9DDCE8C}"/>
              </c:ext>
            </c:extLst>
          </c:dPt>
          <c:dPt>
            <c:idx val="12"/>
            <c:marker>
              <c:symbol val="diamond"/>
              <c:size val="6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D565-4CF6-AE6F-BFEFC9DDCE8C}"/>
              </c:ext>
            </c:extLst>
          </c:dPt>
          <c:dPt>
            <c:idx val="13"/>
            <c:marker>
              <c:symbol val="diamond"/>
              <c:size val="6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D565-4CF6-AE6F-BFEFC9DDCE8C}"/>
              </c:ext>
            </c:extLst>
          </c:dPt>
          <c:dPt>
            <c:idx val="14"/>
            <c:marker>
              <c:symbol val="diamond"/>
              <c:size val="6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D565-4CF6-AE6F-BFEFC9DDCE8C}"/>
              </c:ext>
            </c:extLst>
          </c:dPt>
          <c:dPt>
            <c:idx val="15"/>
            <c:marker>
              <c:symbol val="diamond"/>
              <c:size val="6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D565-4CF6-AE6F-BFEFC9DDCE8C}"/>
              </c:ext>
            </c:extLst>
          </c:dPt>
          <c:dPt>
            <c:idx val="16"/>
            <c:marker>
              <c:symbol val="diamond"/>
              <c:size val="6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D565-4CF6-AE6F-BFEFC9DDCE8C}"/>
              </c:ext>
            </c:extLst>
          </c:dPt>
          <c:dPt>
            <c:idx val="17"/>
            <c:marker>
              <c:symbol val="diamond"/>
              <c:size val="6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D565-4CF6-AE6F-BFEFC9DDCE8C}"/>
              </c:ext>
            </c:extLst>
          </c:dPt>
          <c:dPt>
            <c:idx val="18"/>
            <c:marker>
              <c:symbol val="diamond"/>
              <c:size val="6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D565-4CF6-AE6F-BFEFC9DDCE8C}"/>
              </c:ext>
            </c:extLst>
          </c:dPt>
          <c:errBars>
            <c:errDir val="x"/>
            <c:errBarType val="both"/>
            <c:errValType val="cust"/>
            <c:noEndCap val="0"/>
            <c:plus>
              <c:numRef>
                <c:f>Safety!$N$33:$N$43</c:f>
                <c:numCache>
                  <c:formatCode>General</c:formatCode>
                  <c:ptCount val="11"/>
                  <c:pt idx="0">
                    <c:v>21.3</c:v>
                  </c:pt>
                  <c:pt idx="1">
                    <c:v>2.35</c:v>
                  </c:pt>
                  <c:pt idx="2">
                    <c:v>0.20999999999999996</c:v>
                  </c:pt>
                  <c:pt idx="3">
                    <c:v>0.34000000000000008</c:v>
                  </c:pt>
                  <c:pt idx="4">
                    <c:v>0.32000000000000006</c:v>
                  </c:pt>
                  <c:pt idx="5">
                    <c:v>1.48</c:v>
                  </c:pt>
                  <c:pt idx="6">
                    <c:v>7.17</c:v>
                  </c:pt>
                  <c:pt idx="7">
                    <c:v>1.62</c:v>
                  </c:pt>
                  <c:pt idx="8">
                    <c:v>10.15</c:v>
                  </c:pt>
                  <c:pt idx="9">
                    <c:v>72.850000000000009</c:v>
                  </c:pt>
                  <c:pt idx="10">
                    <c:v>0</c:v>
                  </c:pt>
                </c:numCache>
              </c:numRef>
            </c:plus>
            <c:minus>
              <c:numRef>
                <c:f>Safety!$M$33:$M$43</c:f>
                <c:numCache>
                  <c:formatCode>General</c:formatCode>
                  <c:ptCount val="11"/>
                  <c:pt idx="0">
                    <c:v>6.4700000000000006</c:v>
                  </c:pt>
                  <c:pt idx="1">
                    <c:v>1.1000000000000001</c:v>
                  </c:pt>
                  <c:pt idx="2">
                    <c:v>0.18000000000000005</c:v>
                  </c:pt>
                  <c:pt idx="3">
                    <c:v>0.28000000000000003</c:v>
                  </c:pt>
                  <c:pt idx="4">
                    <c:v>0.24</c:v>
                  </c:pt>
                  <c:pt idx="5">
                    <c:v>0.18000000000000002</c:v>
                  </c:pt>
                  <c:pt idx="6">
                    <c:v>1.9</c:v>
                  </c:pt>
                  <c:pt idx="7">
                    <c:v>0.65000000000000013</c:v>
                  </c:pt>
                  <c:pt idx="8">
                    <c:v>1.97</c:v>
                  </c:pt>
                  <c:pt idx="9">
                    <c:v>9.41</c:v>
                  </c:pt>
                  <c:pt idx="10">
                    <c:v>0</c:v>
                  </c:pt>
                </c:numCache>
              </c:numRef>
            </c:minus>
            <c:spPr>
              <a:noFill/>
              <a:ln w="28575" cap="flat" cmpd="sng" algn="ctr">
                <a:solidFill>
                  <a:srgbClr val="000000"/>
                </a:solidFill>
                <a:round/>
              </a:ln>
              <a:effectLst/>
            </c:spPr>
          </c:errBars>
          <c:xVal>
            <c:numRef>
              <c:f>Safety!$J$33:$J$52</c:f>
              <c:numCache>
                <c:formatCode>General</c:formatCode>
                <c:ptCount val="20"/>
                <c:pt idx="0">
                  <c:v>9.3000000000000007</c:v>
                </c:pt>
                <c:pt idx="1">
                  <c:v>2.1</c:v>
                </c:pt>
                <c:pt idx="2">
                  <c:v>1.08</c:v>
                </c:pt>
                <c:pt idx="3">
                  <c:v>1.25</c:v>
                </c:pt>
                <c:pt idx="4">
                  <c:v>0.98</c:v>
                </c:pt>
                <c:pt idx="5">
                  <c:v>0.2</c:v>
                </c:pt>
                <c:pt idx="6">
                  <c:v>2.59</c:v>
                </c:pt>
                <c:pt idx="7">
                  <c:v>1.1000000000000001</c:v>
                </c:pt>
                <c:pt idx="8">
                  <c:v>2.44</c:v>
                </c:pt>
                <c:pt idx="9">
                  <c:v>10.8</c:v>
                </c:pt>
                <c:pt idx="11">
                  <c:v>0.25</c:v>
                </c:pt>
                <c:pt idx="12">
                  <c:v>0.5</c:v>
                </c:pt>
                <c:pt idx="13">
                  <c:v>1</c:v>
                </c:pt>
                <c:pt idx="14">
                  <c:v>2</c:v>
                </c:pt>
                <c:pt idx="15">
                  <c:v>4</c:v>
                </c:pt>
                <c:pt idx="16">
                  <c:v>8</c:v>
                </c:pt>
                <c:pt idx="17">
                  <c:v>16</c:v>
                </c:pt>
                <c:pt idx="18">
                  <c:v>32</c:v>
                </c:pt>
              </c:numCache>
            </c:numRef>
          </c:xVal>
          <c:yVal>
            <c:numRef>
              <c:f>Safety!$I$33:$I$52</c:f>
              <c:numCache>
                <c:formatCode>General</c:formatCode>
                <c:ptCount val="20"/>
                <c:pt idx="0">
                  <c:v>11.2</c:v>
                </c:pt>
                <c:pt idx="1">
                  <c:v>10</c:v>
                </c:pt>
                <c:pt idx="2">
                  <c:v>8.8000000000000007</c:v>
                </c:pt>
                <c:pt idx="3">
                  <c:v>7.6000000000000005</c:v>
                </c:pt>
                <c:pt idx="4">
                  <c:v>6.4</c:v>
                </c:pt>
                <c:pt idx="5">
                  <c:v>5.2</c:v>
                </c:pt>
                <c:pt idx="6">
                  <c:v>4</c:v>
                </c:pt>
                <c:pt idx="7">
                  <c:v>2.8</c:v>
                </c:pt>
                <c:pt idx="8">
                  <c:v>1.6</c:v>
                </c:pt>
                <c:pt idx="9">
                  <c:v>0.4</c:v>
                </c:pt>
                <c:pt idx="10">
                  <c:v>0</c:v>
                </c:pt>
                <c:pt idx="11">
                  <c:v>-1</c:v>
                </c:pt>
                <c:pt idx="12">
                  <c:v>-1</c:v>
                </c:pt>
                <c:pt idx="13">
                  <c:v>-1</c:v>
                </c:pt>
                <c:pt idx="14">
                  <c:v>-1</c:v>
                </c:pt>
                <c:pt idx="15">
                  <c:v>-1</c:v>
                </c:pt>
                <c:pt idx="16">
                  <c:v>-1</c:v>
                </c:pt>
                <c:pt idx="17">
                  <c:v>-1</c:v>
                </c:pt>
                <c:pt idx="18">
                  <c:v>-1</c:v>
                </c:pt>
                <c:pt idx="19">
                  <c:v>-1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565-4CF6-AE6F-BFEFC9DDCE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952888"/>
        <c:axId val="134022944"/>
      </c:scatterChart>
      <c:valAx>
        <c:axId val="408952888"/>
        <c:scaling>
          <c:logBase val="10"/>
          <c:orientation val="minMax"/>
          <c:max val="32"/>
          <c:min val="0.125"/>
        </c:scaling>
        <c:delete val="1"/>
        <c:axPos val="b"/>
        <c:numFmt formatCode="General" sourceLinked="1"/>
        <c:majorTickMark val="out"/>
        <c:minorTickMark val="none"/>
        <c:tickLblPos val="nextTo"/>
        <c:crossAx val="134022944"/>
        <c:crossesAt val="0"/>
        <c:crossBetween val="midCat"/>
      </c:valAx>
      <c:valAx>
        <c:axId val="134022944"/>
        <c:scaling>
          <c:orientation val="minMax"/>
          <c:max val="11.8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2"/>
            </a:solidFill>
            <a:prstDash val="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952888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869473884852989E-2"/>
          <c:y val="5.5431877833452631E-2"/>
          <c:w val="0.84855844371027389"/>
          <c:h val="0.745436649964209"/>
        </c:manualLayout>
      </c:layout>
      <c:scatterChart>
        <c:scatterStyle val="lineMarker"/>
        <c:varyColors val="0"/>
        <c:ser>
          <c:idx val="0"/>
          <c:order val="0"/>
          <c:tx>
            <c:v>Canagliflozin</c:v>
          </c:tx>
          <c:spPr>
            <a:ln w="25400" cap="rnd">
              <a:solidFill>
                <a:srgbClr val="002F6C"/>
              </a:solidFill>
              <a:round/>
            </a:ln>
            <a:effectLst/>
          </c:spPr>
          <c:marker>
            <c:symbol val="none"/>
          </c:marker>
          <c:xVal>
            <c:numRef>
              <c:f>T2FA!$C$2:$C$69</c:f>
              <c:numCache>
                <c:formatCode>General</c:formatCode>
                <c:ptCount val="68"/>
                <c:pt idx="0">
                  <c:v>0</c:v>
                </c:pt>
                <c:pt idx="1">
                  <c:v>1.4285714285714299</c:v>
                </c:pt>
                <c:pt idx="2">
                  <c:v>2.1428571428571401</c:v>
                </c:pt>
                <c:pt idx="3">
                  <c:v>6.4285714285714297</c:v>
                </c:pt>
                <c:pt idx="4">
                  <c:v>11.5714285714286</c:v>
                </c:pt>
                <c:pt idx="5">
                  <c:v>11.714285714285699</c:v>
                </c:pt>
                <c:pt idx="6">
                  <c:v>12.1428571428571</c:v>
                </c:pt>
                <c:pt idx="7">
                  <c:v>15.5714285714286</c:v>
                </c:pt>
                <c:pt idx="8">
                  <c:v>17.1428571428571</c:v>
                </c:pt>
                <c:pt idx="9">
                  <c:v>17.714285714285701</c:v>
                </c:pt>
                <c:pt idx="10">
                  <c:v>18.1428571428571</c:v>
                </c:pt>
                <c:pt idx="11">
                  <c:v>18.285714285714299</c:v>
                </c:pt>
                <c:pt idx="12">
                  <c:v>23.571428571428601</c:v>
                </c:pt>
                <c:pt idx="13">
                  <c:v>29.1428571428571</c:v>
                </c:pt>
                <c:pt idx="14">
                  <c:v>31.571428571428601</c:v>
                </c:pt>
                <c:pt idx="15">
                  <c:v>32.857142857142897</c:v>
                </c:pt>
                <c:pt idx="16">
                  <c:v>35.714285714285701</c:v>
                </c:pt>
                <c:pt idx="17">
                  <c:v>36.285714285714299</c:v>
                </c:pt>
                <c:pt idx="18">
                  <c:v>37.714285714285701</c:v>
                </c:pt>
                <c:pt idx="19">
                  <c:v>38.714285714285701</c:v>
                </c:pt>
                <c:pt idx="20">
                  <c:v>39</c:v>
                </c:pt>
                <c:pt idx="21">
                  <c:v>41.857142857142897</c:v>
                </c:pt>
                <c:pt idx="22">
                  <c:v>42.714285714285701</c:v>
                </c:pt>
                <c:pt idx="23">
                  <c:v>45</c:v>
                </c:pt>
                <c:pt idx="24">
                  <c:v>46</c:v>
                </c:pt>
                <c:pt idx="25">
                  <c:v>48.714285714285701</c:v>
                </c:pt>
                <c:pt idx="26">
                  <c:v>49</c:v>
                </c:pt>
                <c:pt idx="27">
                  <c:v>51.285714285714299</c:v>
                </c:pt>
                <c:pt idx="28">
                  <c:v>54.285714285714299</c:v>
                </c:pt>
                <c:pt idx="29">
                  <c:v>55.428571428571402</c:v>
                </c:pt>
                <c:pt idx="30">
                  <c:v>58.571428571428598</c:v>
                </c:pt>
                <c:pt idx="31">
                  <c:v>59.428571428571402</c:v>
                </c:pt>
                <c:pt idx="32">
                  <c:v>60.142857142857103</c:v>
                </c:pt>
                <c:pt idx="33">
                  <c:v>66.142857142857096</c:v>
                </c:pt>
                <c:pt idx="34">
                  <c:v>67.571428571428598</c:v>
                </c:pt>
                <c:pt idx="35">
                  <c:v>70.142857142857096</c:v>
                </c:pt>
                <c:pt idx="36">
                  <c:v>70.714285714285694</c:v>
                </c:pt>
                <c:pt idx="37">
                  <c:v>70.857142857142904</c:v>
                </c:pt>
                <c:pt idx="38">
                  <c:v>74.428571428571402</c:v>
                </c:pt>
                <c:pt idx="39">
                  <c:v>75</c:v>
                </c:pt>
                <c:pt idx="40">
                  <c:v>75.428571428571402</c:v>
                </c:pt>
                <c:pt idx="41">
                  <c:v>76</c:v>
                </c:pt>
                <c:pt idx="42">
                  <c:v>78</c:v>
                </c:pt>
                <c:pt idx="43">
                  <c:v>78.428571428571402</c:v>
                </c:pt>
                <c:pt idx="44">
                  <c:v>80</c:v>
                </c:pt>
                <c:pt idx="45">
                  <c:v>80.142857142857096</c:v>
                </c:pt>
                <c:pt idx="46">
                  <c:v>80.428571428571402</c:v>
                </c:pt>
                <c:pt idx="47">
                  <c:v>82</c:v>
                </c:pt>
                <c:pt idx="48">
                  <c:v>85.285714285714306</c:v>
                </c:pt>
                <c:pt idx="49">
                  <c:v>93.857142857142904</c:v>
                </c:pt>
                <c:pt idx="50">
                  <c:v>101.571428571429</c:v>
                </c:pt>
                <c:pt idx="51">
                  <c:v>101.857142857143</c:v>
                </c:pt>
                <c:pt idx="52">
                  <c:v>102.71428571428601</c:v>
                </c:pt>
                <c:pt idx="53">
                  <c:v>103.428571428571</c:v>
                </c:pt>
                <c:pt idx="54">
                  <c:v>106</c:v>
                </c:pt>
                <c:pt idx="55">
                  <c:v>111.571428571429</c:v>
                </c:pt>
                <c:pt idx="56">
                  <c:v>119</c:v>
                </c:pt>
                <c:pt idx="57">
                  <c:v>119.857142857143</c:v>
                </c:pt>
                <c:pt idx="58">
                  <c:v>124</c:v>
                </c:pt>
                <c:pt idx="59">
                  <c:v>128.28571428571399</c:v>
                </c:pt>
                <c:pt idx="60">
                  <c:v>132</c:v>
                </c:pt>
                <c:pt idx="61">
                  <c:v>134.71428571428601</c:v>
                </c:pt>
                <c:pt idx="62">
                  <c:v>143.142857142857</c:v>
                </c:pt>
                <c:pt idx="63">
                  <c:v>147.28571428571399</c:v>
                </c:pt>
                <c:pt idx="64">
                  <c:v>152</c:v>
                </c:pt>
                <c:pt idx="65">
                  <c:v>169.57142857142901</c:v>
                </c:pt>
                <c:pt idx="66">
                  <c:v>172</c:v>
                </c:pt>
                <c:pt idx="67">
                  <c:v>236.142857142857</c:v>
                </c:pt>
              </c:numCache>
            </c:numRef>
          </c:xVal>
          <c:yVal>
            <c:numRef>
              <c:f>T2FA!$D$2:$D$69</c:f>
              <c:numCache>
                <c:formatCode>General</c:formatCode>
                <c:ptCount val="68"/>
                <c:pt idx="0">
                  <c:v>0</c:v>
                </c:pt>
                <c:pt idx="1">
                  <c:v>4.5475216007273597E-2</c:v>
                </c:pt>
                <c:pt idx="2">
                  <c:v>9.09504320145582E-2</c:v>
                </c:pt>
                <c:pt idx="3">
                  <c:v>0.13646708329837501</c:v>
                </c:pt>
                <c:pt idx="4">
                  <c:v>0.182066870018327</c:v>
                </c:pt>
                <c:pt idx="5">
                  <c:v>0.22766665673827899</c:v>
                </c:pt>
                <c:pt idx="6">
                  <c:v>0.27326644345824203</c:v>
                </c:pt>
                <c:pt idx="7">
                  <c:v>0.31897072098187002</c:v>
                </c:pt>
                <c:pt idx="8">
                  <c:v>0.36469596377041202</c:v>
                </c:pt>
                <c:pt idx="9">
                  <c:v>0.41042120655894199</c:v>
                </c:pt>
                <c:pt idx="10">
                  <c:v>0.456146449347483</c:v>
                </c:pt>
                <c:pt idx="11">
                  <c:v>0.50187169213602401</c:v>
                </c:pt>
                <c:pt idx="12">
                  <c:v>0.54766006227310304</c:v>
                </c:pt>
                <c:pt idx="13">
                  <c:v>0.59359647794873205</c:v>
                </c:pt>
                <c:pt idx="14">
                  <c:v>0.63961796106080104</c:v>
                </c:pt>
                <c:pt idx="15">
                  <c:v>0.68566077016132299</c:v>
                </c:pt>
                <c:pt idx="16">
                  <c:v>0.73178912094156201</c:v>
                </c:pt>
                <c:pt idx="17">
                  <c:v>0.77791747172179004</c:v>
                </c:pt>
                <c:pt idx="18">
                  <c:v>0.82411024757295104</c:v>
                </c:pt>
                <c:pt idx="19">
                  <c:v>0.87030302342411303</c:v>
                </c:pt>
                <c:pt idx="20">
                  <c:v>0.91649579927526303</c:v>
                </c:pt>
                <c:pt idx="21">
                  <c:v>0.96271012026441005</c:v>
                </c:pt>
                <c:pt idx="22">
                  <c:v>1.0089244412535601</c:v>
                </c:pt>
                <c:pt idx="23">
                  <c:v>1.0553337593776699</c:v>
                </c:pt>
                <c:pt idx="24">
                  <c:v>1.1017648556895501</c:v>
                </c:pt>
                <c:pt idx="25">
                  <c:v>1.14826144014856</c:v>
                </c:pt>
                <c:pt idx="26">
                  <c:v>1.19477990535319</c:v>
                </c:pt>
                <c:pt idx="27">
                  <c:v>1.2413422145401101</c:v>
                </c:pt>
                <c:pt idx="28">
                  <c:v>1.2879925016376399</c:v>
                </c:pt>
                <c:pt idx="29">
                  <c:v>1.33464278873515</c:v>
                </c:pt>
                <c:pt idx="30">
                  <c:v>1.3813593404450299</c:v>
                </c:pt>
                <c:pt idx="31">
                  <c:v>1.42809803270074</c:v>
                </c:pt>
                <c:pt idx="32">
                  <c:v>1.4748588970116101</c:v>
                </c:pt>
                <c:pt idx="33">
                  <c:v>1.52173099078088</c:v>
                </c:pt>
                <c:pt idx="34">
                  <c:v>1.56864774590676</c:v>
                </c:pt>
                <c:pt idx="35">
                  <c:v>1.6156541223413701</c:v>
                </c:pt>
                <c:pt idx="36">
                  <c:v>1.6626604987759901</c:v>
                </c:pt>
                <c:pt idx="37">
                  <c:v>1.7096893555436801</c:v>
                </c:pt>
                <c:pt idx="38">
                  <c:v>1.7567632591090201</c:v>
                </c:pt>
                <c:pt idx="39">
                  <c:v>1.8038823174979399</c:v>
                </c:pt>
                <c:pt idx="40">
                  <c:v>1.85100137588685</c:v>
                </c:pt>
                <c:pt idx="41">
                  <c:v>1.8981430659080301</c:v>
                </c:pt>
                <c:pt idx="42">
                  <c:v>1.9454438648154999</c:v>
                </c:pt>
                <c:pt idx="43">
                  <c:v>1.99274466372298</c:v>
                </c:pt>
                <c:pt idx="44">
                  <c:v>2.0401369535374201</c:v>
                </c:pt>
                <c:pt idx="45">
                  <c:v>2.0875292433518702</c:v>
                </c:pt>
                <c:pt idx="46">
                  <c:v>2.1349215331663101</c:v>
                </c:pt>
                <c:pt idx="47">
                  <c:v>2.1823597680023799</c:v>
                </c:pt>
                <c:pt idx="48">
                  <c:v>2.2300059639263998</c:v>
                </c:pt>
                <c:pt idx="49">
                  <c:v>2.3271445571067999</c:v>
                </c:pt>
                <c:pt idx="50">
                  <c:v>2.3795160613657198</c:v>
                </c:pt>
                <c:pt idx="51">
                  <c:v>2.43211330486713</c:v>
                </c:pt>
                <c:pt idx="52">
                  <c:v>2.4857515053592301</c:v>
                </c:pt>
                <c:pt idx="53">
                  <c:v>2.53992608785626</c:v>
                </c:pt>
                <c:pt idx="54">
                  <c:v>2.5964246814285099</c:v>
                </c:pt>
                <c:pt idx="55">
                  <c:v>2.6570367382539999</c:v>
                </c:pt>
                <c:pt idx="56">
                  <c:v>2.7232564411531501</c:v>
                </c:pt>
                <c:pt idx="57">
                  <c:v>2.79048293981164</c:v>
                </c:pt>
                <c:pt idx="58">
                  <c:v>2.8627576736853899</c:v>
                </c:pt>
                <c:pt idx="59">
                  <c:v>2.9399732876172702</c:v>
                </c:pt>
                <c:pt idx="60">
                  <c:v>3.0221578995667899</c:v>
                </c:pt>
                <c:pt idx="61">
                  <c:v>3.10890015547057</c:v>
                </c:pt>
                <c:pt idx="62">
                  <c:v>3.2075672632552199</c:v>
                </c:pt>
                <c:pt idx="63">
                  <c:v>3.31907928253717</c:v>
                </c:pt>
                <c:pt idx="64">
                  <c:v>3.4459571312477602</c:v>
                </c:pt>
                <c:pt idx="65">
                  <c:v>3.6855453269518601</c:v>
                </c:pt>
                <c:pt idx="66">
                  <c:v>3.9568536499745202</c:v>
                </c:pt>
                <c:pt idx="67">
                  <c:v>3.9568536499745202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287-4527-A8F3-5458611732FD}"/>
            </c:ext>
          </c:extLst>
        </c:ser>
        <c:ser>
          <c:idx val="1"/>
          <c:order val="1"/>
          <c:tx>
            <c:v>Placebo</c:v>
          </c:tx>
          <c:spPr>
            <a:ln w="25400" cap="rnd">
              <a:solidFill>
                <a:srgbClr val="E57200"/>
              </a:solidFill>
              <a:round/>
            </a:ln>
            <a:effectLst/>
          </c:spPr>
          <c:marker>
            <c:symbol val="none"/>
          </c:marker>
          <c:xVal>
            <c:numRef>
              <c:f>T2FA!$C$70:$C$137</c:f>
              <c:numCache>
                <c:formatCode>General</c:formatCode>
                <c:ptCount val="68"/>
                <c:pt idx="0">
                  <c:v>0</c:v>
                </c:pt>
                <c:pt idx="1">
                  <c:v>3.71428571428571</c:v>
                </c:pt>
                <c:pt idx="2">
                  <c:v>4.28571428571429</c:v>
                </c:pt>
                <c:pt idx="3">
                  <c:v>4.5714285714285703</c:v>
                </c:pt>
                <c:pt idx="4">
                  <c:v>5.8571428571428603</c:v>
                </c:pt>
                <c:pt idx="5">
                  <c:v>6.1428571428571397</c:v>
                </c:pt>
                <c:pt idx="6">
                  <c:v>8</c:v>
                </c:pt>
                <c:pt idx="7">
                  <c:v>10.1428571428571</c:v>
                </c:pt>
                <c:pt idx="8">
                  <c:v>12</c:v>
                </c:pt>
                <c:pt idx="9">
                  <c:v>12.4285714285714</c:v>
                </c:pt>
                <c:pt idx="10">
                  <c:v>14.714285714285699</c:v>
                </c:pt>
                <c:pt idx="11">
                  <c:v>15.1428571428571</c:v>
                </c:pt>
                <c:pt idx="12">
                  <c:v>16.428571428571399</c:v>
                </c:pt>
                <c:pt idx="13">
                  <c:v>17</c:v>
                </c:pt>
                <c:pt idx="14">
                  <c:v>17.1428571428571</c:v>
                </c:pt>
                <c:pt idx="15">
                  <c:v>18.714285714285701</c:v>
                </c:pt>
                <c:pt idx="16">
                  <c:v>21.285714285714299</c:v>
                </c:pt>
                <c:pt idx="17">
                  <c:v>25.1428571428571</c:v>
                </c:pt>
                <c:pt idx="18">
                  <c:v>29.1428571428571</c:v>
                </c:pt>
                <c:pt idx="19">
                  <c:v>30.1428571428571</c:v>
                </c:pt>
                <c:pt idx="20">
                  <c:v>34.857142857142897</c:v>
                </c:pt>
                <c:pt idx="21">
                  <c:v>35.714285714285701</c:v>
                </c:pt>
                <c:pt idx="22">
                  <c:v>35.857142857142897</c:v>
                </c:pt>
                <c:pt idx="23">
                  <c:v>39.571428571428598</c:v>
                </c:pt>
                <c:pt idx="24">
                  <c:v>40.857142857142897</c:v>
                </c:pt>
                <c:pt idx="25">
                  <c:v>43.857142857142897</c:v>
                </c:pt>
                <c:pt idx="26">
                  <c:v>44.142857142857103</c:v>
                </c:pt>
                <c:pt idx="27">
                  <c:v>49.285714285714299</c:v>
                </c:pt>
                <c:pt idx="28">
                  <c:v>49.571428571428598</c:v>
                </c:pt>
                <c:pt idx="29">
                  <c:v>52</c:v>
                </c:pt>
                <c:pt idx="30">
                  <c:v>55.285714285714299</c:v>
                </c:pt>
                <c:pt idx="31">
                  <c:v>58.857142857142897</c:v>
                </c:pt>
                <c:pt idx="32">
                  <c:v>65.714285714285694</c:v>
                </c:pt>
                <c:pt idx="33">
                  <c:v>66.714285714285694</c:v>
                </c:pt>
                <c:pt idx="34">
                  <c:v>67.857142857142904</c:v>
                </c:pt>
                <c:pt idx="35">
                  <c:v>68.571428571428598</c:v>
                </c:pt>
                <c:pt idx="36">
                  <c:v>71</c:v>
                </c:pt>
                <c:pt idx="37">
                  <c:v>72.857142857142904</c:v>
                </c:pt>
                <c:pt idx="38">
                  <c:v>73.428571428571402</c:v>
                </c:pt>
                <c:pt idx="39">
                  <c:v>75.285714285714306</c:v>
                </c:pt>
                <c:pt idx="40">
                  <c:v>76.142857142857096</c:v>
                </c:pt>
                <c:pt idx="41">
                  <c:v>76.571428571428598</c:v>
                </c:pt>
                <c:pt idx="42">
                  <c:v>82.428571428571402</c:v>
                </c:pt>
                <c:pt idx="43">
                  <c:v>83.142857142857096</c:v>
                </c:pt>
                <c:pt idx="44">
                  <c:v>92</c:v>
                </c:pt>
                <c:pt idx="45">
                  <c:v>96</c:v>
                </c:pt>
                <c:pt idx="46">
                  <c:v>98.857142857142904</c:v>
                </c:pt>
                <c:pt idx="47">
                  <c:v>103.571428571429</c:v>
                </c:pt>
                <c:pt idx="48">
                  <c:v>104</c:v>
                </c:pt>
                <c:pt idx="49">
                  <c:v>105.71428571428601</c:v>
                </c:pt>
                <c:pt idx="50">
                  <c:v>106.571428571429</c:v>
                </c:pt>
                <c:pt idx="51">
                  <c:v>111.857142857143</c:v>
                </c:pt>
                <c:pt idx="52">
                  <c:v>113</c:v>
                </c:pt>
                <c:pt idx="53">
                  <c:v>114.428571428571</c:v>
                </c:pt>
                <c:pt idx="54">
                  <c:v>115.857142857143</c:v>
                </c:pt>
                <c:pt idx="55">
                  <c:v>117.28571428571399</c:v>
                </c:pt>
                <c:pt idx="56">
                  <c:v>117.71428571428601</c:v>
                </c:pt>
                <c:pt idx="57">
                  <c:v>125.142857142857</c:v>
                </c:pt>
                <c:pt idx="58">
                  <c:v>132.28571428571399</c:v>
                </c:pt>
                <c:pt idx="59">
                  <c:v>143</c:v>
                </c:pt>
                <c:pt idx="60">
                  <c:v>143.57142857142901</c:v>
                </c:pt>
                <c:pt idx="61">
                  <c:v>146</c:v>
                </c:pt>
                <c:pt idx="62">
                  <c:v>150.71428571428601</c:v>
                </c:pt>
                <c:pt idx="63">
                  <c:v>154.71428571428601</c:v>
                </c:pt>
                <c:pt idx="64">
                  <c:v>161.42857142857099</c:v>
                </c:pt>
                <c:pt idx="65">
                  <c:v>162.42857142857099</c:v>
                </c:pt>
                <c:pt idx="66">
                  <c:v>186.57142857142901</c:v>
                </c:pt>
                <c:pt idx="67">
                  <c:v>232.57142857142901</c:v>
                </c:pt>
              </c:numCache>
            </c:numRef>
          </c:xVal>
          <c:yVal>
            <c:numRef>
              <c:f>T2FA!$D$70:$D$137</c:f>
              <c:numCache>
                <c:formatCode>General</c:formatCode>
                <c:ptCount val="68"/>
                <c:pt idx="0">
                  <c:v>0</c:v>
                </c:pt>
                <c:pt idx="1">
                  <c:v>4.5516613563956199E-2</c:v>
                </c:pt>
                <c:pt idx="2">
                  <c:v>9.1033227127901295E-2</c:v>
                </c:pt>
                <c:pt idx="3">
                  <c:v>0.136549840691846</c:v>
                </c:pt>
                <c:pt idx="4">
                  <c:v>0.18206645425579099</c:v>
                </c:pt>
                <c:pt idx="5">
                  <c:v>0.22758306781974799</c:v>
                </c:pt>
                <c:pt idx="6">
                  <c:v>0.273099681383704</c:v>
                </c:pt>
                <c:pt idx="7">
                  <c:v>0.364216081857549</c:v>
                </c:pt>
                <c:pt idx="8">
                  <c:v>0.40979512299119703</c:v>
                </c:pt>
                <c:pt idx="9">
                  <c:v>0.45537416412484399</c:v>
                </c:pt>
                <c:pt idx="10">
                  <c:v>0.50095320525849196</c:v>
                </c:pt>
                <c:pt idx="11">
                  <c:v>0.54653224639214004</c:v>
                </c:pt>
                <c:pt idx="12">
                  <c:v>0.59217403976230498</c:v>
                </c:pt>
                <c:pt idx="13">
                  <c:v>0.63783679858648901</c:v>
                </c:pt>
                <c:pt idx="14">
                  <c:v>0.68349955741067203</c:v>
                </c:pt>
                <c:pt idx="15">
                  <c:v>0.72920434362446795</c:v>
                </c:pt>
                <c:pt idx="16">
                  <c:v>0.77493018225016597</c:v>
                </c:pt>
                <c:pt idx="17">
                  <c:v>0.82071932383658297</c:v>
                </c:pt>
                <c:pt idx="18">
                  <c:v>0.86655078440781597</c:v>
                </c:pt>
                <c:pt idx="19">
                  <c:v>0.91240344361945802</c:v>
                </c:pt>
                <c:pt idx="20">
                  <c:v>0.95831984610156296</c:v>
                </c:pt>
                <c:pt idx="21">
                  <c:v>1.00427886241428</c:v>
                </c:pt>
                <c:pt idx="22">
                  <c:v>1.0502378787269899</c:v>
                </c:pt>
                <c:pt idx="23">
                  <c:v>1.0962182514599199</c:v>
                </c:pt>
                <c:pt idx="24">
                  <c:v>1.1422628425905399</c:v>
                </c:pt>
                <c:pt idx="25">
                  <c:v>1.18839337789497</c:v>
                </c:pt>
                <c:pt idx="26">
                  <c:v>1.2345239131993999</c:v>
                </c:pt>
                <c:pt idx="27">
                  <c:v>1.28078408935247</c:v>
                </c:pt>
                <c:pt idx="28">
                  <c:v>1.3270659533518401</c:v>
                </c:pt>
                <c:pt idx="29">
                  <c:v>1.37343481333617</c:v>
                </c:pt>
                <c:pt idx="30">
                  <c:v>1.41997873272582</c:v>
                </c:pt>
                <c:pt idx="31">
                  <c:v>1.46669912195202</c:v>
                </c:pt>
                <c:pt idx="32">
                  <c:v>1.5137991701728799</c:v>
                </c:pt>
                <c:pt idx="33">
                  <c:v>1.56096689087681</c:v>
                </c:pt>
                <c:pt idx="34">
                  <c:v>1.60817985639679</c:v>
                </c:pt>
                <c:pt idx="35">
                  <c:v>1.65539282191675</c:v>
                </c:pt>
                <c:pt idx="36">
                  <c:v>1.7026738830600601</c:v>
                </c:pt>
                <c:pt idx="37">
                  <c:v>1.7500460884176099</c:v>
                </c:pt>
                <c:pt idx="38">
                  <c:v>1.7974182937751799</c:v>
                </c:pt>
                <c:pt idx="39">
                  <c:v>1.8448362472788999</c:v>
                </c:pt>
                <c:pt idx="40">
                  <c:v>1.89225420078264</c:v>
                </c:pt>
                <c:pt idx="41">
                  <c:v>1.9396950836642699</c:v>
                </c:pt>
                <c:pt idx="42">
                  <c:v>1.98748275662545</c:v>
                </c:pt>
                <c:pt idx="43">
                  <c:v>2.0353638104815199</c:v>
                </c:pt>
                <c:pt idx="44">
                  <c:v>2.0841266955932798</c:v>
                </c:pt>
                <c:pt idx="45">
                  <c:v>2.1335292552826801</c:v>
                </c:pt>
                <c:pt idx="46">
                  <c:v>2.1841585727915902</c:v>
                </c:pt>
                <c:pt idx="47">
                  <c:v>2.2390496173635399</c:v>
                </c:pt>
                <c:pt idx="48">
                  <c:v>2.2943130149795001</c:v>
                </c:pt>
                <c:pt idx="49">
                  <c:v>2.4079242789155701</c:v>
                </c:pt>
                <c:pt idx="50">
                  <c:v>2.4655687418341099</c:v>
                </c:pt>
                <c:pt idx="51">
                  <c:v>2.5278115186421299</c:v>
                </c:pt>
                <c:pt idx="52">
                  <c:v>2.5906562565411502</c:v>
                </c:pt>
                <c:pt idx="53">
                  <c:v>2.6544058270538899</c:v>
                </c:pt>
                <c:pt idx="54">
                  <c:v>2.7190443358008598</c:v>
                </c:pt>
                <c:pt idx="55">
                  <c:v>2.78504227044415</c:v>
                </c:pt>
                <c:pt idx="56">
                  <c:v>2.8513101352904702</c:v>
                </c:pt>
                <c:pt idx="57">
                  <c:v>2.9261550427363199</c:v>
                </c:pt>
                <c:pt idx="58">
                  <c:v>3.0114571912049199</c:v>
                </c:pt>
                <c:pt idx="59">
                  <c:v>3.1146364920653502</c:v>
                </c:pt>
                <c:pt idx="60">
                  <c:v>3.2189264420200598</c:v>
                </c:pt>
                <c:pt idx="61">
                  <c:v>3.33004133703496</c:v>
                </c:pt>
                <c:pt idx="62">
                  <c:v>3.4570715061058701</c:v>
                </c:pt>
                <c:pt idx="63">
                  <c:v>3.5994652059493699</c:v>
                </c:pt>
                <c:pt idx="64">
                  <c:v>3.78308527222375</c:v>
                </c:pt>
                <c:pt idx="65">
                  <c:v>3.97399184906457</c:v>
                </c:pt>
                <c:pt idx="66">
                  <c:v>4.7183795091493401</c:v>
                </c:pt>
                <c:pt idx="67">
                  <c:v>4.7183795091493401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287-4527-A8F3-545861173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4172032"/>
        <c:axId val="484169408"/>
      </c:scatterChart>
      <c:valAx>
        <c:axId val="484172032"/>
        <c:scaling>
          <c:orientation val="minMax"/>
          <c:max val="182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 sz="1600" b="1" dirty="0" smtClean="0"/>
                  <a:t>Months </a:t>
                </a:r>
                <a:r>
                  <a:rPr lang="en-US" sz="1600" b="1" dirty="0"/>
                  <a:t>since </a:t>
                </a:r>
                <a:r>
                  <a:rPr lang="en-US" sz="1600" b="1" dirty="0" smtClean="0"/>
                  <a:t>randomization</a:t>
                </a:r>
                <a:endParaRPr lang="en-US" sz="1600" b="1" dirty="0"/>
              </a:p>
            </c:rich>
          </c:tx>
          <c:layout>
            <c:manualLayout>
              <c:xMode val="edge"/>
              <c:yMode val="edge"/>
              <c:x val="0.32148641966888886"/>
              <c:y val="0.888439274636125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84169408"/>
        <c:crosses val="autoZero"/>
        <c:crossBetween val="midCat"/>
        <c:majorUnit val="26"/>
      </c:valAx>
      <c:valAx>
        <c:axId val="484169408"/>
        <c:scaling>
          <c:orientation val="minMax"/>
          <c:max val="2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841720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80007161003223E-2"/>
          <c:y val="5.0949013317779727E-2"/>
          <c:w val="0.84862784598509489"/>
          <c:h val="0.75549115388354238"/>
        </c:manualLayout>
      </c:layout>
      <c:scatterChart>
        <c:scatterStyle val="lineMarker"/>
        <c:varyColors val="0"/>
        <c:ser>
          <c:idx val="0"/>
          <c:order val="0"/>
          <c:tx>
            <c:v>Canagliflozin</c:v>
          </c:tx>
          <c:spPr>
            <a:ln w="25400" cap="rnd">
              <a:solidFill>
                <a:srgbClr val="002F6C"/>
              </a:solidFill>
              <a:round/>
            </a:ln>
            <a:effectLst/>
          </c:spPr>
          <c:marker>
            <c:symbol val="none"/>
          </c:marker>
          <c:xVal>
            <c:numRef>
              <c:f>T2AMPU!$C$2:$C$70</c:f>
              <c:numCache>
                <c:formatCode>General</c:formatCode>
                <c:ptCount val="69"/>
                <c:pt idx="0">
                  <c:v>0</c:v>
                </c:pt>
                <c:pt idx="1">
                  <c:v>2.1428571428571401</c:v>
                </c:pt>
                <c:pt idx="2">
                  <c:v>3.4285714285714302</c:v>
                </c:pt>
                <c:pt idx="3">
                  <c:v>5.4285714285714297</c:v>
                </c:pt>
                <c:pt idx="4">
                  <c:v>7.28571428571429</c:v>
                </c:pt>
                <c:pt idx="5">
                  <c:v>8.8571428571428594</c:v>
                </c:pt>
                <c:pt idx="6">
                  <c:v>9.8571428571428594</c:v>
                </c:pt>
                <c:pt idx="7">
                  <c:v>10.714285714285699</c:v>
                </c:pt>
                <c:pt idx="8">
                  <c:v>10.8571428571429</c:v>
                </c:pt>
                <c:pt idx="9">
                  <c:v>11.285714285714301</c:v>
                </c:pt>
                <c:pt idx="10">
                  <c:v>13</c:v>
                </c:pt>
                <c:pt idx="11">
                  <c:v>13.4285714285714</c:v>
                </c:pt>
                <c:pt idx="12">
                  <c:v>14.4285714285714</c:v>
                </c:pt>
                <c:pt idx="13">
                  <c:v>15.1428571428571</c:v>
                </c:pt>
                <c:pt idx="14">
                  <c:v>16</c:v>
                </c:pt>
                <c:pt idx="15">
                  <c:v>17.714285714285701</c:v>
                </c:pt>
                <c:pt idx="16">
                  <c:v>20.428571428571399</c:v>
                </c:pt>
                <c:pt idx="17">
                  <c:v>22.1428571428571</c:v>
                </c:pt>
                <c:pt idx="18">
                  <c:v>23.285714285714299</c:v>
                </c:pt>
                <c:pt idx="19">
                  <c:v>26.1428571428571</c:v>
                </c:pt>
                <c:pt idx="20">
                  <c:v>26.571428571428601</c:v>
                </c:pt>
                <c:pt idx="21">
                  <c:v>28</c:v>
                </c:pt>
                <c:pt idx="22">
                  <c:v>28.571428571428601</c:v>
                </c:pt>
                <c:pt idx="23">
                  <c:v>30.285714285714299</c:v>
                </c:pt>
                <c:pt idx="24">
                  <c:v>30.8571428571429</c:v>
                </c:pt>
                <c:pt idx="25">
                  <c:v>36.142857142857103</c:v>
                </c:pt>
                <c:pt idx="26">
                  <c:v>38.142857142857103</c:v>
                </c:pt>
                <c:pt idx="27">
                  <c:v>41.285714285714299</c:v>
                </c:pt>
                <c:pt idx="28">
                  <c:v>42.428571428571402</c:v>
                </c:pt>
                <c:pt idx="29">
                  <c:v>51.714285714285701</c:v>
                </c:pt>
                <c:pt idx="30">
                  <c:v>54.428571428571402</c:v>
                </c:pt>
                <c:pt idx="31">
                  <c:v>55.285714285714299</c:v>
                </c:pt>
                <c:pt idx="32">
                  <c:v>61.714285714285701</c:v>
                </c:pt>
                <c:pt idx="33">
                  <c:v>65</c:v>
                </c:pt>
                <c:pt idx="34">
                  <c:v>65.285714285714306</c:v>
                </c:pt>
                <c:pt idx="35">
                  <c:v>66.714285714285694</c:v>
                </c:pt>
                <c:pt idx="36">
                  <c:v>69.285714285714306</c:v>
                </c:pt>
                <c:pt idx="37">
                  <c:v>70.285714285714306</c:v>
                </c:pt>
                <c:pt idx="38">
                  <c:v>71.428571428571402</c:v>
                </c:pt>
                <c:pt idx="39">
                  <c:v>74.857142857142904</c:v>
                </c:pt>
                <c:pt idx="40">
                  <c:v>75.285714285714306</c:v>
                </c:pt>
                <c:pt idx="41">
                  <c:v>76.428571428571402</c:v>
                </c:pt>
                <c:pt idx="42">
                  <c:v>76.714285714285694</c:v>
                </c:pt>
                <c:pt idx="43">
                  <c:v>78.428571428571402</c:v>
                </c:pt>
                <c:pt idx="44">
                  <c:v>79.285714285714306</c:v>
                </c:pt>
                <c:pt idx="45">
                  <c:v>80.142857142857096</c:v>
                </c:pt>
                <c:pt idx="46">
                  <c:v>83</c:v>
                </c:pt>
                <c:pt idx="47">
                  <c:v>83.428571428571402</c:v>
                </c:pt>
                <c:pt idx="48">
                  <c:v>90.714285714285694</c:v>
                </c:pt>
                <c:pt idx="49">
                  <c:v>93.428571428571402</c:v>
                </c:pt>
                <c:pt idx="50">
                  <c:v>95.428571428571402</c:v>
                </c:pt>
                <c:pt idx="51">
                  <c:v>95.857142857142904</c:v>
                </c:pt>
                <c:pt idx="52">
                  <c:v>100.28571428571399</c:v>
                </c:pt>
                <c:pt idx="53">
                  <c:v>100.428571428571</c:v>
                </c:pt>
                <c:pt idx="54">
                  <c:v>101.28571428571399</c:v>
                </c:pt>
                <c:pt idx="55">
                  <c:v>101.571428571429</c:v>
                </c:pt>
                <c:pt idx="56">
                  <c:v>108.857142857143</c:v>
                </c:pt>
                <c:pt idx="57">
                  <c:v>110.428571428571</c:v>
                </c:pt>
                <c:pt idx="58">
                  <c:v>112.142857142857</c:v>
                </c:pt>
                <c:pt idx="59">
                  <c:v>113.857142857143</c:v>
                </c:pt>
                <c:pt idx="60">
                  <c:v>124.28571428571399</c:v>
                </c:pt>
                <c:pt idx="61">
                  <c:v>129.42857142857099</c:v>
                </c:pt>
                <c:pt idx="62">
                  <c:v>136.28571428571399</c:v>
                </c:pt>
                <c:pt idx="63">
                  <c:v>143.28571428571399</c:v>
                </c:pt>
                <c:pt idx="64">
                  <c:v>149.142857142857</c:v>
                </c:pt>
                <c:pt idx="65">
                  <c:v>156.142857142857</c:v>
                </c:pt>
                <c:pt idx="66">
                  <c:v>158.142857142857</c:v>
                </c:pt>
                <c:pt idx="67">
                  <c:v>174.28571428571399</c:v>
                </c:pt>
                <c:pt idx="68">
                  <c:v>236.142857142857</c:v>
                </c:pt>
              </c:numCache>
            </c:numRef>
          </c:xVal>
          <c:yVal>
            <c:numRef>
              <c:f>T2AMPU!$D$2:$D$70</c:f>
              <c:numCache>
                <c:formatCode>General</c:formatCode>
                <c:ptCount val="69"/>
                <c:pt idx="0">
                  <c:v>0</c:v>
                </c:pt>
                <c:pt idx="1">
                  <c:v>4.5475216007273597E-2</c:v>
                </c:pt>
                <c:pt idx="2">
                  <c:v>0.136425648021821</c:v>
                </c:pt>
                <c:pt idx="3">
                  <c:v>0.181942318191364</c:v>
                </c:pt>
                <c:pt idx="4">
                  <c:v>0.227500537124181</c:v>
                </c:pt>
                <c:pt idx="5">
                  <c:v>0.27307956840004799</c:v>
                </c:pt>
                <c:pt idx="6">
                  <c:v>0.31865859967592502</c:v>
                </c:pt>
                <c:pt idx="7">
                  <c:v>0.36423763095179101</c:v>
                </c:pt>
                <c:pt idx="8">
                  <c:v>0.409816662227658</c:v>
                </c:pt>
                <c:pt idx="9">
                  <c:v>0.45539569350352399</c:v>
                </c:pt>
                <c:pt idx="10">
                  <c:v>0.50101650207662296</c:v>
                </c:pt>
                <c:pt idx="11">
                  <c:v>0.54665823762612997</c:v>
                </c:pt>
                <c:pt idx="12">
                  <c:v>0.59236289836251999</c:v>
                </c:pt>
                <c:pt idx="13">
                  <c:v>0.638067559098909</c:v>
                </c:pt>
                <c:pt idx="14">
                  <c:v>0.68377221983529901</c:v>
                </c:pt>
                <c:pt idx="15">
                  <c:v>0.72949792323316898</c:v>
                </c:pt>
                <c:pt idx="16">
                  <c:v>0.77526578956639303</c:v>
                </c:pt>
                <c:pt idx="17">
                  <c:v>0.82105477628094903</c:v>
                </c:pt>
                <c:pt idx="18">
                  <c:v>0.91263274971005204</c:v>
                </c:pt>
                <c:pt idx="19">
                  <c:v>0.95844290562788803</c:v>
                </c:pt>
                <c:pt idx="20">
                  <c:v>1.00427426013708</c:v>
                </c:pt>
                <c:pt idx="21">
                  <c:v>1.05014809041505</c:v>
                </c:pt>
                <c:pt idx="22">
                  <c:v>1.09604319797979</c:v>
                </c:pt>
                <c:pt idx="23">
                  <c:v>1.1419596124653999</c:v>
                </c:pt>
                <c:pt idx="24">
                  <c:v>1.1879614925899</c:v>
                </c:pt>
                <c:pt idx="25">
                  <c:v>1.2340707032793099</c:v>
                </c:pt>
                <c:pt idx="26">
                  <c:v>1.2802445832684299</c:v>
                </c:pt>
                <c:pt idx="27">
                  <c:v>1.3264400701269901</c:v>
                </c:pt>
                <c:pt idx="28">
                  <c:v>1.37263555698554</c:v>
                </c:pt>
                <c:pt idx="29">
                  <c:v>1.41917985356081</c:v>
                </c:pt>
                <c:pt idx="30">
                  <c:v>1.4658122188145699</c:v>
                </c:pt>
                <c:pt idx="31">
                  <c:v>1.5124445840683201</c:v>
                </c:pt>
                <c:pt idx="32">
                  <c:v>1.5592098050635299</c:v>
                </c:pt>
                <c:pt idx="33">
                  <c:v>1.6060417699517</c:v>
                </c:pt>
                <c:pt idx="34">
                  <c:v>1.65289603577554</c:v>
                </c:pt>
                <c:pt idx="35">
                  <c:v>1.69979498854818</c:v>
                </c:pt>
                <c:pt idx="36">
                  <c:v>1.7467387349719801</c:v>
                </c:pt>
                <c:pt idx="37">
                  <c:v>1.7937723688949201</c:v>
                </c:pt>
                <c:pt idx="38">
                  <c:v>1.8878847097009599</c:v>
                </c:pt>
                <c:pt idx="39">
                  <c:v>1.9350313292542101</c:v>
                </c:pt>
                <c:pt idx="40">
                  <c:v>1.98217794880745</c:v>
                </c:pt>
                <c:pt idx="41">
                  <c:v>2.0293699671277099</c:v>
                </c:pt>
                <c:pt idx="42">
                  <c:v>2.07656198544798</c:v>
                </c:pt>
                <c:pt idx="43">
                  <c:v>2.1238451520411901</c:v>
                </c:pt>
                <c:pt idx="44">
                  <c:v>2.17117404703537</c:v>
                </c:pt>
                <c:pt idx="45">
                  <c:v>2.21854878115303</c:v>
                </c:pt>
                <c:pt idx="46">
                  <c:v>2.2659924741267501</c:v>
                </c:pt>
                <c:pt idx="47">
                  <c:v>2.3134592092048898</c:v>
                </c:pt>
                <c:pt idx="48">
                  <c:v>2.3616994762620802</c:v>
                </c:pt>
                <c:pt idx="49">
                  <c:v>2.4102274586297399</c:v>
                </c:pt>
                <c:pt idx="50">
                  <c:v>2.4588763980820798</c:v>
                </c:pt>
                <c:pt idx="51">
                  <c:v>2.5076225867886799</c:v>
                </c:pt>
                <c:pt idx="52">
                  <c:v>2.5585058735388002</c:v>
                </c:pt>
                <c:pt idx="53">
                  <c:v>2.6094689980819199</c:v>
                </c:pt>
                <c:pt idx="54">
                  <c:v>2.6614660781683699</c:v>
                </c:pt>
                <c:pt idx="55">
                  <c:v>2.71368632168867</c:v>
                </c:pt>
                <c:pt idx="56">
                  <c:v>2.7723278609763802</c:v>
                </c:pt>
                <c:pt idx="57">
                  <c:v>2.8320133564576602</c:v>
                </c:pt>
                <c:pt idx="58">
                  <c:v>2.8927433481098701</c:v>
                </c:pt>
                <c:pt idx="59">
                  <c:v>2.95432055587899</c:v>
                </c:pt>
                <c:pt idx="60">
                  <c:v>3.0267427047178899</c:v>
                </c:pt>
                <c:pt idx="61">
                  <c:v>3.1051366071393001</c:v>
                </c:pt>
                <c:pt idx="62">
                  <c:v>3.19378698535784</c:v>
                </c:pt>
                <c:pt idx="63">
                  <c:v>3.29256883537278</c:v>
                </c:pt>
                <c:pt idx="64">
                  <c:v>3.4100748270673402</c:v>
                </c:pt>
                <c:pt idx="65">
                  <c:v>3.5553228348461898</c:v>
                </c:pt>
                <c:pt idx="66">
                  <c:v>3.7101297002798201</c:v>
                </c:pt>
                <c:pt idx="67">
                  <c:v>4.0138832343483397</c:v>
                </c:pt>
                <c:pt idx="68">
                  <c:v>4.0138832343483397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9B4-42D2-AB98-3184FFE67EC0}"/>
            </c:ext>
          </c:extLst>
        </c:ser>
        <c:ser>
          <c:idx val="1"/>
          <c:order val="1"/>
          <c:tx>
            <c:v>Placebo</c:v>
          </c:tx>
          <c:spPr>
            <a:ln w="25400" cap="rnd">
              <a:solidFill>
                <a:srgbClr val="E57200"/>
              </a:solidFill>
              <a:round/>
            </a:ln>
            <a:effectLst/>
          </c:spPr>
          <c:marker>
            <c:symbol val="none"/>
          </c:marker>
          <c:xVal>
            <c:numRef>
              <c:f>T2AMPU!$C$71:$C$129</c:f>
              <c:numCache>
                <c:formatCode>General</c:formatCode>
                <c:ptCount val="59"/>
                <c:pt idx="0">
                  <c:v>0</c:v>
                </c:pt>
                <c:pt idx="1">
                  <c:v>1.5714285714285701</c:v>
                </c:pt>
                <c:pt idx="2">
                  <c:v>3.71428571428571</c:v>
                </c:pt>
                <c:pt idx="3">
                  <c:v>4</c:v>
                </c:pt>
                <c:pt idx="4">
                  <c:v>9.28571428571429</c:v>
                </c:pt>
                <c:pt idx="5">
                  <c:v>11.1428571428571</c:v>
                </c:pt>
                <c:pt idx="6">
                  <c:v>11.285714285714301</c:v>
                </c:pt>
                <c:pt idx="7">
                  <c:v>13.8571428571429</c:v>
                </c:pt>
                <c:pt idx="8">
                  <c:v>14.285714285714301</c:v>
                </c:pt>
                <c:pt idx="9">
                  <c:v>21.8571428571429</c:v>
                </c:pt>
                <c:pt idx="10">
                  <c:v>22.714285714285701</c:v>
                </c:pt>
                <c:pt idx="11">
                  <c:v>23.428571428571399</c:v>
                </c:pt>
                <c:pt idx="12">
                  <c:v>25.285714285714299</c:v>
                </c:pt>
                <c:pt idx="13">
                  <c:v>26</c:v>
                </c:pt>
                <c:pt idx="14">
                  <c:v>26.1428571428571</c:v>
                </c:pt>
                <c:pt idx="15">
                  <c:v>33.142857142857103</c:v>
                </c:pt>
                <c:pt idx="16">
                  <c:v>35</c:v>
                </c:pt>
                <c:pt idx="17">
                  <c:v>37.285714285714299</c:v>
                </c:pt>
                <c:pt idx="18">
                  <c:v>38.285714285714299</c:v>
                </c:pt>
                <c:pt idx="19">
                  <c:v>39</c:v>
                </c:pt>
                <c:pt idx="20">
                  <c:v>43.571428571428598</c:v>
                </c:pt>
                <c:pt idx="21">
                  <c:v>43.857142857142897</c:v>
                </c:pt>
                <c:pt idx="22">
                  <c:v>44.285714285714299</c:v>
                </c:pt>
                <c:pt idx="23">
                  <c:v>50.714285714285701</c:v>
                </c:pt>
                <c:pt idx="24">
                  <c:v>52.714285714285701</c:v>
                </c:pt>
                <c:pt idx="25">
                  <c:v>55.428571428571402</c:v>
                </c:pt>
                <c:pt idx="26">
                  <c:v>55.571428571428598</c:v>
                </c:pt>
                <c:pt idx="27">
                  <c:v>59.428571428571402</c:v>
                </c:pt>
                <c:pt idx="28">
                  <c:v>65.285714285714306</c:v>
                </c:pt>
                <c:pt idx="29">
                  <c:v>66.571428571428598</c:v>
                </c:pt>
                <c:pt idx="30">
                  <c:v>72</c:v>
                </c:pt>
                <c:pt idx="31">
                  <c:v>72.142857142857096</c:v>
                </c:pt>
                <c:pt idx="32">
                  <c:v>73.714285714285694</c:v>
                </c:pt>
                <c:pt idx="33">
                  <c:v>75.285714285714306</c:v>
                </c:pt>
                <c:pt idx="34">
                  <c:v>77.142857142857096</c:v>
                </c:pt>
                <c:pt idx="35">
                  <c:v>81</c:v>
                </c:pt>
                <c:pt idx="36">
                  <c:v>83.142857142857096</c:v>
                </c:pt>
                <c:pt idx="37">
                  <c:v>85</c:v>
                </c:pt>
                <c:pt idx="38">
                  <c:v>85.714285714285694</c:v>
                </c:pt>
                <c:pt idx="39">
                  <c:v>88.428571428571402</c:v>
                </c:pt>
                <c:pt idx="40">
                  <c:v>88.571428571428598</c:v>
                </c:pt>
                <c:pt idx="41">
                  <c:v>90.142857142857096</c:v>
                </c:pt>
                <c:pt idx="42">
                  <c:v>93.428571428571402</c:v>
                </c:pt>
                <c:pt idx="43">
                  <c:v>93.571428571428598</c:v>
                </c:pt>
                <c:pt idx="44">
                  <c:v>94.142857142857096</c:v>
                </c:pt>
                <c:pt idx="45">
                  <c:v>94.571428571428598</c:v>
                </c:pt>
                <c:pt idx="46">
                  <c:v>96.571428571428598</c:v>
                </c:pt>
                <c:pt idx="47">
                  <c:v>98.571428571428598</c:v>
                </c:pt>
                <c:pt idx="48">
                  <c:v>100.71428571428601</c:v>
                </c:pt>
                <c:pt idx="49">
                  <c:v>102.28571428571399</c:v>
                </c:pt>
                <c:pt idx="50">
                  <c:v>106.571428571429</c:v>
                </c:pt>
                <c:pt idx="51">
                  <c:v>108.28571428571399</c:v>
                </c:pt>
                <c:pt idx="52">
                  <c:v>108.857142857143</c:v>
                </c:pt>
                <c:pt idx="53">
                  <c:v>109.857142857143</c:v>
                </c:pt>
                <c:pt idx="54">
                  <c:v>140.71428571428601</c:v>
                </c:pt>
                <c:pt idx="55">
                  <c:v>143.42857142857099</c:v>
                </c:pt>
                <c:pt idx="56">
                  <c:v>155.28571428571399</c:v>
                </c:pt>
                <c:pt idx="57">
                  <c:v>156</c:v>
                </c:pt>
                <c:pt idx="58">
                  <c:v>232.57142857142901</c:v>
                </c:pt>
              </c:numCache>
            </c:numRef>
          </c:xVal>
          <c:yVal>
            <c:numRef>
              <c:f>T2AMPU!$D$71:$D$129</c:f>
              <c:numCache>
                <c:formatCode>General</c:formatCode>
                <c:ptCount val="59"/>
                <c:pt idx="0">
                  <c:v>0</c:v>
                </c:pt>
                <c:pt idx="1">
                  <c:v>4.5516613563956199E-2</c:v>
                </c:pt>
                <c:pt idx="2">
                  <c:v>9.1033227127901295E-2</c:v>
                </c:pt>
                <c:pt idx="3">
                  <c:v>0.136549840691846</c:v>
                </c:pt>
                <c:pt idx="4">
                  <c:v>0.22766612733355901</c:v>
                </c:pt>
                <c:pt idx="5">
                  <c:v>0.27326591429547298</c:v>
                </c:pt>
                <c:pt idx="6">
                  <c:v>0.318865701257387</c:v>
                </c:pt>
                <c:pt idx="7">
                  <c:v>0.36446548821930103</c:v>
                </c:pt>
                <c:pt idx="8">
                  <c:v>0.41006527518121499</c:v>
                </c:pt>
                <c:pt idx="9">
                  <c:v>0.45583270841872398</c:v>
                </c:pt>
                <c:pt idx="10">
                  <c:v>0.50164226538678103</c:v>
                </c:pt>
                <c:pt idx="11">
                  <c:v>0.54747292302594897</c:v>
                </c:pt>
                <c:pt idx="12">
                  <c:v>0.59330358066510502</c:v>
                </c:pt>
                <c:pt idx="13">
                  <c:v>0.63913423830426197</c:v>
                </c:pt>
                <c:pt idx="14">
                  <c:v>0.68496489594341803</c:v>
                </c:pt>
                <c:pt idx="15">
                  <c:v>0.73088030745708199</c:v>
                </c:pt>
                <c:pt idx="16">
                  <c:v>0.77683823324067303</c:v>
                </c:pt>
                <c:pt idx="17">
                  <c:v>0.82283877184371501</c:v>
                </c:pt>
                <c:pt idx="18">
                  <c:v>0.86886065640434695</c:v>
                </c:pt>
                <c:pt idx="19">
                  <c:v>0.91488254096496702</c:v>
                </c:pt>
                <c:pt idx="20">
                  <c:v>0.96105454350878805</c:v>
                </c:pt>
                <c:pt idx="21">
                  <c:v>1.00722654605261</c:v>
                </c:pt>
                <c:pt idx="22">
                  <c:v>1.0534416597099101</c:v>
                </c:pt>
                <c:pt idx="23">
                  <c:v>1.0997649548130399</c:v>
                </c:pt>
                <c:pt idx="24">
                  <c:v>1.1462187993622199</c:v>
                </c:pt>
                <c:pt idx="25">
                  <c:v>1.2394770835137701</c:v>
                </c:pt>
                <c:pt idx="26">
                  <c:v>1.33273536766532</c:v>
                </c:pt>
                <c:pt idx="27">
                  <c:v>1.3795636850038699</c:v>
                </c:pt>
                <c:pt idx="28">
                  <c:v>1.4267053849632301</c:v>
                </c:pt>
                <c:pt idx="29">
                  <c:v>1.47389221819206</c:v>
                </c:pt>
                <c:pt idx="30">
                  <c:v>1.5212605392410099</c:v>
                </c:pt>
                <c:pt idx="31">
                  <c:v>1.5686288602899601</c:v>
                </c:pt>
                <c:pt idx="32">
                  <c:v>1.6160428155595601</c:v>
                </c:pt>
                <c:pt idx="33">
                  <c:v>1.6635025151179099</c:v>
                </c:pt>
                <c:pt idx="34">
                  <c:v>1.71103103009369</c:v>
                </c:pt>
                <c:pt idx="35">
                  <c:v>1.75874412182666</c:v>
                </c:pt>
                <c:pt idx="36">
                  <c:v>1.80664332020705</c:v>
                </c:pt>
                <c:pt idx="37">
                  <c:v>1.85463616315905</c:v>
                </c:pt>
                <c:pt idx="38">
                  <c:v>1.9026759888256399</c:v>
                </c:pt>
                <c:pt idx="39">
                  <c:v>1.9510474503696</c:v>
                </c:pt>
                <c:pt idx="40">
                  <c:v>1.99944278726478</c:v>
                </c:pt>
                <c:pt idx="41">
                  <c:v>2.0480300739344601</c:v>
                </c:pt>
                <c:pt idx="42">
                  <c:v>2.1461783403934298</c:v>
                </c:pt>
                <c:pt idx="43">
                  <c:v>2.19525247362292</c:v>
                </c:pt>
                <c:pt idx="44">
                  <c:v>2.2935487022926502</c:v>
                </c:pt>
                <c:pt idx="45">
                  <c:v>2.34274631120388</c:v>
                </c:pt>
                <c:pt idx="46">
                  <c:v>2.3922933704067302</c:v>
                </c:pt>
                <c:pt idx="47">
                  <c:v>2.4426845457446702</c:v>
                </c:pt>
                <c:pt idx="48">
                  <c:v>2.4948821463087398</c:v>
                </c:pt>
                <c:pt idx="49">
                  <c:v>2.5486039743273001</c:v>
                </c:pt>
                <c:pt idx="50">
                  <c:v>2.6062675222714899</c:v>
                </c:pt>
                <c:pt idx="51">
                  <c:v>2.7246074159260698</c:v>
                </c:pt>
                <c:pt idx="52">
                  <c:v>2.78454296280474</c:v>
                </c:pt>
                <c:pt idx="53">
                  <c:v>2.8453786680845901</c:v>
                </c:pt>
                <c:pt idx="54">
                  <c:v>2.9426305412897</c:v>
                </c:pt>
                <c:pt idx="55">
                  <c:v>3.04676934972179</c:v>
                </c:pt>
                <c:pt idx="56">
                  <c:v>3.1921265171135098</c:v>
                </c:pt>
                <c:pt idx="57">
                  <c:v>3.3392509448990602</c:v>
                </c:pt>
                <c:pt idx="58">
                  <c:v>3.3392509448990602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9B4-42D2-AB98-3184FFE67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4172032"/>
        <c:axId val="484169408"/>
      </c:scatterChart>
      <c:valAx>
        <c:axId val="484172032"/>
        <c:scaling>
          <c:orientation val="minMax"/>
          <c:max val="182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 sz="1600" b="1" dirty="0" smtClean="0"/>
                  <a:t>Months </a:t>
                </a:r>
                <a:r>
                  <a:rPr lang="en-US" sz="1600" b="1" dirty="0"/>
                  <a:t>since </a:t>
                </a:r>
                <a:r>
                  <a:rPr lang="en-US" sz="1600" b="1" dirty="0" smtClean="0"/>
                  <a:t>randomization</a:t>
                </a:r>
                <a:endParaRPr lang="en-US" sz="1600" b="1" dirty="0"/>
              </a:p>
            </c:rich>
          </c:tx>
          <c:layout>
            <c:manualLayout>
              <c:xMode val="edge"/>
              <c:yMode val="edge"/>
              <c:x val="0.31714872284513035"/>
              <c:y val="0.8956325945367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84169408"/>
        <c:crosses val="autoZero"/>
        <c:crossBetween val="midCat"/>
        <c:majorUnit val="26"/>
      </c:valAx>
      <c:valAx>
        <c:axId val="484169408"/>
        <c:scaling>
          <c:orientation val="minMax"/>
          <c:max val="2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841720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22222222222223E-2"/>
          <c:y val="9.9978994338414881E-2"/>
          <c:w val="0.97555555555555551"/>
          <c:h val="0.766147325506963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eGFR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904761904761906E-3"/>
                  <c:y val="-8.7134104833219927E-2"/>
                </c:manualLayout>
              </c:layout>
              <c:tx>
                <c:rich>
                  <a:bodyPr/>
                  <a:lstStyle/>
                  <a:p>
                    <a:fld id="{5FEE3EEC-F225-4CC8-BFFA-8F412D59B4BB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324-45AB-9DE7-0A0F88BDF350}"/>
                </c:ext>
              </c:extLst>
            </c:dLbl>
            <c:dLbl>
              <c:idx val="1"/>
              <c:layout>
                <c:manualLayout>
                  <c:x val="5.9523809523809529E-4"/>
                  <c:y val="-9.802576073497965E-2"/>
                </c:manualLayout>
              </c:layout>
              <c:tx>
                <c:rich>
                  <a:bodyPr/>
                  <a:lstStyle/>
                  <a:p>
                    <a:fld id="{D82590DC-5D63-480C-8F07-0685FFA31107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380952380952384E-2"/>
                      <c:h val="7.435000509211364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324-45AB-9DE7-0A0F88BDF350}"/>
                </c:ext>
              </c:extLst>
            </c:dLbl>
            <c:dLbl>
              <c:idx val="2"/>
              <c:layout>
                <c:manualLayout>
                  <c:x val="5.1780212255988118E-5"/>
                  <c:y val="-5.1735767542331591E-2"/>
                </c:manualLayout>
              </c:layout>
              <c:tx>
                <c:rich>
                  <a:bodyPr/>
                  <a:lstStyle/>
                  <a:p>
                    <a:fld id="{70BAB5D4-B507-4DD4-9B56-D1968C23FDF8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833333333333339E-2"/>
                      <c:h val="7.435000509211364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324-45AB-9DE7-0A0F88BDF350}"/>
                </c:ext>
              </c:extLst>
            </c:dLbl>
            <c:dLbl>
              <c:idx val="3"/>
              <c:layout>
                <c:manualLayout>
                  <c:x val="-1.7857611548556431E-3"/>
                  <c:y val="-0.1715451616880089"/>
                </c:manualLayout>
              </c:layout>
              <c:tx>
                <c:rich>
                  <a:bodyPr/>
                  <a:lstStyle/>
                  <a:p>
                    <a:fld id="{4715F0F1-889A-437F-8914-F85422EA9E55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190476190476184E-2"/>
                      <c:h val="7.435000509211364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C324-45AB-9DE7-0A0F88BDF3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CANVAS Program</c:v>
                </c:pt>
                <c:pt idx="1">
                  <c:v>EMPA-REG OUTCOME</c:v>
                </c:pt>
                <c:pt idx="2">
                  <c:v>DECLARE</c:v>
                </c:pt>
                <c:pt idx="3">
                  <c:v>CREDENCE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26</c:v>
                </c:pt>
                <c:pt idx="2">
                  <c:v>9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24-45AB-9DE7-0A0F88BDF3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Macroalbuminuria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809523809524029E-3"/>
                  <c:y val="-6.541897375149413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24-45AB-9DE7-0A0F88BDF350}"/>
                </c:ext>
              </c:extLst>
            </c:dLbl>
            <c:dLbl>
              <c:idx val="1"/>
              <c:layout>
                <c:manualLayout>
                  <c:x val="-1.1904761904761906E-3"/>
                  <c:y val="-7.192562297990491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11%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619047619047616E-2"/>
                      <c:h val="0.109748235180609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324-45AB-9DE7-0A0F88BDF350}"/>
                </c:ext>
              </c:extLst>
            </c:dLbl>
            <c:dLbl>
              <c:idx val="2"/>
              <c:layout>
                <c:manualLayout>
                  <c:x val="1.1559968047471442E-3"/>
                  <c:y val="-6.461131092445983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324-45AB-9DE7-0A0F88BDF350}"/>
                </c:ext>
              </c:extLst>
            </c:dLbl>
            <c:dLbl>
              <c:idx val="3"/>
              <c:layout>
                <c:manualLayout>
                  <c:x val="0"/>
                  <c:y val="-0.2035443255093453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88%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24-45AB-9DE7-0A0F88BDF3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CANVAS Program</c:v>
                </c:pt>
                <c:pt idx="1">
                  <c:v>EMPA-REG OUTCOME</c:v>
                </c:pt>
                <c:pt idx="2">
                  <c:v>DECLARE</c:v>
                </c:pt>
                <c:pt idx="3">
                  <c:v>CREDENCE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-8</c:v>
                </c:pt>
                <c:pt idx="1">
                  <c:v>-11</c:v>
                </c:pt>
                <c:pt idx="2">
                  <c:v>-7</c:v>
                </c:pt>
                <c:pt idx="3">
                  <c:v>-88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24-45AB-9DE7-0A0F88BDF3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8495336"/>
        <c:axId val="848495992"/>
      </c:barChart>
      <c:catAx>
        <c:axId val="848495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8495992"/>
        <c:crosses val="autoZero"/>
        <c:auto val="1"/>
        <c:lblAlgn val="ctr"/>
        <c:lblOffset val="100"/>
        <c:noMultiLvlLbl val="0"/>
      </c:catAx>
      <c:valAx>
        <c:axId val="84849599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8495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545454545454544E-2"/>
          <c:y val="5.013940773208448E-2"/>
          <c:w val="0.82196969696969702"/>
          <c:h val="0.88529979005929405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00427A"/>
              </a:solidFill>
              <a:ln w="9525">
                <a:solidFill>
                  <a:srgbClr val="00427A"/>
                </a:solidFill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Summary!$AF$9:$AF$25</c:f>
                <c:numCache>
                  <c:formatCode>General</c:formatCode>
                  <c:ptCount val="17"/>
                  <c:pt idx="0">
                    <c:v>0.12</c:v>
                  </c:pt>
                  <c:pt idx="1">
                    <c:v>0.16000000000000003</c:v>
                  </c:pt>
                  <c:pt idx="2">
                    <c:v>0.17999999999999994</c:v>
                  </c:pt>
                  <c:pt idx="3">
                    <c:v>0.20000000000000007</c:v>
                  </c:pt>
                  <c:pt idx="4">
                    <c:v>0.26</c:v>
                  </c:pt>
                  <c:pt idx="5">
                    <c:v>1.6399999999999997</c:v>
                  </c:pt>
                  <c:pt idx="6">
                    <c:v>0.21999999999999997</c:v>
                  </c:pt>
                  <c:pt idx="7">
                    <c:v>0.14000000000000001</c:v>
                  </c:pt>
                  <c:pt idx="8">
                    <c:v>0.14999999999999991</c:v>
                  </c:pt>
                  <c:pt idx="9">
                    <c:v>0.19000000000000006</c:v>
                  </c:pt>
                  <c:pt idx="10">
                    <c:v>0.15000000000000002</c:v>
                  </c:pt>
                  <c:pt idx="11">
                    <c:v>0.44999999999999996</c:v>
                  </c:pt>
                  <c:pt idx="12">
                    <c:v>0.39000000000000012</c:v>
                  </c:pt>
                  <c:pt idx="13">
                    <c:v>0.10999999999999999</c:v>
                  </c:pt>
                  <c:pt idx="14">
                    <c:v>0.19999999999999996</c:v>
                  </c:pt>
                  <c:pt idx="15">
                    <c:v>0</c:v>
                  </c:pt>
                  <c:pt idx="16">
                    <c:v>0</c:v>
                  </c:pt>
                </c:numCache>
              </c:numRef>
            </c:plus>
            <c:minus>
              <c:numRef>
                <c:f>Summary!$AE$9:$AE$25</c:f>
                <c:numCache>
                  <c:formatCode>General</c:formatCode>
                  <c:ptCount val="17"/>
                  <c:pt idx="0">
                    <c:v>0.10999999999999999</c:v>
                  </c:pt>
                  <c:pt idx="1">
                    <c:v>0.12</c:v>
                  </c:pt>
                  <c:pt idx="2">
                    <c:v>0.14000000000000001</c:v>
                  </c:pt>
                  <c:pt idx="3">
                    <c:v>0.14999999999999997</c:v>
                  </c:pt>
                  <c:pt idx="4">
                    <c:v>0.18999999999999995</c:v>
                  </c:pt>
                  <c:pt idx="5">
                    <c:v>0.31</c:v>
                  </c:pt>
                  <c:pt idx="6">
                    <c:v>0.17000000000000004</c:v>
                  </c:pt>
                  <c:pt idx="7">
                    <c:v>0.12</c:v>
                  </c:pt>
                  <c:pt idx="8">
                    <c:v>0.13</c:v>
                  </c:pt>
                  <c:pt idx="9">
                    <c:v>0.14000000000000001</c:v>
                  </c:pt>
                  <c:pt idx="10">
                    <c:v>0.13</c:v>
                  </c:pt>
                  <c:pt idx="11">
                    <c:v>0.32000000000000006</c:v>
                  </c:pt>
                  <c:pt idx="12">
                    <c:v>0.28000000000000003</c:v>
                  </c:pt>
                  <c:pt idx="13">
                    <c:v>9.9999999999999978E-2</c:v>
                  </c:pt>
                  <c:pt idx="14">
                    <c:v>0.15000000000000002</c:v>
                  </c:pt>
                  <c:pt idx="15">
                    <c:v>0</c:v>
                  </c:pt>
                  <c:pt idx="16">
                    <c:v>0</c:v>
                  </c:pt>
                </c:numCache>
              </c:numRef>
            </c:minus>
            <c:spPr>
              <a:noFill/>
              <a:ln w="28575" cap="flat" cmpd="sng" algn="ctr">
                <a:solidFill>
                  <a:srgbClr val="000000"/>
                </a:solidFill>
                <a:round/>
              </a:ln>
              <a:effectLst/>
            </c:spPr>
          </c:errBars>
          <c:xVal>
            <c:numRef>
              <c:f>Summary!$AB$9:$AB$29</c:f>
              <c:numCache>
                <c:formatCode>General</c:formatCode>
                <c:ptCount val="21"/>
                <c:pt idx="0">
                  <c:v>0.7</c:v>
                </c:pt>
                <c:pt idx="1">
                  <c:v>0.6</c:v>
                </c:pt>
                <c:pt idx="2">
                  <c:v>0.68</c:v>
                </c:pt>
                <c:pt idx="3">
                  <c:v>0.6</c:v>
                </c:pt>
                <c:pt idx="4">
                  <c:v>0.74</c:v>
                </c:pt>
                <c:pt idx="5">
                  <c:v>0.39</c:v>
                </c:pt>
                <c:pt idx="6">
                  <c:v>0.78</c:v>
                </c:pt>
                <c:pt idx="7">
                  <c:v>0.69</c:v>
                </c:pt>
                <c:pt idx="8">
                  <c:v>0.8</c:v>
                </c:pt>
                <c:pt idx="9">
                  <c:v>0.61</c:v>
                </c:pt>
                <c:pt idx="10">
                  <c:v>0.66</c:v>
                </c:pt>
                <c:pt idx="11">
                  <c:v>1.1100000000000001</c:v>
                </c:pt>
                <c:pt idx="12">
                  <c:v>0.98</c:v>
                </c:pt>
                <c:pt idx="13">
                  <c:v>0.71</c:v>
                </c:pt>
                <c:pt idx="14">
                  <c:v>0.8</c:v>
                </c:pt>
                <c:pt idx="17">
                  <c:v>0.25</c:v>
                </c:pt>
                <c:pt idx="18">
                  <c:v>0.5</c:v>
                </c:pt>
                <c:pt idx="19">
                  <c:v>2</c:v>
                </c:pt>
                <c:pt idx="20">
                  <c:v>4</c:v>
                </c:pt>
              </c:numCache>
            </c:numRef>
          </c:xVal>
          <c:yVal>
            <c:numRef>
              <c:f>Summary!$AA$9:$AA$30</c:f>
              <c:numCache>
                <c:formatCode>General</c:formatCode>
                <c:ptCount val="22"/>
                <c:pt idx="0">
                  <c:v>14.6</c:v>
                </c:pt>
                <c:pt idx="1">
                  <c:v>13.6</c:v>
                </c:pt>
                <c:pt idx="2">
                  <c:v>12.6</c:v>
                </c:pt>
                <c:pt idx="3">
                  <c:v>11.6</c:v>
                </c:pt>
                <c:pt idx="4">
                  <c:v>10.6</c:v>
                </c:pt>
                <c:pt idx="5">
                  <c:v>9.6</c:v>
                </c:pt>
                <c:pt idx="6">
                  <c:v>8.6</c:v>
                </c:pt>
                <c:pt idx="7">
                  <c:v>7.6</c:v>
                </c:pt>
                <c:pt idx="8">
                  <c:v>6.6</c:v>
                </c:pt>
                <c:pt idx="9">
                  <c:v>5.6</c:v>
                </c:pt>
                <c:pt idx="10">
                  <c:v>4.5999999999999996</c:v>
                </c:pt>
                <c:pt idx="11">
                  <c:v>3.6</c:v>
                </c:pt>
                <c:pt idx="12">
                  <c:v>2.6</c:v>
                </c:pt>
                <c:pt idx="13">
                  <c:v>1.6</c:v>
                </c:pt>
                <c:pt idx="14">
                  <c:v>0.6</c:v>
                </c:pt>
                <c:pt idx="16">
                  <c:v>0.6</c:v>
                </c:pt>
                <c:pt idx="17">
                  <c:v>-0.5</c:v>
                </c:pt>
                <c:pt idx="18">
                  <c:v>-0.5</c:v>
                </c:pt>
                <c:pt idx="19">
                  <c:v>-0.5</c:v>
                </c:pt>
                <c:pt idx="20">
                  <c:v>-0.5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F18-456B-8D55-B56987600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952888"/>
        <c:axId val="134022944"/>
      </c:scatterChart>
      <c:valAx>
        <c:axId val="408952888"/>
        <c:scaling>
          <c:logBase val="10"/>
          <c:orientation val="minMax"/>
          <c:max val="4"/>
          <c:min val="0.25"/>
        </c:scaling>
        <c:delete val="1"/>
        <c:axPos val="b"/>
        <c:numFmt formatCode="General" sourceLinked="1"/>
        <c:majorTickMark val="out"/>
        <c:minorTickMark val="none"/>
        <c:tickLblPos val="nextTo"/>
        <c:crossAx val="134022944"/>
        <c:crosses val="autoZero"/>
        <c:crossBetween val="midCat"/>
      </c:valAx>
      <c:valAx>
        <c:axId val="134022944"/>
        <c:scaling>
          <c:orientation val="minMax"/>
          <c:max val="15"/>
          <c:min val="4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rgbClr val="4B5264"/>
            </a:solidFill>
            <a:prstDash val="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9528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27065828706197E-2"/>
          <c:y val="4.6919171913670399E-2"/>
          <c:w val="0.86841832594095669"/>
          <c:h val="0.855727864754315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6"/>
            <c:marker>
              <c:symbol val="diamond"/>
              <c:size val="8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F0D9-403C-8C5A-57517072B8CF}"/>
              </c:ext>
            </c:extLst>
          </c:dPt>
          <c:dPt>
            <c:idx val="7"/>
            <c:marker>
              <c:symbol val="diamond"/>
              <c:size val="8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F0D9-403C-8C5A-57517072B8CF}"/>
              </c:ext>
            </c:extLst>
          </c:dPt>
          <c:dPt>
            <c:idx val="8"/>
            <c:marker>
              <c:symbol val="diamond"/>
              <c:size val="8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F0D9-403C-8C5A-57517072B8CF}"/>
              </c:ext>
            </c:extLst>
          </c:dPt>
          <c:dPt>
            <c:idx val="9"/>
            <c:marker>
              <c:symbol val="diamond"/>
              <c:size val="8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F0D9-403C-8C5A-57517072B8CF}"/>
              </c:ext>
            </c:extLst>
          </c:dPt>
          <c:errBars>
            <c:errDir val="x"/>
            <c:errBarType val="both"/>
            <c:errValType val="cust"/>
            <c:noEndCap val="0"/>
            <c:plus>
              <c:numRef>
                <c:f>Sheet1!$G$2:$G$7</c:f>
                <c:numCache>
                  <c:formatCode>General</c:formatCode>
                  <c:ptCount val="6"/>
                  <c:pt idx="0">
                    <c:v>0.44999999999999996</c:v>
                  </c:pt>
                  <c:pt idx="1">
                    <c:v>0.78</c:v>
                  </c:pt>
                  <c:pt idx="2">
                    <c:v>1.4499999999999997</c:v>
                  </c:pt>
                  <c:pt idx="3">
                    <c:v>1.33</c:v>
                  </c:pt>
                  <c:pt idx="4">
                    <c:v>1.1300000000000001</c:v>
                  </c:pt>
                  <c:pt idx="5">
                    <c:v>0.66</c:v>
                  </c:pt>
                </c:numCache>
              </c:numRef>
            </c:plus>
            <c:minus>
              <c:numRef>
                <c:f>Sheet1!$F$2:$F$7</c:f>
                <c:numCache>
                  <c:formatCode>General</c:formatCode>
                  <c:ptCount val="6"/>
                  <c:pt idx="0">
                    <c:v>0.32000000000000006</c:v>
                  </c:pt>
                  <c:pt idx="1">
                    <c:v>0.56000000000000005</c:v>
                  </c:pt>
                  <c:pt idx="2">
                    <c:v>0.88000000000000012</c:v>
                  </c:pt>
                  <c:pt idx="3">
                    <c:v>0.80999999999999983</c:v>
                  </c:pt>
                  <c:pt idx="4">
                    <c:v>0.7</c:v>
                  </c:pt>
                  <c:pt idx="5">
                    <c:v>0.17</c:v>
                  </c:pt>
                </c:numCache>
              </c:numRef>
            </c:minus>
            <c:spPr>
              <a:noFill/>
              <a:ln w="28575" cap="flat" cmpd="sng" algn="ctr">
                <a:solidFill>
                  <a:srgbClr val="000000"/>
                </a:solidFill>
                <a:round/>
              </a:ln>
              <a:effectLst/>
            </c:spPr>
          </c:errBars>
          <c:xVal>
            <c:numRef>
              <c:f>Sheet1!$B$2:$B$11</c:f>
              <c:numCache>
                <c:formatCode>General</c:formatCode>
                <c:ptCount val="10"/>
                <c:pt idx="0">
                  <c:v>1.1100000000000001</c:v>
                </c:pt>
                <c:pt idx="1">
                  <c:v>1.97</c:v>
                </c:pt>
                <c:pt idx="2">
                  <c:v>2.2400000000000002</c:v>
                </c:pt>
                <c:pt idx="3">
                  <c:v>2.0099999999999998</c:v>
                </c:pt>
                <c:pt idx="4">
                  <c:v>1.8</c:v>
                </c:pt>
                <c:pt idx="5">
                  <c:v>0.23</c:v>
                </c:pt>
                <c:pt idx="6">
                  <c:v>0.05</c:v>
                </c:pt>
                <c:pt idx="7">
                  <c:v>2</c:v>
                </c:pt>
                <c:pt idx="8">
                  <c:v>4</c:v>
                </c:pt>
                <c:pt idx="9">
                  <c:v>5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6</c:v>
                </c:pt>
                <c:pt idx="1">
                  <c:v>5.0999999999999996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-0.5</c:v>
                </c:pt>
                <c:pt idx="7">
                  <c:v>-0.5</c:v>
                </c:pt>
                <c:pt idx="8">
                  <c:v>-0.5</c:v>
                </c:pt>
                <c:pt idx="9">
                  <c:v>-0.5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0D9-403C-8C5A-57517072B8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4672584"/>
        <c:axId val="439768496"/>
      </c:scatterChart>
      <c:valAx>
        <c:axId val="384672584"/>
        <c:scaling>
          <c:logBase val="10"/>
          <c:orientation val="minMax"/>
          <c:max val="4"/>
          <c:min val="0.5"/>
        </c:scaling>
        <c:delete val="1"/>
        <c:axPos val="b"/>
        <c:numFmt formatCode="General" sourceLinked="1"/>
        <c:majorTickMark val="none"/>
        <c:minorTickMark val="none"/>
        <c:tickLblPos val="nextTo"/>
        <c:crossAx val="439768496"/>
        <c:crosses val="autoZero"/>
        <c:crossBetween val="midCat"/>
      </c:valAx>
      <c:valAx>
        <c:axId val="439768496"/>
        <c:scaling>
          <c:orientation val="minMax"/>
          <c:max val="6.5"/>
          <c:min val="4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2"/>
            </a:solidFill>
            <a:prstDash val="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6725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14"/>
            <c:marker>
              <c:symbol val="diamond"/>
              <c:size val="9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5B7-41C2-9E49-958B35D3CDF7}"/>
              </c:ext>
            </c:extLst>
          </c:dPt>
          <c:dPt>
            <c:idx val="15"/>
            <c:marker>
              <c:symbol val="diamond"/>
              <c:size val="9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5B7-41C2-9E49-958B35D3CDF7}"/>
              </c:ext>
            </c:extLst>
          </c:dPt>
          <c:dPt>
            <c:idx val="16"/>
            <c:marker>
              <c:symbol val="diamond"/>
              <c:size val="9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85B7-41C2-9E49-958B35D3CDF7}"/>
              </c:ext>
            </c:extLst>
          </c:dPt>
          <c:dPt>
            <c:idx val="17"/>
            <c:marker>
              <c:symbol val="diamond"/>
              <c:size val="9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85B7-41C2-9E49-958B35D3CDF7}"/>
              </c:ext>
            </c:extLst>
          </c:dPt>
          <c:dPt>
            <c:idx val="22"/>
            <c:marker>
              <c:symbol val="circle"/>
              <c:size val="9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85B7-41C2-9E49-958B35D3CDF7}"/>
              </c:ext>
            </c:extLst>
          </c:dPt>
          <c:dPt>
            <c:idx val="23"/>
            <c:marker>
              <c:symbol val="circle"/>
              <c:size val="9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85B7-41C2-9E49-958B35D3CDF7}"/>
              </c:ext>
            </c:extLst>
          </c:dPt>
          <c:dPt>
            <c:idx val="24"/>
            <c:marker>
              <c:symbol val="circle"/>
              <c:size val="9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85B7-41C2-9E49-958B35D3CDF7}"/>
              </c:ext>
            </c:extLst>
          </c:dPt>
          <c:dPt>
            <c:idx val="25"/>
            <c:marker>
              <c:symbol val="circle"/>
              <c:size val="9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85B7-41C2-9E49-958B35D3CDF7}"/>
              </c:ext>
            </c:extLst>
          </c:dPt>
          <c:errBars>
            <c:errDir val="x"/>
            <c:errBarType val="both"/>
            <c:errValType val="cust"/>
            <c:noEndCap val="0"/>
            <c:plus>
              <c:numRef>
                <c:f>'Figure 2'!$O$13:$O$26</c:f>
                <c:numCache>
                  <c:formatCode>General</c:formatCode>
                  <c:ptCount val="14"/>
                  <c:pt idx="0">
                    <c:v>0.19999999999999996</c:v>
                  </c:pt>
                  <c:pt idx="1">
                    <c:v>0.19999999999999996</c:v>
                  </c:pt>
                  <c:pt idx="2">
                    <c:v>0.30000000000000016</c:v>
                  </c:pt>
                  <c:pt idx="3">
                    <c:v>0</c:v>
                  </c:pt>
                  <c:pt idx="4">
                    <c:v>0.28000000000000003</c:v>
                  </c:pt>
                  <c:pt idx="5">
                    <c:v>0.14000000000000001</c:v>
                  </c:pt>
                  <c:pt idx="6">
                    <c:v>0</c:v>
                  </c:pt>
                  <c:pt idx="7">
                    <c:v>0</c:v>
                  </c:pt>
                  <c:pt idx="8">
                    <c:v>0.22999999999999998</c:v>
                  </c:pt>
                  <c:pt idx="9">
                    <c:v>0.25</c:v>
                  </c:pt>
                  <c:pt idx="10">
                    <c:v>0.44999999999999996</c:v>
                  </c:pt>
                  <c:pt idx="11">
                    <c:v>0</c:v>
                  </c:pt>
                  <c:pt idx="12">
                    <c:v>0.6</c:v>
                  </c:pt>
                  <c:pt idx="13">
                    <c:v>0.15000000000000002</c:v>
                  </c:pt>
                </c:numCache>
              </c:numRef>
            </c:plus>
            <c:minus>
              <c:numRef>
                <c:f>'Figure 2'!$N$13:$N$26</c:f>
                <c:numCache>
                  <c:formatCode>General</c:formatCode>
                  <c:ptCount val="14"/>
                  <c:pt idx="0">
                    <c:v>0.16000000000000003</c:v>
                  </c:pt>
                  <c:pt idx="1">
                    <c:v>0.14000000000000001</c:v>
                  </c:pt>
                  <c:pt idx="2">
                    <c:v>0.21999999999999997</c:v>
                  </c:pt>
                  <c:pt idx="3">
                    <c:v>0</c:v>
                  </c:pt>
                  <c:pt idx="4">
                    <c:v>0.20999999999999996</c:v>
                  </c:pt>
                  <c:pt idx="5">
                    <c:v>0.12</c:v>
                  </c:pt>
                  <c:pt idx="6">
                    <c:v>0</c:v>
                  </c:pt>
                  <c:pt idx="7">
                    <c:v>0</c:v>
                  </c:pt>
                  <c:pt idx="8">
                    <c:v>0.17999999999999994</c:v>
                  </c:pt>
                  <c:pt idx="9">
                    <c:v>0.15999999999999998</c:v>
                  </c:pt>
                  <c:pt idx="10">
                    <c:v>0.29000000000000004</c:v>
                  </c:pt>
                  <c:pt idx="11">
                    <c:v>0</c:v>
                  </c:pt>
                  <c:pt idx="12">
                    <c:v>0.36</c:v>
                  </c:pt>
                  <c:pt idx="13">
                    <c:v>0.12</c:v>
                  </c:pt>
                </c:numCache>
              </c:numRef>
            </c:minus>
            <c:spPr>
              <a:noFill/>
              <a:ln w="28575" cap="flat" cmpd="sng" algn="ctr">
                <a:solidFill>
                  <a:srgbClr val="000000"/>
                </a:solidFill>
                <a:round/>
              </a:ln>
              <a:effectLst/>
            </c:spPr>
          </c:errBars>
          <c:xVal>
            <c:numRef>
              <c:f>'Figure 2'!$K$13:$K$30</c:f>
              <c:numCache>
                <c:formatCode>General</c:formatCode>
                <c:ptCount val="18"/>
                <c:pt idx="0">
                  <c:v>0.75</c:v>
                </c:pt>
                <c:pt idx="1">
                  <c:v>0.52</c:v>
                </c:pt>
                <c:pt idx="2">
                  <c:v>0.82</c:v>
                </c:pt>
                <c:pt idx="4">
                  <c:v>0.76</c:v>
                </c:pt>
                <c:pt idx="5">
                  <c:v>0.67</c:v>
                </c:pt>
                <c:pt idx="8">
                  <c:v>0.71</c:v>
                </c:pt>
                <c:pt idx="9">
                  <c:v>0.47</c:v>
                </c:pt>
                <c:pt idx="10">
                  <c:v>0.81</c:v>
                </c:pt>
                <c:pt idx="12">
                  <c:v>0.9</c:v>
                </c:pt>
                <c:pt idx="13">
                  <c:v>0.61</c:v>
                </c:pt>
                <c:pt idx="14">
                  <c:v>0.25</c:v>
                </c:pt>
                <c:pt idx="15">
                  <c:v>0.5</c:v>
                </c:pt>
                <c:pt idx="16">
                  <c:v>2</c:v>
                </c:pt>
                <c:pt idx="17">
                  <c:v>4</c:v>
                </c:pt>
              </c:numCache>
            </c:numRef>
          </c:xVal>
          <c:yVal>
            <c:numRef>
              <c:f>'Figure 2'!$J$13:$J$30</c:f>
              <c:numCache>
                <c:formatCode>General</c:formatCode>
                <c:ptCount val="18"/>
                <c:pt idx="0">
                  <c:v>13.45</c:v>
                </c:pt>
                <c:pt idx="1">
                  <c:v>12.35</c:v>
                </c:pt>
                <c:pt idx="2">
                  <c:v>11.2</c:v>
                </c:pt>
                <c:pt idx="3">
                  <c:v>10.5</c:v>
                </c:pt>
                <c:pt idx="4">
                  <c:v>9.6</c:v>
                </c:pt>
                <c:pt idx="5">
                  <c:v>8.5</c:v>
                </c:pt>
                <c:pt idx="6">
                  <c:v>7.7</c:v>
                </c:pt>
                <c:pt idx="7">
                  <c:v>6.7</c:v>
                </c:pt>
                <c:pt idx="8">
                  <c:v>5.7</c:v>
                </c:pt>
                <c:pt idx="9">
                  <c:v>4.7</c:v>
                </c:pt>
                <c:pt idx="10">
                  <c:v>3.7</c:v>
                </c:pt>
                <c:pt idx="11">
                  <c:v>2.9</c:v>
                </c:pt>
                <c:pt idx="12">
                  <c:v>1.9</c:v>
                </c:pt>
                <c:pt idx="13">
                  <c:v>0.9</c:v>
                </c:pt>
                <c:pt idx="14">
                  <c:v>-0.5</c:v>
                </c:pt>
                <c:pt idx="15">
                  <c:v>-0.5</c:v>
                </c:pt>
                <c:pt idx="16">
                  <c:v>-0.5</c:v>
                </c:pt>
                <c:pt idx="17">
                  <c:v>-0.5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85B7-41C2-9E49-958B35D3C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952888"/>
        <c:axId val="134022944"/>
      </c:scatterChart>
      <c:valAx>
        <c:axId val="408952888"/>
        <c:scaling>
          <c:logBase val="10"/>
          <c:orientation val="minMax"/>
          <c:max val="4"/>
          <c:min val="0.25"/>
        </c:scaling>
        <c:delete val="1"/>
        <c:axPos val="b"/>
        <c:numFmt formatCode="General" sourceLinked="1"/>
        <c:majorTickMark val="none"/>
        <c:minorTickMark val="none"/>
        <c:tickLblPos val="none"/>
        <c:crossAx val="134022944"/>
        <c:crosses val="autoZero"/>
        <c:crossBetween val="midCat"/>
      </c:valAx>
      <c:valAx>
        <c:axId val="134022944"/>
        <c:scaling>
          <c:orientation val="minMax"/>
          <c:max val="14.75"/>
          <c:min val="1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2"/>
            </a:solidFill>
            <a:prstDash val="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9528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29404527559054"/>
          <c:y val="5.8624771531873808E-2"/>
          <c:w val="0.79640061105643034"/>
          <c:h val="0.70271557813410379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solidFill>
                <a:srgbClr val="E572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E57200"/>
              </a:solidFill>
              <a:ln w="9525">
                <a:solidFill>
                  <a:srgbClr val="E57200"/>
                </a:solidFill>
              </a:ln>
              <a:effectLst/>
            </c:spPr>
          </c:marker>
          <c:dPt>
            <c:idx val="6"/>
            <c:marker>
              <c:symbol val="circle"/>
              <c:size val="7"/>
              <c:spPr>
                <a:solidFill>
                  <a:srgbClr val="E57200"/>
                </a:solidFill>
                <a:ln w="9525">
                  <a:solidFill>
                    <a:srgbClr val="E572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C61-492F-84FE-BC736FC7FBE8}"/>
              </c:ext>
            </c:extLst>
          </c:dPt>
          <c:errBars>
            <c:errDir val="y"/>
            <c:errBarType val="both"/>
            <c:errValType val="cust"/>
            <c:noEndCap val="0"/>
            <c:plus>
              <c:numRef>
                <c:f>'Fig S3D - Body_Weight'!$C$2:$C$11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4.3075408102827201E-2</c:v>
                  </c:pt>
                  <c:pt idx="2">
                    <c:v>6.056026712483762E-2</c:v>
                  </c:pt>
                  <c:pt idx="3">
                    <c:v>7.5774032332701566E-2</c:v>
                  </c:pt>
                  <c:pt idx="4">
                    <c:v>9.6918274041405766E-2</c:v>
                  </c:pt>
                  <c:pt idx="5">
                    <c:v>0.11489220569631381</c:v>
                  </c:pt>
                  <c:pt idx="6">
                    <c:v>0.1292750215649778</c:v>
                  </c:pt>
                  <c:pt idx="7">
                    <c:v>0.14843803012679857</c:v>
                  </c:pt>
                  <c:pt idx="8">
                    <c:v>0.17552520753955389</c:v>
                  </c:pt>
                  <c:pt idx="9">
                    <c:v>0.30104868271121216</c:v>
                  </c:pt>
                </c:numCache>
              </c:numRef>
            </c:plus>
            <c:minus>
              <c:numRef>
                <c:f>'Fig S3D - Body_Weight'!$C$2:$C$11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4.3075408102827201E-2</c:v>
                  </c:pt>
                  <c:pt idx="2">
                    <c:v>6.056026712483762E-2</c:v>
                  </c:pt>
                  <c:pt idx="3">
                    <c:v>7.5774032332701566E-2</c:v>
                  </c:pt>
                  <c:pt idx="4">
                    <c:v>9.6918274041405766E-2</c:v>
                  </c:pt>
                  <c:pt idx="5">
                    <c:v>0.11489220569631381</c:v>
                  </c:pt>
                  <c:pt idx="6">
                    <c:v>0.1292750215649778</c:v>
                  </c:pt>
                  <c:pt idx="7">
                    <c:v>0.14843803012679857</c:v>
                  </c:pt>
                  <c:pt idx="8">
                    <c:v>0.17552520753955389</c:v>
                  </c:pt>
                  <c:pt idx="9">
                    <c:v>0.30104868271121216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xVal>
            <c:numRef>
              <c:f>'Fig S3D - Body_Weight'!$A$2:$A$11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6</c:v>
                </c:pt>
                <c:pt idx="4">
                  <c:v>12</c:v>
                </c:pt>
                <c:pt idx="5">
                  <c:v>18</c:v>
                </c:pt>
                <c:pt idx="6">
                  <c:v>24</c:v>
                </c:pt>
                <c:pt idx="7">
                  <c:v>30</c:v>
                </c:pt>
                <c:pt idx="8">
                  <c:v>36</c:v>
                </c:pt>
                <c:pt idx="9">
                  <c:v>42</c:v>
                </c:pt>
              </c:numCache>
            </c:numRef>
          </c:xVal>
          <c:yVal>
            <c:numRef>
              <c:f>'Fig S3D - Body_Weight'!$B$2:$B$11</c:f>
              <c:numCache>
                <c:formatCode>General</c:formatCode>
                <c:ptCount val="10"/>
                <c:pt idx="0">
                  <c:v>0</c:v>
                </c:pt>
                <c:pt idx="1">
                  <c:v>4.2644315981963388E-2</c:v>
                </c:pt>
                <c:pt idx="2">
                  <c:v>-3.6512622360252323E-2</c:v>
                </c:pt>
                <c:pt idx="3">
                  <c:v>-1.5907475903300217E-2</c:v>
                </c:pt>
                <c:pt idx="4">
                  <c:v>-3.8459057367123961E-4</c:v>
                </c:pt>
                <c:pt idx="5">
                  <c:v>-0.1417274033919611</c:v>
                </c:pt>
                <c:pt idx="6">
                  <c:v>-0.32496328532373608</c:v>
                </c:pt>
                <c:pt idx="7">
                  <c:v>-0.50474716123711616</c:v>
                </c:pt>
                <c:pt idx="8">
                  <c:v>-0.7065645945965513</c:v>
                </c:pt>
                <c:pt idx="9">
                  <c:v>-1.1110883533239768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C61-492F-84FE-BC736FC7FBE8}"/>
            </c:ext>
          </c:extLst>
        </c:ser>
        <c:ser>
          <c:idx val="1"/>
          <c:order val="1"/>
          <c:spPr>
            <a:ln w="25400" cap="rnd">
              <a:solidFill>
                <a:srgbClr val="002F6C"/>
              </a:solidFill>
              <a:round/>
            </a:ln>
            <a:effectLst/>
          </c:spPr>
          <c:marker>
            <c:symbol val="x"/>
            <c:size val="7"/>
            <c:spPr>
              <a:solidFill>
                <a:srgbClr val="002F6C"/>
              </a:solidFill>
              <a:ln w="9525">
                <a:solidFill>
                  <a:srgbClr val="002F6C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'Fig S3D - Body_Weight'!$G$2:$G$11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4.3043752826025294E-2</c:v>
                  </c:pt>
                  <c:pt idx="2">
                    <c:v>6.0491936738078192E-2</c:v>
                  </c:pt>
                  <c:pt idx="3">
                    <c:v>7.5781436542385214E-2</c:v>
                  </c:pt>
                  <c:pt idx="4">
                    <c:v>9.6692176887962861E-2</c:v>
                  </c:pt>
                  <c:pt idx="5">
                    <c:v>0.11429186832207645</c:v>
                  </c:pt>
                  <c:pt idx="6">
                    <c:v>0.12788455618362618</c:v>
                  </c:pt>
                  <c:pt idx="7">
                    <c:v>0.14593186350191498</c:v>
                  </c:pt>
                  <c:pt idx="8">
                    <c:v>0.17117329188364397</c:v>
                  </c:pt>
                  <c:pt idx="9">
                    <c:v>0.28828061422480339</c:v>
                  </c:pt>
                </c:numCache>
              </c:numRef>
            </c:plus>
            <c:minus>
              <c:numRef>
                <c:f>'Fig S3D - Body_Weight'!$G$2:$G$11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4.3043752826025294E-2</c:v>
                  </c:pt>
                  <c:pt idx="2">
                    <c:v>6.0491936738078192E-2</c:v>
                  </c:pt>
                  <c:pt idx="3">
                    <c:v>7.5781436542385214E-2</c:v>
                  </c:pt>
                  <c:pt idx="4">
                    <c:v>9.6692176887962861E-2</c:v>
                  </c:pt>
                  <c:pt idx="5">
                    <c:v>0.11429186832207645</c:v>
                  </c:pt>
                  <c:pt idx="6">
                    <c:v>0.12788455618362618</c:v>
                  </c:pt>
                  <c:pt idx="7">
                    <c:v>0.14593186350191498</c:v>
                  </c:pt>
                  <c:pt idx="8">
                    <c:v>0.17117329188364397</c:v>
                  </c:pt>
                  <c:pt idx="9">
                    <c:v>0.28828061422480339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xVal>
            <c:numRef>
              <c:f>'Fig S3D - Body_Weight'!$A$2:$A$11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6</c:v>
                </c:pt>
                <c:pt idx="4">
                  <c:v>12</c:v>
                </c:pt>
                <c:pt idx="5">
                  <c:v>18</c:v>
                </c:pt>
                <c:pt idx="6">
                  <c:v>24</c:v>
                </c:pt>
                <c:pt idx="7">
                  <c:v>30</c:v>
                </c:pt>
                <c:pt idx="8">
                  <c:v>36</c:v>
                </c:pt>
                <c:pt idx="9">
                  <c:v>42</c:v>
                </c:pt>
              </c:numCache>
            </c:numRef>
          </c:xVal>
          <c:yVal>
            <c:numRef>
              <c:f>'Fig S3D - Body_Weight'!$F$2:$F$11</c:f>
              <c:numCache>
                <c:formatCode>General</c:formatCode>
                <c:ptCount val="10"/>
                <c:pt idx="0">
                  <c:v>0</c:v>
                </c:pt>
                <c:pt idx="1">
                  <c:v>-0.63901345762973261</c:v>
                </c:pt>
                <c:pt idx="2">
                  <c:v>-1.0233550201577186</c:v>
                </c:pt>
                <c:pt idx="3">
                  <c:v>-1.2803541258094615</c:v>
                </c:pt>
                <c:pt idx="4">
                  <c:v>-1.313274575437406</c:v>
                </c:pt>
                <c:pt idx="5">
                  <c:v>-1.3178406217962042</c:v>
                </c:pt>
                <c:pt idx="6">
                  <c:v>-1.4849410149961009</c:v>
                </c:pt>
                <c:pt idx="7">
                  <c:v>-1.6314337828980454</c:v>
                </c:pt>
                <c:pt idx="8">
                  <c:v>-1.7952399729089974</c:v>
                </c:pt>
                <c:pt idx="9">
                  <c:v>-1.992473923671656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C61-492F-84FE-BC736FC7FB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4172032"/>
        <c:axId val="484169408"/>
      </c:scatterChart>
      <c:valAx>
        <c:axId val="484172032"/>
        <c:scaling>
          <c:orientation val="minMax"/>
          <c:max val="42.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 sz="1600" b="1" dirty="0"/>
                  <a:t>Months since </a:t>
                </a:r>
                <a:r>
                  <a:rPr lang="en-US" sz="1600" b="1" dirty="0" smtClean="0"/>
                  <a:t>randomization</a:t>
                </a:r>
                <a:endParaRPr lang="en-US" sz="1600" b="1" dirty="0"/>
              </a:p>
            </c:rich>
          </c:tx>
          <c:layout>
            <c:manualLayout>
              <c:xMode val="edge"/>
              <c:yMode val="edge"/>
              <c:x val="0.35186023622047247"/>
              <c:y val="0.859214748066501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84169408"/>
        <c:crossesAt val="-3"/>
        <c:crossBetween val="midCat"/>
        <c:majorUnit val="6"/>
      </c:valAx>
      <c:valAx>
        <c:axId val="484169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 sz="1600" b="1" dirty="0"/>
                  <a:t>LS</a:t>
                </a:r>
                <a:r>
                  <a:rPr lang="en-US" sz="1600" b="1" baseline="0" dirty="0"/>
                  <a:t> mean change (±SE) </a:t>
                </a:r>
                <a:br>
                  <a:rPr lang="en-US" sz="1600" b="1" baseline="0" dirty="0"/>
                </a:br>
                <a:r>
                  <a:rPr lang="en-US" sz="1600" b="1" baseline="0" dirty="0"/>
                  <a:t>in body weight (kg)</a:t>
                </a:r>
                <a:endParaRPr lang="en-US" sz="1600" b="1" dirty="0"/>
              </a:p>
            </c:rich>
          </c:tx>
          <c:layout>
            <c:manualLayout>
              <c:xMode val="edge"/>
              <c:yMode val="edge"/>
              <c:x val="2.4195168963254596E-3"/>
              <c:y val="7.408503005004349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84172032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54927888018575"/>
          <c:y val="0.1163531274291824"/>
          <c:w val="0.79549417878829221"/>
          <c:h val="0.67485890554872219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solidFill>
                <a:srgbClr val="002F6C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002F6C"/>
              </a:solidFill>
              <a:ln w="9525">
                <a:solidFill>
                  <a:srgbClr val="002F6C"/>
                </a:solidFill>
              </a:ln>
              <a:effectLst/>
            </c:spPr>
          </c:marker>
          <c:dPt>
            <c:idx val="6"/>
            <c:marker>
              <c:symbol val="square"/>
              <c:size val="7"/>
              <c:spPr>
                <a:solidFill>
                  <a:srgbClr val="002F6C"/>
                </a:solidFill>
                <a:ln w="9525">
                  <a:solidFill>
                    <a:srgbClr val="002F6C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F1A-4841-BE6B-62B5047B5337}"/>
              </c:ext>
            </c:extLst>
          </c:dPt>
          <c:errBars>
            <c:errDir val="y"/>
            <c:errBarType val="both"/>
            <c:errValType val="cust"/>
            <c:noEndCap val="0"/>
            <c:plus>
              <c:numRef>
                <c:f>'Figure 4B - UACR'!$AC$2:$AC$9</c:f>
                <c:numCache>
                  <c:formatCode>General</c:formatCode>
                  <c:ptCount val="8"/>
                  <c:pt idx="0">
                    <c:v>39.23471733028498</c:v>
                  </c:pt>
                  <c:pt idx="1">
                    <c:v>32.568316760495009</c:v>
                  </c:pt>
                  <c:pt idx="2">
                    <c:v>34.641337397107009</c:v>
                  </c:pt>
                  <c:pt idx="3">
                    <c:v>36.557822443024975</c:v>
                  </c:pt>
                  <c:pt idx="4">
                    <c:v>38.179516794815981</c:v>
                  </c:pt>
                  <c:pt idx="5">
                    <c:v>41.599543970585046</c:v>
                  </c:pt>
                  <c:pt idx="6">
                    <c:v>51.027271663288047</c:v>
                  </c:pt>
                  <c:pt idx="7">
                    <c:v>71.960574659615986</c:v>
                  </c:pt>
                </c:numCache>
              </c:numRef>
            </c:plus>
            <c:minus>
              <c:numRef>
                <c:f>'Figure 4B - UACR'!$AD$2:$AD$9</c:f>
                <c:numCache>
                  <c:formatCode>General</c:formatCode>
                  <c:ptCount val="8"/>
                  <c:pt idx="0">
                    <c:v>37.563991145288014</c:v>
                  </c:pt>
                  <c:pt idx="1">
                    <c:v>30.792803622112046</c:v>
                  </c:pt>
                  <c:pt idx="2">
                    <c:v>32.589862816255959</c:v>
                  </c:pt>
                  <c:pt idx="3">
                    <c:v>34.295382212156028</c:v>
                  </c:pt>
                  <c:pt idx="4">
                    <c:v>35.717188960790963</c:v>
                  </c:pt>
                  <c:pt idx="5">
                    <c:v>38.641717852560987</c:v>
                  </c:pt>
                  <c:pt idx="6">
                    <c:v>46.784029930154929</c:v>
                  </c:pt>
                  <c:pt idx="7">
                    <c:v>63.663987671836026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000000"/>
                </a:solidFill>
                <a:round/>
              </a:ln>
              <a:effectLst/>
            </c:spPr>
          </c:errBars>
          <c:xVal>
            <c:numRef>
              <c:f>'Figure 4B - UACR'!$A$2:$A$9</c:f>
              <c:numCache>
                <c:formatCode>General</c:formatCode>
                <c:ptCount val="8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</c:numCache>
            </c:numRef>
          </c:xVal>
          <c:yVal>
            <c:numRef>
              <c:f>'Figure 4B - UACR'!$S$2:$S$9</c:f>
              <c:numCache>
                <c:formatCode>General</c:formatCode>
                <c:ptCount val="8"/>
                <c:pt idx="0">
                  <c:v>882.13890918689003</c:v>
                </c:pt>
                <c:pt idx="1">
                  <c:v>564.83377150468004</c:v>
                </c:pt>
                <c:pt idx="2">
                  <c:v>550.31460983313298</c:v>
                </c:pt>
                <c:pt idx="3">
                  <c:v>554.16469192014199</c:v>
                </c:pt>
                <c:pt idx="4">
                  <c:v>553.81131502826497</c:v>
                </c:pt>
                <c:pt idx="5">
                  <c:v>543.46597019732496</c:v>
                </c:pt>
                <c:pt idx="6">
                  <c:v>562.60320643745797</c:v>
                </c:pt>
                <c:pt idx="7">
                  <c:v>552.190574839438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F1A-4841-BE6B-62B5047B5337}"/>
            </c:ext>
          </c:extLst>
        </c:ser>
        <c:ser>
          <c:idx val="1"/>
          <c:order val="1"/>
          <c:spPr>
            <a:ln w="25400" cap="rnd">
              <a:solidFill>
                <a:srgbClr val="E572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E57200"/>
              </a:solidFill>
              <a:ln w="9525">
                <a:solidFill>
                  <a:srgbClr val="E572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'Figure 4B - UACR'!$AA$2:$AA$9</c:f>
                <c:numCache>
                  <c:formatCode>General</c:formatCode>
                  <c:ptCount val="8"/>
                  <c:pt idx="0">
                    <c:v>40.578058040965061</c:v>
                  </c:pt>
                  <c:pt idx="1">
                    <c:v>47.169523609653083</c:v>
                  </c:pt>
                  <c:pt idx="2">
                    <c:v>53.458221031148923</c:v>
                  </c:pt>
                  <c:pt idx="3">
                    <c:v>56.90220715213195</c:v>
                  </c:pt>
                  <c:pt idx="4">
                    <c:v>60.229408272881074</c:v>
                  </c:pt>
                  <c:pt idx="5">
                    <c:v>61.471375014219007</c:v>
                  </c:pt>
                  <c:pt idx="6">
                    <c:v>77.730259335043002</c:v>
                  </c:pt>
                  <c:pt idx="7">
                    <c:v>108.71864737320504</c:v>
                  </c:pt>
                </c:numCache>
              </c:numRef>
            </c:plus>
            <c:minus>
              <c:numRef>
                <c:f>'Figure 4B - UACR'!$AB$2:$AB$9</c:f>
                <c:numCache>
                  <c:formatCode>General</c:formatCode>
                  <c:ptCount val="8"/>
                  <c:pt idx="0">
                    <c:v>38.850170238788905</c:v>
                  </c:pt>
                  <c:pt idx="1">
                    <c:v>44.595993244467991</c:v>
                  </c:pt>
                  <c:pt idx="2">
                    <c:v>50.283069194549057</c:v>
                  </c:pt>
                  <c:pt idx="3">
                    <c:v>53.362548527343051</c:v>
                  </c:pt>
                  <c:pt idx="4">
                    <c:v>56.301980193436975</c:v>
                  </c:pt>
                  <c:pt idx="5">
                    <c:v>57.01974130712108</c:v>
                  </c:pt>
                  <c:pt idx="6">
                    <c:v>71.121654073460945</c:v>
                  </c:pt>
                  <c:pt idx="7">
                    <c:v>95.795139258478002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000000"/>
                </a:solidFill>
                <a:round/>
              </a:ln>
              <a:effectLst/>
            </c:spPr>
          </c:errBars>
          <c:xVal>
            <c:numRef>
              <c:f>'Figure 4B - UACR'!$A$2:$A$9</c:f>
              <c:numCache>
                <c:formatCode>General</c:formatCode>
                <c:ptCount val="8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</c:numCache>
            </c:numRef>
          </c:xVal>
          <c:yVal>
            <c:numRef>
              <c:f>'Figure 4B - UACR'!$P$2:$P$9</c:f>
              <c:numCache>
                <c:formatCode>General</c:formatCode>
                <c:ptCount val="8"/>
                <c:pt idx="0">
                  <c:v>912.36506263061995</c:v>
                </c:pt>
                <c:pt idx="1">
                  <c:v>817.38757960639896</c:v>
                </c:pt>
                <c:pt idx="2">
                  <c:v>846.58736509600305</c:v>
                </c:pt>
                <c:pt idx="3">
                  <c:v>857.83605492423806</c:v>
                </c:pt>
                <c:pt idx="4">
                  <c:v>863.42381911240398</c:v>
                </c:pt>
                <c:pt idx="5">
                  <c:v>787.36979089601903</c:v>
                </c:pt>
                <c:pt idx="6">
                  <c:v>836.53121901593397</c:v>
                </c:pt>
                <c:pt idx="7">
                  <c:v>805.87390611389901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F1A-4841-BE6B-62B5047B53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4172032"/>
        <c:axId val="484169408"/>
      </c:scatterChart>
      <c:valAx>
        <c:axId val="484172032"/>
        <c:scaling>
          <c:orientation val="minMax"/>
          <c:max val="42.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 sz="1600" b="1" dirty="0"/>
                  <a:t>Months since </a:t>
                </a:r>
                <a:r>
                  <a:rPr lang="en-US" sz="1600" b="1" dirty="0" smtClean="0"/>
                  <a:t>randomization</a:t>
                </a:r>
                <a:endParaRPr lang="en-US" sz="1600" b="1" dirty="0"/>
              </a:p>
            </c:rich>
          </c:tx>
          <c:layout>
            <c:manualLayout>
              <c:xMode val="edge"/>
              <c:yMode val="edge"/>
              <c:x val="0.35893279930397709"/>
              <c:y val="0.885097712797276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84169408"/>
        <c:crosses val="autoZero"/>
        <c:crossBetween val="midCat"/>
        <c:majorUnit val="6"/>
      </c:valAx>
      <c:valAx>
        <c:axId val="484169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 sz="1600" b="1" dirty="0"/>
                  <a:t>Geometric</a:t>
                </a:r>
                <a:r>
                  <a:rPr lang="en-US" sz="1600" b="1" baseline="0" dirty="0"/>
                  <a:t> mean (95% CI) </a:t>
                </a:r>
                <a:br>
                  <a:rPr lang="en-US" sz="1600" b="1" baseline="0" dirty="0"/>
                </a:br>
                <a:r>
                  <a:rPr lang="en-US" sz="1600" b="1" baseline="0" dirty="0"/>
                  <a:t>UACR (mg/g)</a:t>
                </a:r>
                <a:endParaRPr lang="en-US" sz="1600" b="1" dirty="0"/>
              </a:p>
            </c:rich>
          </c:tx>
          <c:layout>
            <c:manualLayout>
              <c:xMode val="edge"/>
              <c:yMode val="edge"/>
              <c:x val="7.8997562375641255E-3"/>
              <c:y val="9.462593372119702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841720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96047851939483"/>
          <c:y val="2.6770012036532786E-2"/>
          <c:w val="0.84949182233542253"/>
          <c:h val="0.77295699801241113"/>
        </c:manualLayout>
      </c:layout>
      <c:scatterChart>
        <c:scatterStyle val="lineMarker"/>
        <c:varyColors val="0"/>
        <c:ser>
          <c:idx val="1"/>
          <c:order val="0"/>
          <c:tx>
            <c:v>Placebo</c:v>
          </c:tx>
          <c:spPr>
            <a:ln w="25400" cap="rnd">
              <a:solidFill>
                <a:srgbClr val="E57200"/>
              </a:solidFill>
              <a:round/>
            </a:ln>
            <a:effectLst/>
          </c:spPr>
          <c:marker>
            <c:symbol val="none"/>
          </c:marker>
          <c:xVal>
            <c:numRef>
              <c:f>'Fig 1A - T2PRYCOM'!$C$221:$C$481</c:f>
              <c:numCache>
                <c:formatCode>General</c:formatCode>
                <c:ptCount val="261"/>
                <c:pt idx="0">
                  <c:v>0</c:v>
                </c:pt>
                <c:pt idx="1">
                  <c:v>8.1428571428571406</c:v>
                </c:pt>
                <c:pt idx="2">
                  <c:v>9.5714285714285694</c:v>
                </c:pt>
                <c:pt idx="3">
                  <c:v>10.5714285714286</c:v>
                </c:pt>
                <c:pt idx="4">
                  <c:v>12.8571428571429</c:v>
                </c:pt>
                <c:pt idx="5">
                  <c:v>13</c:v>
                </c:pt>
                <c:pt idx="6">
                  <c:v>13.1428571428571</c:v>
                </c:pt>
                <c:pt idx="7">
                  <c:v>14.714285714285699</c:v>
                </c:pt>
                <c:pt idx="8">
                  <c:v>15.1428571428571</c:v>
                </c:pt>
                <c:pt idx="9">
                  <c:v>15.5714285714286</c:v>
                </c:pt>
                <c:pt idx="10">
                  <c:v>16.428571428571399</c:v>
                </c:pt>
                <c:pt idx="11">
                  <c:v>17.1428571428571</c:v>
                </c:pt>
                <c:pt idx="12">
                  <c:v>17.571428571428601</c:v>
                </c:pt>
                <c:pt idx="13">
                  <c:v>18.285714285714299</c:v>
                </c:pt>
                <c:pt idx="14">
                  <c:v>19.1428571428571</c:v>
                </c:pt>
                <c:pt idx="15">
                  <c:v>22.428571428571399</c:v>
                </c:pt>
                <c:pt idx="16">
                  <c:v>26.8571428571429</c:v>
                </c:pt>
                <c:pt idx="17">
                  <c:v>28.1428571428571</c:v>
                </c:pt>
                <c:pt idx="18">
                  <c:v>29.1428571428571</c:v>
                </c:pt>
                <c:pt idx="19">
                  <c:v>29.571428571428601</c:v>
                </c:pt>
                <c:pt idx="20">
                  <c:v>30.1428571428571</c:v>
                </c:pt>
                <c:pt idx="21">
                  <c:v>32.428571428571402</c:v>
                </c:pt>
                <c:pt idx="22">
                  <c:v>32.571428571428598</c:v>
                </c:pt>
                <c:pt idx="23">
                  <c:v>33.714285714285701</c:v>
                </c:pt>
                <c:pt idx="24">
                  <c:v>35</c:v>
                </c:pt>
                <c:pt idx="25">
                  <c:v>35.428571428571402</c:v>
                </c:pt>
                <c:pt idx="26">
                  <c:v>35.571428571428598</c:v>
                </c:pt>
                <c:pt idx="27">
                  <c:v>39</c:v>
                </c:pt>
                <c:pt idx="28">
                  <c:v>39.714285714285701</c:v>
                </c:pt>
                <c:pt idx="29">
                  <c:v>40.428571428571402</c:v>
                </c:pt>
                <c:pt idx="30">
                  <c:v>40.571428571428598</c:v>
                </c:pt>
                <c:pt idx="31">
                  <c:v>42.571428571428598</c:v>
                </c:pt>
                <c:pt idx="32">
                  <c:v>43.285714285714299</c:v>
                </c:pt>
                <c:pt idx="33">
                  <c:v>43.857142857142897</c:v>
                </c:pt>
                <c:pt idx="34">
                  <c:v>44</c:v>
                </c:pt>
                <c:pt idx="35">
                  <c:v>44.142857142857103</c:v>
                </c:pt>
                <c:pt idx="36">
                  <c:v>45.857142857142897</c:v>
                </c:pt>
                <c:pt idx="37">
                  <c:v>46.857142857142897</c:v>
                </c:pt>
                <c:pt idx="38">
                  <c:v>47.142857142857103</c:v>
                </c:pt>
                <c:pt idx="39">
                  <c:v>47.428571428571402</c:v>
                </c:pt>
                <c:pt idx="40">
                  <c:v>48</c:v>
                </c:pt>
                <c:pt idx="41">
                  <c:v>49.428571428571402</c:v>
                </c:pt>
                <c:pt idx="42">
                  <c:v>50.857142857142897</c:v>
                </c:pt>
                <c:pt idx="43">
                  <c:v>51</c:v>
                </c:pt>
                <c:pt idx="44">
                  <c:v>51.142857142857103</c:v>
                </c:pt>
                <c:pt idx="45">
                  <c:v>51.428571428571402</c:v>
                </c:pt>
                <c:pt idx="46">
                  <c:v>51.571428571428598</c:v>
                </c:pt>
                <c:pt idx="47">
                  <c:v>51.857142857142897</c:v>
                </c:pt>
                <c:pt idx="48">
                  <c:v>52.142857142857103</c:v>
                </c:pt>
                <c:pt idx="49">
                  <c:v>52.285714285714299</c:v>
                </c:pt>
                <c:pt idx="50">
                  <c:v>52.428571428571402</c:v>
                </c:pt>
                <c:pt idx="51">
                  <c:v>52.571428571428598</c:v>
                </c:pt>
                <c:pt idx="52">
                  <c:v>52.857142857142897</c:v>
                </c:pt>
                <c:pt idx="53">
                  <c:v>53</c:v>
                </c:pt>
                <c:pt idx="54">
                  <c:v>53.714285714285701</c:v>
                </c:pt>
                <c:pt idx="55">
                  <c:v>54</c:v>
                </c:pt>
                <c:pt idx="56">
                  <c:v>54.285714285714299</c:v>
                </c:pt>
                <c:pt idx="57">
                  <c:v>54.571428571428598</c:v>
                </c:pt>
                <c:pt idx="58">
                  <c:v>55</c:v>
                </c:pt>
                <c:pt idx="59">
                  <c:v>55.142857142857103</c:v>
                </c:pt>
                <c:pt idx="60">
                  <c:v>55.285714285714299</c:v>
                </c:pt>
                <c:pt idx="61">
                  <c:v>56.142857142857103</c:v>
                </c:pt>
                <c:pt idx="62">
                  <c:v>56.285714285714299</c:v>
                </c:pt>
                <c:pt idx="63">
                  <c:v>58</c:v>
                </c:pt>
                <c:pt idx="64">
                  <c:v>58.142857142857103</c:v>
                </c:pt>
                <c:pt idx="65">
                  <c:v>58.285714285714299</c:v>
                </c:pt>
                <c:pt idx="66">
                  <c:v>58.714285714285701</c:v>
                </c:pt>
                <c:pt idx="67">
                  <c:v>58.857142857142897</c:v>
                </c:pt>
                <c:pt idx="68">
                  <c:v>60</c:v>
                </c:pt>
                <c:pt idx="69">
                  <c:v>60.714285714285701</c:v>
                </c:pt>
                <c:pt idx="70">
                  <c:v>61.571428571428598</c:v>
                </c:pt>
                <c:pt idx="71">
                  <c:v>61.857142857142897</c:v>
                </c:pt>
                <c:pt idx="72">
                  <c:v>62</c:v>
                </c:pt>
                <c:pt idx="73">
                  <c:v>62.714285714285701</c:v>
                </c:pt>
                <c:pt idx="74">
                  <c:v>62.857142857142897</c:v>
                </c:pt>
                <c:pt idx="75">
                  <c:v>63.142857142857103</c:v>
                </c:pt>
                <c:pt idx="76">
                  <c:v>63.428571428571402</c:v>
                </c:pt>
                <c:pt idx="77">
                  <c:v>64</c:v>
                </c:pt>
                <c:pt idx="78">
                  <c:v>64.285714285714306</c:v>
                </c:pt>
                <c:pt idx="79">
                  <c:v>64.428571428571402</c:v>
                </c:pt>
                <c:pt idx="80">
                  <c:v>64.571428571428598</c:v>
                </c:pt>
                <c:pt idx="81">
                  <c:v>66</c:v>
                </c:pt>
                <c:pt idx="82">
                  <c:v>67.142857142857096</c:v>
                </c:pt>
                <c:pt idx="83">
                  <c:v>68.571428571428598</c:v>
                </c:pt>
                <c:pt idx="84">
                  <c:v>68.714285714285694</c:v>
                </c:pt>
                <c:pt idx="85">
                  <c:v>69.142857142857096</c:v>
                </c:pt>
                <c:pt idx="86">
                  <c:v>69.571428571428598</c:v>
                </c:pt>
                <c:pt idx="87">
                  <c:v>70.714285714285694</c:v>
                </c:pt>
                <c:pt idx="88">
                  <c:v>70.857142857142904</c:v>
                </c:pt>
                <c:pt idx="89">
                  <c:v>71.142857142857096</c:v>
                </c:pt>
                <c:pt idx="90">
                  <c:v>72.285714285714306</c:v>
                </c:pt>
                <c:pt idx="91">
                  <c:v>72.571428571428598</c:v>
                </c:pt>
                <c:pt idx="92">
                  <c:v>73.714285714285694</c:v>
                </c:pt>
                <c:pt idx="93">
                  <c:v>76.142857142857096</c:v>
                </c:pt>
                <c:pt idx="94">
                  <c:v>76.285714285714306</c:v>
                </c:pt>
                <c:pt idx="95">
                  <c:v>76.428571428571402</c:v>
                </c:pt>
                <c:pt idx="96">
                  <c:v>76.857142857142904</c:v>
                </c:pt>
                <c:pt idx="97">
                  <c:v>77</c:v>
                </c:pt>
                <c:pt idx="98">
                  <c:v>77.142857142857096</c:v>
                </c:pt>
                <c:pt idx="99">
                  <c:v>77.285714285714306</c:v>
                </c:pt>
                <c:pt idx="100">
                  <c:v>77.428571428571402</c:v>
                </c:pt>
                <c:pt idx="101">
                  <c:v>77.857142857142904</c:v>
                </c:pt>
                <c:pt idx="102">
                  <c:v>78</c:v>
                </c:pt>
                <c:pt idx="103">
                  <c:v>78.142857142857096</c:v>
                </c:pt>
                <c:pt idx="104">
                  <c:v>78.285714285714306</c:v>
                </c:pt>
                <c:pt idx="105">
                  <c:v>78.428571428571402</c:v>
                </c:pt>
                <c:pt idx="106">
                  <c:v>78.714285714285694</c:v>
                </c:pt>
                <c:pt idx="107">
                  <c:v>78.857142857142904</c:v>
                </c:pt>
                <c:pt idx="108">
                  <c:v>79</c:v>
                </c:pt>
                <c:pt idx="109">
                  <c:v>79.142857142857096</c:v>
                </c:pt>
                <c:pt idx="110">
                  <c:v>79.571428571428598</c:v>
                </c:pt>
                <c:pt idx="111">
                  <c:v>79.857142857142904</c:v>
                </c:pt>
                <c:pt idx="112">
                  <c:v>80</c:v>
                </c:pt>
                <c:pt idx="113">
                  <c:v>80.285714285714306</c:v>
                </c:pt>
                <c:pt idx="114">
                  <c:v>80.714285714285694</c:v>
                </c:pt>
                <c:pt idx="115">
                  <c:v>81</c:v>
                </c:pt>
                <c:pt idx="116">
                  <c:v>82.571428571428598</c:v>
                </c:pt>
                <c:pt idx="117">
                  <c:v>83.428571428571402</c:v>
                </c:pt>
                <c:pt idx="118">
                  <c:v>83.714285714285694</c:v>
                </c:pt>
                <c:pt idx="119">
                  <c:v>83.857142857142904</c:v>
                </c:pt>
                <c:pt idx="120">
                  <c:v>84.571428571428598</c:v>
                </c:pt>
                <c:pt idx="121">
                  <c:v>85.285714285714306</c:v>
                </c:pt>
                <c:pt idx="122">
                  <c:v>86</c:v>
                </c:pt>
                <c:pt idx="123">
                  <c:v>86.428571428571402</c:v>
                </c:pt>
                <c:pt idx="124">
                  <c:v>87</c:v>
                </c:pt>
                <c:pt idx="125">
                  <c:v>88</c:v>
                </c:pt>
                <c:pt idx="126">
                  <c:v>88.428571428571402</c:v>
                </c:pt>
                <c:pt idx="127">
                  <c:v>88.571428571428598</c:v>
                </c:pt>
                <c:pt idx="128">
                  <c:v>88.857142857142904</c:v>
                </c:pt>
                <c:pt idx="129">
                  <c:v>89.142857142857096</c:v>
                </c:pt>
                <c:pt idx="130">
                  <c:v>89.428571428571402</c:v>
                </c:pt>
                <c:pt idx="131">
                  <c:v>90</c:v>
                </c:pt>
                <c:pt idx="132">
                  <c:v>90.285714285714306</c:v>
                </c:pt>
                <c:pt idx="133">
                  <c:v>90.428571428571402</c:v>
                </c:pt>
                <c:pt idx="134">
                  <c:v>91.142857142857096</c:v>
                </c:pt>
                <c:pt idx="135">
                  <c:v>91.714285714285694</c:v>
                </c:pt>
                <c:pt idx="136">
                  <c:v>91.857142857142904</c:v>
                </c:pt>
                <c:pt idx="137">
                  <c:v>92</c:v>
                </c:pt>
                <c:pt idx="138">
                  <c:v>92.285714285714306</c:v>
                </c:pt>
                <c:pt idx="139">
                  <c:v>93.857142857142904</c:v>
                </c:pt>
                <c:pt idx="140">
                  <c:v>94.285714285714306</c:v>
                </c:pt>
                <c:pt idx="141">
                  <c:v>94.857142857142904</c:v>
                </c:pt>
                <c:pt idx="142">
                  <c:v>97.285714285714306</c:v>
                </c:pt>
                <c:pt idx="143">
                  <c:v>97.714285714285694</c:v>
                </c:pt>
                <c:pt idx="144">
                  <c:v>98.857142857142904</c:v>
                </c:pt>
                <c:pt idx="145">
                  <c:v>99</c:v>
                </c:pt>
                <c:pt idx="146">
                  <c:v>99.285714285714306</c:v>
                </c:pt>
                <c:pt idx="147">
                  <c:v>99.428571428571402</c:v>
                </c:pt>
                <c:pt idx="148">
                  <c:v>100.428571428571</c:v>
                </c:pt>
                <c:pt idx="149">
                  <c:v>100.71428571428601</c:v>
                </c:pt>
                <c:pt idx="150">
                  <c:v>100.857142857143</c:v>
                </c:pt>
                <c:pt idx="151">
                  <c:v>101</c:v>
                </c:pt>
                <c:pt idx="152">
                  <c:v>102.28571428571399</c:v>
                </c:pt>
                <c:pt idx="153">
                  <c:v>102.428571428571</c:v>
                </c:pt>
                <c:pt idx="154">
                  <c:v>102.571428571429</c:v>
                </c:pt>
                <c:pt idx="155">
                  <c:v>102.857142857143</c:v>
                </c:pt>
                <c:pt idx="156">
                  <c:v>103.142857142857</c:v>
                </c:pt>
                <c:pt idx="157">
                  <c:v>103.857142857143</c:v>
                </c:pt>
                <c:pt idx="158">
                  <c:v>104</c:v>
                </c:pt>
                <c:pt idx="159">
                  <c:v>104.142857142857</c:v>
                </c:pt>
                <c:pt idx="160">
                  <c:v>104.28571428571399</c:v>
                </c:pt>
                <c:pt idx="161">
                  <c:v>104.571428571429</c:v>
                </c:pt>
                <c:pt idx="162">
                  <c:v>104.71428571428601</c:v>
                </c:pt>
                <c:pt idx="163">
                  <c:v>104.857142857143</c:v>
                </c:pt>
                <c:pt idx="164">
                  <c:v>105.142857142857</c:v>
                </c:pt>
                <c:pt idx="165">
                  <c:v>105.28571428571399</c:v>
                </c:pt>
                <c:pt idx="166">
                  <c:v>105.71428571428601</c:v>
                </c:pt>
                <c:pt idx="167">
                  <c:v>106.142857142857</c:v>
                </c:pt>
                <c:pt idx="168">
                  <c:v>106.28571428571399</c:v>
                </c:pt>
                <c:pt idx="169">
                  <c:v>106.71428571428601</c:v>
                </c:pt>
                <c:pt idx="170">
                  <c:v>107.857142857143</c:v>
                </c:pt>
                <c:pt idx="171">
                  <c:v>108</c:v>
                </c:pt>
                <c:pt idx="172">
                  <c:v>108.571428571429</c:v>
                </c:pt>
                <c:pt idx="173">
                  <c:v>109.142857142857</c:v>
                </c:pt>
                <c:pt idx="174">
                  <c:v>110</c:v>
                </c:pt>
                <c:pt idx="175">
                  <c:v>110.71428571428601</c:v>
                </c:pt>
                <c:pt idx="176">
                  <c:v>111.571428571429</c:v>
                </c:pt>
                <c:pt idx="177">
                  <c:v>112.571428571429</c:v>
                </c:pt>
                <c:pt idx="178">
                  <c:v>113.71428571428601</c:v>
                </c:pt>
                <c:pt idx="179">
                  <c:v>114.142857142857</c:v>
                </c:pt>
                <c:pt idx="180">
                  <c:v>114.71428571428601</c:v>
                </c:pt>
                <c:pt idx="181">
                  <c:v>114.857142857143</c:v>
                </c:pt>
                <c:pt idx="182">
                  <c:v>115.571428571429</c:v>
                </c:pt>
                <c:pt idx="183">
                  <c:v>117.428571428571</c:v>
                </c:pt>
                <c:pt idx="184">
                  <c:v>117.71428571428601</c:v>
                </c:pt>
                <c:pt idx="185">
                  <c:v>118</c:v>
                </c:pt>
                <c:pt idx="186">
                  <c:v>118.428571428571</c:v>
                </c:pt>
                <c:pt idx="187">
                  <c:v>119</c:v>
                </c:pt>
                <c:pt idx="188">
                  <c:v>119.142857142857</c:v>
                </c:pt>
                <c:pt idx="189">
                  <c:v>122.142857142857</c:v>
                </c:pt>
                <c:pt idx="190">
                  <c:v>123.28571428571399</c:v>
                </c:pt>
                <c:pt idx="191">
                  <c:v>123.71428571428601</c:v>
                </c:pt>
                <c:pt idx="192">
                  <c:v>123.857142857143</c:v>
                </c:pt>
                <c:pt idx="193">
                  <c:v>124.142857142857</c:v>
                </c:pt>
                <c:pt idx="194">
                  <c:v>124.71428571428601</c:v>
                </c:pt>
                <c:pt idx="195">
                  <c:v>124.857142857143</c:v>
                </c:pt>
                <c:pt idx="196">
                  <c:v>125.142857142857</c:v>
                </c:pt>
                <c:pt idx="197">
                  <c:v>125.428571428571</c:v>
                </c:pt>
                <c:pt idx="198">
                  <c:v>126</c:v>
                </c:pt>
                <c:pt idx="199">
                  <c:v>126.571428571429</c:v>
                </c:pt>
                <c:pt idx="200">
                  <c:v>127.71428571428601</c:v>
                </c:pt>
                <c:pt idx="201">
                  <c:v>128.142857142857</c:v>
                </c:pt>
                <c:pt idx="202">
                  <c:v>128.28571428571399</c:v>
                </c:pt>
                <c:pt idx="203">
                  <c:v>128.71428571428601</c:v>
                </c:pt>
                <c:pt idx="204">
                  <c:v>128.857142857143</c:v>
                </c:pt>
                <c:pt idx="205">
                  <c:v>129</c:v>
                </c:pt>
                <c:pt idx="206">
                  <c:v>129.142857142857</c:v>
                </c:pt>
                <c:pt idx="207">
                  <c:v>129.42857142857099</c:v>
                </c:pt>
                <c:pt idx="208">
                  <c:v>129.71428571428601</c:v>
                </c:pt>
                <c:pt idx="209">
                  <c:v>129.857142857143</c:v>
                </c:pt>
                <c:pt idx="210">
                  <c:v>130</c:v>
                </c:pt>
                <c:pt idx="211">
                  <c:v>130.142857142857</c:v>
                </c:pt>
                <c:pt idx="212">
                  <c:v>130.57142857142901</c:v>
                </c:pt>
                <c:pt idx="213">
                  <c:v>130.71428571428601</c:v>
                </c:pt>
                <c:pt idx="214">
                  <c:v>130.857142857143</c:v>
                </c:pt>
                <c:pt idx="215">
                  <c:v>131.42857142857099</c:v>
                </c:pt>
                <c:pt idx="216">
                  <c:v>131.57142857142901</c:v>
                </c:pt>
                <c:pt idx="217">
                  <c:v>131.71428571428601</c:v>
                </c:pt>
                <c:pt idx="218">
                  <c:v>132.142857142857</c:v>
                </c:pt>
                <c:pt idx="219">
                  <c:v>132.28571428571399</c:v>
                </c:pt>
                <c:pt idx="220">
                  <c:v>133</c:v>
                </c:pt>
                <c:pt idx="221">
                  <c:v>133.28571428571399</c:v>
                </c:pt>
                <c:pt idx="222">
                  <c:v>133.42857142857099</c:v>
                </c:pt>
                <c:pt idx="223">
                  <c:v>133.71428571428601</c:v>
                </c:pt>
                <c:pt idx="224">
                  <c:v>136.28571428571399</c:v>
                </c:pt>
                <c:pt idx="225">
                  <c:v>137.71428571428601</c:v>
                </c:pt>
                <c:pt idx="226">
                  <c:v>139.142857142857</c:v>
                </c:pt>
                <c:pt idx="227">
                  <c:v>139.42857142857099</c:v>
                </c:pt>
                <c:pt idx="228">
                  <c:v>140</c:v>
                </c:pt>
                <c:pt idx="229">
                  <c:v>140.142857142857</c:v>
                </c:pt>
                <c:pt idx="230">
                  <c:v>141.57142857142901</c:v>
                </c:pt>
                <c:pt idx="231">
                  <c:v>142</c:v>
                </c:pt>
                <c:pt idx="232">
                  <c:v>143.857142857143</c:v>
                </c:pt>
                <c:pt idx="233">
                  <c:v>144.42857142857099</c:v>
                </c:pt>
                <c:pt idx="234">
                  <c:v>148.71428571428601</c:v>
                </c:pt>
                <c:pt idx="235">
                  <c:v>149.28571428571399</c:v>
                </c:pt>
                <c:pt idx="236">
                  <c:v>150.142857142857</c:v>
                </c:pt>
                <c:pt idx="237">
                  <c:v>150.71428571428601</c:v>
                </c:pt>
                <c:pt idx="238">
                  <c:v>151.71428571428601</c:v>
                </c:pt>
                <c:pt idx="239">
                  <c:v>153</c:v>
                </c:pt>
                <c:pt idx="240">
                  <c:v>154.42857142857099</c:v>
                </c:pt>
                <c:pt idx="241">
                  <c:v>156.142857142857</c:v>
                </c:pt>
                <c:pt idx="242">
                  <c:v>156.28571428571399</c:v>
                </c:pt>
                <c:pt idx="243">
                  <c:v>157</c:v>
                </c:pt>
                <c:pt idx="244">
                  <c:v>157.28571428571399</c:v>
                </c:pt>
                <c:pt idx="245">
                  <c:v>158</c:v>
                </c:pt>
                <c:pt idx="246">
                  <c:v>159.142857142857</c:v>
                </c:pt>
                <c:pt idx="247">
                  <c:v>160.857142857143</c:v>
                </c:pt>
                <c:pt idx="248">
                  <c:v>165.142857142857</c:v>
                </c:pt>
                <c:pt idx="249">
                  <c:v>165.42857142857099</c:v>
                </c:pt>
                <c:pt idx="250">
                  <c:v>166.142857142857</c:v>
                </c:pt>
                <c:pt idx="251">
                  <c:v>169.57142857142901</c:v>
                </c:pt>
                <c:pt idx="252">
                  <c:v>173.28571428571399</c:v>
                </c:pt>
                <c:pt idx="253">
                  <c:v>175.28571428571399</c:v>
                </c:pt>
                <c:pt idx="254">
                  <c:v>176</c:v>
                </c:pt>
                <c:pt idx="255">
                  <c:v>176.142857142857</c:v>
                </c:pt>
                <c:pt idx="256">
                  <c:v>179.71428571428601</c:v>
                </c:pt>
                <c:pt idx="257">
                  <c:v>181.42857142857099</c:v>
                </c:pt>
                <c:pt idx="258">
                  <c:v>182.28571428571399</c:v>
                </c:pt>
                <c:pt idx="259">
                  <c:v>187.142857142857</c:v>
                </c:pt>
                <c:pt idx="260">
                  <c:v>232.57142857142901</c:v>
                </c:pt>
              </c:numCache>
            </c:numRef>
          </c:xVal>
          <c:yVal>
            <c:numRef>
              <c:f>'Fig 1A - T2PRYCOM'!$D$221:$D$481</c:f>
              <c:numCache>
                <c:formatCode>General</c:formatCode>
                <c:ptCount val="261"/>
                <c:pt idx="0">
                  <c:v>0</c:v>
                </c:pt>
                <c:pt idx="1">
                  <c:v>4.5495905368520002E-2</c:v>
                </c:pt>
                <c:pt idx="2">
                  <c:v>9.0991810737040005E-2</c:v>
                </c:pt>
                <c:pt idx="3">
                  <c:v>0.13648771610555999</c:v>
                </c:pt>
                <c:pt idx="4">
                  <c:v>0.18198362147406899</c:v>
                </c:pt>
                <c:pt idx="5">
                  <c:v>0.22747952684257799</c:v>
                </c:pt>
                <c:pt idx="6">
                  <c:v>0.27297543221109799</c:v>
                </c:pt>
                <c:pt idx="7">
                  <c:v>0.31847133757961799</c:v>
                </c:pt>
                <c:pt idx="8">
                  <c:v>0.36396724294813798</c:v>
                </c:pt>
                <c:pt idx="9">
                  <c:v>0.40948393219302198</c:v>
                </c:pt>
                <c:pt idx="10">
                  <c:v>0.45500062143790698</c:v>
                </c:pt>
                <c:pt idx="11">
                  <c:v>0.50051731068279104</c:v>
                </c:pt>
                <c:pt idx="12">
                  <c:v>0.54603399992767498</c:v>
                </c:pt>
                <c:pt idx="13">
                  <c:v>0.63706737841744399</c:v>
                </c:pt>
                <c:pt idx="14">
                  <c:v>0.68258406766232804</c:v>
                </c:pt>
                <c:pt idx="15">
                  <c:v>0.72814251533771501</c:v>
                </c:pt>
                <c:pt idx="16">
                  <c:v>0.77372188057401903</c:v>
                </c:pt>
                <c:pt idx="17">
                  <c:v>0.81930124581032204</c:v>
                </c:pt>
                <c:pt idx="18">
                  <c:v>0.86488061104662595</c:v>
                </c:pt>
                <c:pt idx="19">
                  <c:v>0.95603934151922099</c:v>
                </c:pt>
                <c:pt idx="20">
                  <c:v>1.0471980719918199</c:v>
                </c:pt>
                <c:pt idx="21">
                  <c:v>1.09277743722812</c:v>
                </c:pt>
                <c:pt idx="22">
                  <c:v>1.1383568024644199</c:v>
                </c:pt>
                <c:pt idx="23">
                  <c:v>1.1839361677007301</c:v>
                </c:pt>
                <c:pt idx="24">
                  <c:v>1.22951553293702</c:v>
                </c:pt>
                <c:pt idx="25">
                  <c:v>1.2750948981733199</c:v>
                </c:pt>
                <c:pt idx="26">
                  <c:v>1.32067426340963</c:v>
                </c:pt>
                <c:pt idx="27">
                  <c:v>1.3662746911991801</c:v>
                </c:pt>
                <c:pt idx="28">
                  <c:v>1.41187511898873</c:v>
                </c:pt>
                <c:pt idx="29">
                  <c:v>1.4574755467782801</c:v>
                </c:pt>
                <c:pt idx="30">
                  <c:v>1.5030759745678199</c:v>
                </c:pt>
                <c:pt idx="31">
                  <c:v>1.5487186641069499</c:v>
                </c:pt>
                <c:pt idx="32">
                  <c:v>1.5943613536460799</c:v>
                </c:pt>
                <c:pt idx="33">
                  <c:v>1.6400040431852101</c:v>
                </c:pt>
                <c:pt idx="34">
                  <c:v>1.6856467327243301</c:v>
                </c:pt>
                <c:pt idx="35">
                  <c:v>1.77693211180259</c:v>
                </c:pt>
                <c:pt idx="36">
                  <c:v>1.82257480134171</c:v>
                </c:pt>
                <c:pt idx="37">
                  <c:v>1.91394513656615</c:v>
                </c:pt>
                <c:pt idx="38">
                  <c:v>2.0053154717905799</c:v>
                </c:pt>
                <c:pt idx="39">
                  <c:v>2.0510006394028002</c:v>
                </c:pt>
                <c:pt idx="40">
                  <c:v>2.0966858070150201</c:v>
                </c:pt>
                <c:pt idx="41">
                  <c:v>2.1423709746272399</c:v>
                </c:pt>
                <c:pt idx="42">
                  <c:v>2.2337413098516801</c:v>
                </c:pt>
                <c:pt idx="43">
                  <c:v>2.2794264774638999</c:v>
                </c:pt>
                <c:pt idx="44">
                  <c:v>2.4164819803005599</c:v>
                </c:pt>
                <c:pt idx="45">
                  <c:v>2.46216714791277</c:v>
                </c:pt>
                <c:pt idx="46">
                  <c:v>2.5078523155249899</c:v>
                </c:pt>
                <c:pt idx="47">
                  <c:v>2.59922265074943</c:v>
                </c:pt>
                <c:pt idx="48">
                  <c:v>2.7362781535860901</c:v>
                </c:pt>
                <c:pt idx="49">
                  <c:v>2.8276484888105302</c:v>
                </c:pt>
                <c:pt idx="50">
                  <c:v>2.8733336564227501</c:v>
                </c:pt>
                <c:pt idx="51">
                  <c:v>2.9647039916471898</c:v>
                </c:pt>
                <c:pt idx="52">
                  <c:v>3.10175949448384</c:v>
                </c:pt>
                <c:pt idx="53">
                  <c:v>3.1474446620960599</c:v>
                </c:pt>
                <c:pt idx="54">
                  <c:v>3.19312982970827</c:v>
                </c:pt>
                <c:pt idx="55">
                  <c:v>3.2388149973204898</c:v>
                </c:pt>
                <c:pt idx="56">
                  <c:v>3.2845001649327101</c:v>
                </c:pt>
                <c:pt idx="57">
                  <c:v>3.33018533254493</c:v>
                </c:pt>
                <c:pt idx="58">
                  <c:v>3.3759137216969899</c:v>
                </c:pt>
                <c:pt idx="59">
                  <c:v>3.42164211084904</c:v>
                </c:pt>
                <c:pt idx="60">
                  <c:v>3.51309888915317</c:v>
                </c:pt>
                <c:pt idx="61">
                  <c:v>3.5588272783052202</c:v>
                </c:pt>
                <c:pt idx="62">
                  <c:v>3.6045556674572801</c:v>
                </c:pt>
                <c:pt idx="63">
                  <c:v>3.65030575968914</c:v>
                </c:pt>
                <c:pt idx="64">
                  <c:v>3.69605585192101</c:v>
                </c:pt>
                <c:pt idx="65">
                  <c:v>3.7418059441528801</c:v>
                </c:pt>
                <c:pt idx="66">
                  <c:v>3.7875995664439599</c:v>
                </c:pt>
                <c:pt idx="67">
                  <c:v>3.8333931887350299</c:v>
                </c:pt>
                <c:pt idx="68">
                  <c:v>3.8791868110261101</c:v>
                </c:pt>
                <c:pt idx="69">
                  <c:v>3.9249804333171898</c:v>
                </c:pt>
                <c:pt idx="70">
                  <c:v>3.97077405560827</c:v>
                </c:pt>
                <c:pt idx="71">
                  <c:v>4.0165676778993502</c:v>
                </c:pt>
                <c:pt idx="72">
                  <c:v>4.06236130019043</c:v>
                </c:pt>
                <c:pt idx="73">
                  <c:v>4.1081549224815097</c:v>
                </c:pt>
                <c:pt idx="74">
                  <c:v>4.1539485447725903</c:v>
                </c:pt>
                <c:pt idx="75">
                  <c:v>4.1997421670636701</c:v>
                </c:pt>
                <c:pt idx="76">
                  <c:v>4.2455576897001697</c:v>
                </c:pt>
                <c:pt idx="77">
                  <c:v>4.2913732123366799</c:v>
                </c:pt>
                <c:pt idx="78">
                  <c:v>4.3372106772733003</c:v>
                </c:pt>
                <c:pt idx="79">
                  <c:v>4.3830481422099101</c:v>
                </c:pt>
                <c:pt idx="80">
                  <c:v>4.4288856071465297</c:v>
                </c:pt>
                <c:pt idx="81">
                  <c:v>4.4747450670279303</c:v>
                </c:pt>
                <c:pt idx="82">
                  <c:v>4.5665521356804701</c:v>
                </c:pt>
                <c:pt idx="83">
                  <c:v>4.6124556700067396</c:v>
                </c:pt>
                <c:pt idx="84">
                  <c:v>4.6583592043330198</c:v>
                </c:pt>
                <c:pt idx="85">
                  <c:v>4.7042627386592804</c:v>
                </c:pt>
                <c:pt idx="86">
                  <c:v>4.7501662729855498</c:v>
                </c:pt>
                <c:pt idx="87">
                  <c:v>4.7960698073118104</c:v>
                </c:pt>
                <c:pt idx="88">
                  <c:v>4.8419733416380799</c:v>
                </c:pt>
                <c:pt idx="89">
                  <c:v>4.88787687596436</c:v>
                </c:pt>
                <c:pt idx="90">
                  <c:v>4.9338469693060896</c:v>
                </c:pt>
                <c:pt idx="91">
                  <c:v>4.97981706264782</c:v>
                </c:pt>
                <c:pt idx="92">
                  <c:v>5.0258094067607599</c:v>
                </c:pt>
                <c:pt idx="93">
                  <c:v>5.0718240339861698</c:v>
                </c:pt>
                <c:pt idx="94">
                  <c:v>5.1178386612115698</c:v>
                </c:pt>
                <c:pt idx="95">
                  <c:v>5.1638532884369797</c:v>
                </c:pt>
                <c:pt idx="96">
                  <c:v>5.2098679156623797</c:v>
                </c:pt>
                <c:pt idx="97">
                  <c:v>5.2559048909340396</c:v>
                </c:pt>
                <c:pt idx="98">
                  <c:v>5.3940158167490102</c:v>
                </c:pt>
                <c:pt idx="99">
                  <c:v>5.44005279202067</c:v>
                </c:pt>
                <c:pt idx="100">
                  <c:v>5.57816371783563</c:v>
                </c:pt>
                <c:pt idx="101">
                  <c:v>5.7162746436505998</c:v>
                </c:pt>
                <c:pt idx="102">
                  <c:v>5.8083935741404504</c:v>
                </c:pt>
                <c:pt idx="103">
                  <c:v>5.9926314351201198</c:v>
                </c:pt>
                <c:pt idx="104">
                  <c:v>6.0847503656099597</c:v>
                </c:pt>
                <c:pt idx="105">
                  <c:v>6.1308098308548802</c:v>
                </c:pt>
                <c:pt idx="106">
                  <c:v>6.1768692960997997</c:v>
                </c:pt>
                <c:pt idx="107">
                  <c:v>6.3150476918345504</c:v>
                </c:pt>
                <c:pt idx="108">
                  <c:v>6.3611071570794699</c:v>
                </c:pt>
                <c:pt idx="109">
                  <c:v>6.4992855528142304</c:v>
                </c:pt>
                <c:pt idx="110">
                  <c:v>6.5453450180591499</c:v>
                </c:pt>
                <c:pt idx="111">
                  <c:v>6.5914044833040597</c:v>
                </c:pt>
                <c:pt idx="112">
                  <c:v>6.6374639485489801</c:v>
                </c:pt>
                <c:pt idx="113">
                  <c:v>6.6835461479820797</c:v>
                </c:pt>
                <c:pt idx="114">
                  <c:v>6.7296511153002703</c:v>
                </c:pt>
                <c:pt idx="115">
                  <c:v>6.7757560826184697</c:v>
                </c:pt>
                <c:pt idx="116">
                  <c:v>6.8219295565745801</c:v>
                </c:pt>
                <c:pt idx="117">
                  <c:v>6.8681259226843698</c:v>
                </c:pt>
                <c:pt idx="118">
                  <c:v>6.91432228879414</c:v>
                </c:pt>
                <c:pt idx="119">
                  <c:v>6.96051865490392</c:v>
                </c:pt>
                <c:pt idx="120">
                  <c:v>7.00673797002817</c:v>
                </c:pt>
                <c:pt idx="121">
                  <c:v>7.0529802684021004</c:v>
                </c:pt>
                <c:pt idx="122">
                  <c:v>7.0992455843461499</c:v>
                </c:pt>
                <c:pt idx="123">
                  <c:v>7.1455801252018301</c:v>
                </c:pt>
                <c:pt idx="124">
                  <c:v>7.1919609543101304</c:v>
                </c:pt>
                <c:pt idx="125">
                  <c:v>7.2849549814100101</c:v>
                </c:pt>
                <c:pt idx="126">
                  <c:v>7.3314753251222902</c:v>
                </c:pt>
                <c:pt idx="127">
                  <c:v>7.4245160125468699</c:v>
                </c:pt>
                <c:pt idx="128">
                  <c:v>7.47113005282253</c:v>
                </c:pt>
                <c:pt idx="129">
                  <c:v>7.5177675880781596</c:v>
                </c:pt>
                <c:pt idx="130">
                  <c:v>7.5644286538763001</c:v>
                </c:pt>
                <c:pt idx="131">
                  <c:v>7.6111132858692896</c:v>
                </c:pt>
                <c:pt idx="132">
                  <c:v>7.6577979178622897</c:v>
                </c:pt>
                <c:pt idx="133">
                  <c:v>7.7044825498552703</c:v>
                </c:pt>
                <c:pt idx="134">
                  <c:v>7.7511908076741696</c:v>
                </c:pt>
                <c:pt idx="135">
                  <c:v>7.8447020182087197</c:v>
                </c:pt>
                <c:pt idx="136">
                  <c:v>7.8914576234759997</c:v>
                </c:pt>
                <c:pt idx="137">
                  <c:v>7.9382132287432698</c:v>
                </c:pt>
                <c:pt idx="138">
                  <c:v>7.98496883401054</c:v>
                </c:pt>
                <c:pt idx="139">
                  <c:v>8.0790537329532803</c:v>
                </c:pt>
                <c:pt idx="140">
                  <c:v>8.1261202697003494</c:v>
                </c:pt>
                <c:pt idx="141">
                  <c:v>8.1732834523134503</c:v>
                </c:pt>
                <c:pt idx="142">
                  <c:v>8.2210104359660896</c:v>
                </c:pt>
                <c:pt idx="143">
                  <c:v>8.3644151071598891</c:v>
                </c:pt>
                <c:pt idx="144">
                  <c:v>8.4127716163381798</c:v>
                </c:pt>
                <c:pt idx="145">
                  <c:v>8.4612304673348202</c:v>
                </c:pt>
                <c:pt idx="146">
                  <c:v>8.5098695584786395</c:v>
                </c:pt>
                <c:pt idx="147">
                  <c:v>8.5585604208743504</c:v>
                </c:pt>
                <c:pt idx="148">
                  <c:v>8.6081221767437892</c:v>
                </c:pt>
                <c:pt idx="149">
                  <c:v>8.6579270147946197</c:v>
                </c:pt>
                <c:pt idx="150">
                  <c:v>8.7077862249393796</c:v>
                </c:pt>
                <c:pt idx="151">
                  <c:v>8.7577819608512506</c:v>
                </c:pt>
                <c:pt idx="152">
                  <c:v>8.8090704476635899</c:v>
                </c:pt>
                <c:pt idx="153">
                  <c:v>8.8605616557676701</c:v>
                </c:pt>
                <c:pt idx="154">
                  <c:v>8.9121111118447196</c:v>
                </c:pt>
                <c:pt idx="155">
                  <c:v>9.0158558600089105</c:v>
                </c:pt>
                <c:pt idx="156">
                  <c:v>9.1197783547433406</c:v>
                </c:pt>
                <c:pt idx="157">
                  <c:v>9.2773741148218107</c:v>
                </c:pt>
                <c:pt idx="158">
                  <c:v>9.3299669414219206</c:v>
                </c:pt>
                <c:pt idx="159">
                  <c:v>9.3826514463949398</c:v>
                </c:pt>
                <c:pt idx="160">
                  <c:v>9.5413508309021307</c:v>
                </c:pt>
                <c:pt idx="161">
                  <c:v>9.6475852985111601</c:v>
                </c:pt>
                <c:pt idx="162">
                  <c:v>9.8604296205405895</c:v>
                </c:pt>
                <c:pt idx="163">
                  <c:v>9.9137351027283298</c:v>
                </c:pt>
                <c:pt idx="164">
                  <c:v>10.234707542979899</c:v>
                </c:pt>
                <c:pt idx="165">
                  <c:v>10.2883628283696</c:v>
                </c:pt>
                <c:pt idx="166">
                  <c:v>10.342340949411501</c:v>
                </c:pt>
                <c:pt idx="167">
                  <c:v>10.3967779008691</c:v>
                </c:pt>
                <c:pt idx="168">
                  <c:v>10.5060501229412</c:v>
                </c:pt>
                <c:pt idx="169">
                  <c:v>10.560887102032501</c:v>
                </c:pt>
                <c:pt idx="170">
                  <c:v>10.616543052809099</c:v>
                </c:pt>
                <c:pt idx="171">
                  <c:v>10.7280632735791</c:v>
                </c:pt>
                <c:pt idx="172">
                  <c:v>10.7845287617046</c:v>
                </c:pt>
                <c:pt idx="173">
                  <c:v>10.8415354525917</c:v>
                </c:pt>
                <c:pt idx="174">
                  <c:v>10.899168590631399</c:v>
                </c:pt>
                <c:pt idx="175">
                  <c:v>10.9572147348721</c:v>
                </c:pt>
                <c:pt idx="176">
                  <c:v>11.0158340800104</c:v>
                </c:pt>
                <c:pt idx="177">
                  <c:v>11.074881303580399</c:v>
                </c:pt>
                <c:pt idx="178">
                  <c:v>11.1944846912017</c:v>
                </c:pt>
                <c:pt idx="179">
                  <c:v>11.254407441072701</c:v>
                </c:pt>
                <c:pt idx="180">
                  <c:v>11.314696566452399</c:v>
                </c:pt>
                <c:pt idx="181">
                  <c:v>11.3749856918321</c:v>
                </c:pt>
                <c:pt idx="182">
                  <c:v>11.435604716666701</c:v>
                </c:pt>
                <c:pt idx="183">
                  <c:v>11.4977115857293</c:v>
                </c:pt>
                <c:pt idx="184">
                  <c:v>11.5600371409506</c:v>
                </c:pt>
                <c:pt idx="185">
                  <c:v>11.6224947418398</c:v>
                </c:pt>
                <c:pt idx="186">
                  <c:v>11.6852628563697</c:v>
                </c:pt>
                <c:pt idx="187">
                  <c:v>11.748480277374499</c:v>
                </c:pt>
                <c:pt idx="188">
                  <c:v>11.811924935694099</c:v>
                </c:pt>
                <c:pt idx="189">
                  <c:v>11.878633010629301</c:v>
                </c:pt>
                <c:pt idx="190">
                  <c:v>11.946997143281999</c:v>
                </c:pt>
                <c:pt idx="191">
                  <c:v>12.015950160397701</c:v>
                </c:pt>
                <c:pt idx="192">
                  <c:v>12.085011424008099</c:v>
                </c:pt>
                <c:pt idx="193">
                  <c:v>12.292848276433601</c:v>
                </c:pt>
                <c:pt idx="194">
                  <c:v>12.362512416007499</c:v>
                </c:pt>
                <c:pt idx="195">
                  <c:v>12.4321765555814</c:v>
                </c:pt>
                <c:pt idx="196">
                  <c:v>12.502007355776399</c:v>
                </c:pt>
                <c:pt idx="197">
                  <c:v>12.572399948410499</c:v>
                </c:pt>
                <c:pt idx="198">
                  <c:v>12.643421556900799</c:v>
                </c:pt>
                <c:pt idx="199">
                  <c:v>12.7154385218168</c:v>
                </c:pt>
                <c:pt idx="200">
                  <c:v>12.862135263796899</c:v>
                </c:pt>
                <c:pt idx="201">
                  <c:v>12.9361691335813</c:v>
                </c:pt>
                <c:pt idx="202">
                  <c:v>13.0105826642364</c:v>
                </c:pt>
                <c:pt idx="203">
                  <c:v>13.0855089496246</c:v>
                </c:pt>
                <c:pt idx="204">
                  <c:v>13.1606944955159</c:v>
                </c:pt>
                <c:pt idx="205">
                  <c:v>13.235945193526801</c:v>
                </c:pt>
                <c:pt idx="206">
                  <c:v>13.311457860895301</c:v>
                </c:pt>
                <c:pt idx="207">
                  <c:v>13.387367267321901</c:v>
                </c:pt>
                <c:pt idx="208">
                  <c:v>13.463543725310201</c:v>
                </c:pt>
                <c:pt idx="209">
                  <c:v>13.6161653413149</c:v>
                </c:pt>
                <c:pt idx="210">
                  <c:v>13.922219671372201</c:v>
                </c:pt>
                <c:pt idx="211">
                  <c:v>14.3821187648467</c:v>
                </c:pt>
                <c:pt idx="212">
                  <c:v>14.4595309540285</c:v>
                </c:pt>
                <c:pt idx="213">
                  <c:v>14.5372243864045</c:v>
                </c:pt>
                <c:pt idx="214">
                  <c:v>14.6149178187805</c:v>
                </c:pt>
                <c:pt idx="215">
                  <c:v>14.7720200859033</c:v>
                </c:pt>
                <c:pt idx="216">
                  <c:v>14.8508618804584</c:v>
                </c:pt>
                <c:pt idx="217">
                  <c:v>14.9297767443319</c:v>
                </c:pt>
                <c:pt idx="218">
                  <c:v>15.009059338232801</c:v>
                </c:pt>
                <c:pt idx="219">
                  <c:v>15.088490123898</c:v>
                </c:pt>
                <c:pt idx="220">
                  <c:v>15.248398805397301</c:v>
                </c:pt>
                <c:pt idx="221">
                  <c:v>15.409830426720401</c:v>
                </c:pt>
                <c:pt idx="222">
                  <c:v>15.490546237381899</c:v>
                </c:pt>
                <c:pt idx="223">
                  <c:v>15.5714165280638</c:v>
                </c:pt>
                <c:pt idx="224">
                  <c:v>15.655425068831899</c:v>
                </c:pt>
                <c:pt idx="225">
                  <c:v>15.741054078914299</c:v>
                </c:pt>
                <c:pt idx="226">
                  <c:v>15.828008615468599</c:v>
                </c:pt>
                <c:pt idx="227">
                  <c:v>15.915779200853899</c:v>
                </c:pt>
                <c:pt idx="228">
                  <c:v>16.004288906958301</c:v>
                </c:pt>
                <c:pt idx="229">
                  <c:v>16.270378804824301</c:v>
                </c:pt>
                <c:pt idx="230">
                  <c:v>16.452796280194999</c:v>
                </c:pt>
                <c:pt idx="231">
                  <c:v>16.5452157533364</c:v>
                </c:pt>
                <c:pt idx="232">
                  <c:v>16.6412511782463</c:v>
                </c:pt>
                <c:pt idx="233">
                  <c:v>16.738860954384201</c:v>
                </c:pt>
                <c:pt idx="234">
                  <c:v>16.848127541058201</c:v>
                </c:pt>
                <c:pt idx="235">
                  <c:v>17.0704587508415</c:v>
                </c:pt>
                <c:pt idx="236">
                  <c:v>17.184060862141699</c:v>
                </c:pt>
                <c:pt idx="237">
                  <c:v>17.2990829998332</c:v>
                </c:pt>
                <c:pt idx="238">
                  <c:v>17.417396185813399</c:v>
                </c:pt>
                <c:pt idx="239">
                  <c:v>17.539922304232</c:v>
                </c:pt>
                <c:pt idx="240">
                  <c:v>17.667372192479</c:v>
                </c:pt>
                <c:pt idx="241">
                  <c:v>17.933390376025098</c:v>
                </c:pt>
                <c:pt idx="242">
                  <c:v>18.201144404162001</c:v>
                </c:pt>
                <c:pt idx="243">
                  <c:v>18.3367975643541</c:v>
                </c:pt>
                <c:pt idx="244">
                  <c:v>18.475209771872201</c:v>
                </c:pt>
                <c:pt idx="245">
                  <c:v>18.757791367117001</c:v>
                </c:pt>
                <c:pt idx="246">
                  <c:v>18.903910447392001</c:v>
                </c:pt>
                <c:pt idx="247">
                  <c:v>19.062301247299398</c:v>
                </c:pt>
                <c:pt idx="248">
                  <c:v>19.427708465144601</c:v>
                </c:pt>
                <c:pt idx="249">
                  <c:v>19.6116634686488</c:v>
                </c:pt>
                <c:pt idx="250">
                  <c:v>19.8026096361817</c:v>
                </c:pt>
                <c:pt idx="251">
                  <c:v>20.024763072092501</c:v>
                </c:pt>
                <c:pt idx="252">
                  <c:v>20.2895817374167</c:v>
                </c:pt>
                <c:pt idx="253">
                  <c:v>20.578387600687002</c:v>
                </c:pt>
                <c:pt idx="254">
                  <c:v>20.8803709177946</c:v>
                </c:pt>
                <c:pt idx="255">
                  <c:v>21.183511259105799</c:v>
                </c:pt>
                <c:pt idx="256">
                  <c:v>21.571769824331799</c:v>
                </c:pt>
                <c:pt idx="257">
                  <c:v>22.462999712691701</c:v>
                </c:pt>
                <c:pt idx="258">
                  <c:v>22.941623171255301</c:v>
                </c:pt>
                <c:pt idx="259">
                  <c:v>23.578469260749099</c:v>
                </c:pt>
                <c:pt idx="260">
                  <c:v>23.578469260749099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A56-4210-9346-8B06D1B00761}"/>
            </c:ext>
          </c:extLst>
        </c:ser>
        <c:ser>
          <c:idx val="0"/>
          <c:order val="1"/>
          <c:tx>
            <c:v>Canagliflozin</c:v>
          </c:tx>
          <c:spPr>
            <a:ln w="25400" cap="rnd">
              <a:solidFill>
                <a:srgbClr val="002F6C"/>
              </a:solidFill>
              <a:round/>
            </a:ln>
            <a:effectLst/>
          </c:spPr>
          <c:marker>
            <c:symbol val="none"/>
          </c:marker>
          <c:xVal>
            <c:numRef>
              <c:f>'Fig 1A - T2PRYCOM'!$C$2:$C$220</c:f>
              <c:numCache>
                <c:formatCode>General</c:formatCode>
                <c:ptCount val="219"/>
                <c:pt idx="0">
                  <c:v>0</c:v>
                </c:pt>
                <c:pt idx="1">
                  <c:v>1.28571428571429</c:v>
                </c:pt>
                <c:pt idx="2">
                  <c:v>3.1428571428571401</c:v>
                </c:pt>
                <c:pt idx="3">
                  <c:v>7.8571428571428603</c:v>
                </c:pt>
                <c:pt idx="4">
                  <c:v>8.5714285714285694</c:v>
                </c:pt>
                <c:pt idx="5">
                  <c:v>8.8571428571428594</c:v>
                </c:pt>
                <c:pt idx="6">
                  <c:v>12.4285714285714</c:v>
                </c:pt>
                <c:pt idx="7">
                  <c:v>13.285714285714301</c:v>
                </c:pt>
                <c:pt idx="8">
                  <c:v>13.714285714285699</c:v>
                </c:pt>
                <c:pt idx="9">
                  <c:v>14.1428571428571</c:v>
                </c:pt>
                <c:pt idx="10">
                  <c:v>16.1428571428571</c:v>
                </c:pt>
                <c:pt idx="11">
                  <c:v>18.571428571428601</c:v>
                </c:pt>
                <c:pt idx="12">
                  <c:v>19</c:v>
                </c:pt>
                <c:pt idx="13">
                  <c:v>20.571428571428601</c:v>
                </c:pt>
                <c:pt idx="14">
                  <c:v>20.714285714285701</c:v>
                </c:pt>
                <c:pt idx="15">
                  <c:v>25.428571428571399</c:v>
                </c:pt>
                <c:pt idx="16">
                  <c:v>26.1428571428571</c:v>
                </c:pt>
                <c:pt idx="17">
                  <c:v>26.571428571428601</c:v>
                </c:pt>
                <c:pt idx="18">
                  <c:v>27.285714285714299</c:v>
                </c:pt>
                <c:pt idx="19">
                  <c:v>30.285714285714299</c:v>
                </c:pt>
                <c:pt idx="20">
                  <c:v>30.428571428571399</c:v>
                </c:pt>
                <c:pt idx="21">
                  <c:v>30.714285714285701</c:v>
                </c:pt>
                <c:pt idx="22">
                  <c:v>32.285714285714299</c:v>
                </c:pt>
                <c:pt idx="23">
                  <c:v>32.714285714285701</c:v>
                </c:pt>
                <c:pt idx="24">
                  <c:v>34.142857142857103</c:v>
                </c:pt>
                <c:pt idx="25">
                  <c:v>34.714285714285701</c:v>
                </c:pt>
                <c:pt idx="26">
                  <c:v>35.142857142857103</c:v>
                </c:pt>
                <c:pt idx="27">
                  <c:v>36.714285714285701</c:v>
                </c:pt>
                <c:pt idx="28">
                  <c:v>37.142857142857103</c:v>
                </c:pt>
                <c:pt idx="29">
                  <c:v>39.571428571428598</c:v>
                </c:pt>
                <c:pt idx="30">
                  <c:v>42.857142857142897</c:v>
                </c:pt>
                <c:pt idx="31">
                  <c:v>43</c:v>
                </c:pt>
                <c:pt idx="32">
                  <c:v>43.142857142857103</c:v>
                </c:pt>
                <c:pt idx="33">
                  <c:v>44</c:v>
                </c:pt>
                <c:pt idx="34">
                  <c:v>44.571428571428598</c:v>
                </c:pt>
                <c:pt idx="35">
                  <c:v>44.714285714285701</c:v>
                </c:pt>
                <c:pt idx="36">
                  <c:v>45.714285714285701</c:v>
                </c:pt>
                <c:pt idx="37">
                  <c:v>46</c:v>
                </c:pt>
                <c:pt idx="38">
                  <c:v>48.142857142857103</c:v>
                </c:pt>
                <c:pt idx="39">
                  <c:v>48.714285714285701</c:v>
                </c:pt>
                <c:pt idx="40">
                  <c:v>50.714285714285701</c:v>
                </c:pt>
                <c:pt idx="41">
                  <c:v>51.285714285714299</c:v>
                </c:pt>
                <c:pt idx="42">
                  <c:v>52.142857142857103</c:v>
                </c:pt>
                <c:pt idx="43">
                  <c:v>52.285714285714299</c:v>
                </c:pt>
                <c:pt idx="44">
                  <c:v>52.428571428571402</c:v>
                </c:pt>
                <c:pt idx="45">
                  <c:v>52.857142857142897</c:v>
                </c:pt>
                <c:pt idx="46">
                  <c:v>53.571428571428598</c:v>
                </c:pt>
                <c:pt idx="47">
                  <c:v>54.142857142857103</c:v>
                </c:pt>
                <c:pt idx="48">
                  <c:v>55.428571428571402</c:v>
                </c:pt>
                <c:pt idx="49">
                  <c:v>56.142857142857103</c:v>
                </c:pt>
                <c:pt idx="50">
                  <c:v>56.428571428571402</c:v>
                </c:pt>
                <c:pt idx="51">
                  <c:v>57</c:v>
                </c:pt>
                <c:pt idx="52">
                  <c:v>57.142857142857103</c:v>
                </c:pt>
                <c:pt idx="53">
                  <c:v>58.285714285714299</c:v>
                </c:pt>
                <c:pt idx="54">
                  <c:v>59</c:v>
                </c:pt>
                <c:pt idx="55">
                  <c:v>59.142857142857103</c:v>
                </c:pt>
                <c:pt idx="56">
                  <c:v>60</c:v>
                </c:pt>
                <c:pt idx="57">
                  <c:v>61.285714285714299</c:v>
                </c:pt>
                <c:pt idx="58">
                  <c:v>61.571428571428598</c:v>
                </c:pt>
                <c:pt idx="59">
                  <c:v>62.285714285714299</c:v>
                </c:pt>
                <c:pt idx="60">
                  <c:v>62.571428571428598</c:v>
                </c:pt>
                <c:pt idx="61">
                  <c:v>63.285714285714299</c:v>
                </c:pt>
                <c:pt idx="62">
                  <c:v>63.714285714285701</c:v>
                </c:pt>
                <c:pt idx="63">
                  <c:v>64.285714285714306</c:v>
                </c:pt>
                <c:pt idx="64">
                  <c:v>64.571428571428598</c:v>
                </c:pt>
                <c:pt idx="65">
                  <c:v>65.571428571428598</c:v>
                </c:pt>
                <c:pt idx="66">
                  <c:v>67.285714285714306</c:v>
                </c:pt>
                <c:pt idx="67">
                  <c:v>68.142857142857096</c:v>
                </c:pt>
                <c:pt idx="68">
                  <c:v>68.714285714285694</c:v>
                </c:pt>
                <c:pt idx="69">
                  <c:v>69</c:v>
                </c:pt>
                <c:pt idx="70">
                  <c:v>69.714285714285694</c:v>
                </c:pt>
                <c:pt idx="71">
                  <c:v>69.857142857142904</c:v>
                </c:pt>
                <c:pt idx="72">
                  <c:v>70.857142857142904</c:v>
                </c:pt>
                <c:pt idx="73">
                  <c:v>71.142857142857096</c:v>
                </c:pt>
                <c:pt idx="74">
                  <c:v>71.285714285714306</c:v>
                </c:pt>
                <c:pt idx="75">
                  <c:v>73.714285714285694</c:v>
                </c:pt>
                <c:pt idx="76">
                  <c:v>74.571428571428598</c:v>
                </c:pt>
                <c:pt idx="77">
                  <c:v>75.428571428571402</c:v>
                </c:pt>
                <c:pt idx="78">
                  <c:v>75.857142857142904</c:v>
                </c:pt>
                <c:pt idx="79">
                  <c:v>76.142857142857096</c:v>
                </c:pt>
                <c:pt idx="80">
                  <c:v>76.285714285714306</c:v>
                </c:pt>
                <c:pt idx="81">
                  <c:v>77.142857142857096</c:v>
                </c:pt>
                <c:pt idx="82">
                  <c:v>77.857142857142904</c:v>
                </c:pt>
                <c:pt idx="83">
                  <c:v>78.142857142857096</c:v>
                </c:pt>
                <c:pt idx="84">
                  <c:v>78.285714285714306</c:v>
                </c:pt>
                <c:pt idx="85">
                  <c:v>78.571428571428598</c:v>
                </c:pt>
                <c:pt idx="86">
                  <c:v>78.714285714285694</c:v>
                </c:pt>
                <c:pt idx="87">
                  <c:v>79.142857142857096</c:v>
                </c:pt>
                <c:pt idx="88">
                  <c:v>79.857142857142904</c:v>
                </c:pt>
                <c:pt idx="89">
                  <c:v>80</c:v>
                </c:pt>
                <c:pt idx="90">
                  <c:v>80.428571428571402</c:v>
                </c:pt>
                <c:pt idx="91">
                  <c:v>80.571428571428598</c:v>
                </c:pt>
                <c:pt idx="92">
                  <c:v>81</c:v>
                </c:pt>
                <c:pt idx="93">
                  <c:v>81.857142857142904</c:v>
                </c:pt>
                <c:pt idx="94">
                  <c:v>82.285714285714306</c:v>
                </c:pt>
                <c:pt idx="95">
                  <c:v>84.142857142857096</c:v>
                </c:pt>
                <c:pt idx="96">
                  <c:v>84.714285714285694</c:v>
                </c:pt>
                <c:pt idx="97">
                  <c:v>85.571428571428598</c:v>
                </c:pt>
                <c:pt idx="98">
                  <c:v>86.142857142857096</c:v>
                </c:pt>
                <c:pt idx="99">
                  <c:v>87</c:v>
                </c:pt>
                <c:pt idx="100">
                  <c:v>87.285714285714306</c:v>
                </c:pt>
                <c:pt idx="101">
                  <c:v>89.142857142857096</c:v>
                </c:pt>
                <c:pt idx="102">
                  <c:v>89.428571428571402</c:v>
                </c:pt>
                <c:pt idx="103">
                  <c:v>89.857142857142904</c:v>
                </c:pt>
                <c:pt idx="104">
                  <c:v>90.428571428571402</c:v>
                </c:pt>
                <c:pt idx="105">
                  <c:v>91.857142857142904</c:v>
                </c:pt>
                <c:pt idx="106">
                  <c:v>92.142857142857096</c:v>
                </c:pt>
                <c:pt idx="107">
                  <c:v>92.428571428571402</c:v>
                </c:pt>
                <c:pt idx="108">
                  <c:v>92.714285714285694</c:v>
                </c:pt>
                <c:pt idx="109">
                  <c:v>93.285714285714306</c:v>
                </c:pt>
                <c:pt idx="110">
                  <c:v>94.142857142857096</c:v>
                </c:pt>
                <c:pt idx="111">
                  <c:v>94.714285714285694</c:v>
                </c:pt>
                <c:pt idx="112">
                  <c:v>95.857142857142904</c:v>
                </c:pt>
                <c:pt idx="113">
                  <c:v>96.428571428571402</c:v>
                </c:pt>
                <c:pt idx="114">
                  <c:v>97.142857142857096</c:v>
                </c:pt>
                <c:pt idx="115">
                  <c:v>97.857142857142904</c:v>
                </c:pt>
                <c:pt idx="116">
                  <c:v>98</c:v>
                </c:pt>
                <c:pt idx="117">
                  <c:v>98.714285714285694</c:v>
                </c:pt>
                <c:pt idx="118">
                  <c:v>98.857142857142904</c:v>
                </c:pt>
                <c:pt idx="119">
                  <c:v>100.142857142857</c:v>
                </c:pt>
                <c:pt idx="120">
                  <c:v>100.71428571428601</c:v>
                </c:pt>
                <c:pt idx="121">
                  <c:v>101.28571428571399</c:v>
                </c:pt>
                <c:pt idx="122">
                  <c:v>101.571428571429</c:v>
                </c:pt>
                <c:pt idx="123">
                  <c:v>101.857142857143</c:v>
                </c:pt>
                <c:pt idx="124">
                  <c:v>102.428571428571</c:v>
                </c:pt>
                <c:pt idx="125">
                  <c:v>102.71428571428601</c:v>
                </c:pt>
                <c:pt idx="126">
                  <c:v>103</c:v>
                </c:pt>
                <c:pt idx="127">
                  <c:v>103.28571428571399</c:v>
                </c:pt>
                <c:pt idx="128">
                  <c:v>104.142857142857</c:v>
                </c:pt>
                <c:pt idx="129">
                  <c:v>104.428571428571</c:v>
                </c:pt>
                <c:pt idx="130">
                  <c:v>104.857142857143</c:v>
                </c:pt>
                <c:pt idx="131">
                  <c:v>105.142857142857</c:v>
                </c:pt>
                <c:pt idx="132">
                  <c:v>105.28571428571399</c:v>
                </c:pt>
                <c:pt idx="133">
                  <c:v>105.571428571429</c:v>
                </c:pt>
                <c:pt idx="134">
                  <c:v>107.28571428571399</c:v>
                </c:pt>
                <c:pt idx="135">
                  <c:v>107.71428571428601</c:v>
                </c:pt>
                <c:pt idx="136">
                  <c:v>108</c:v>
                </c:pt>
                <c:pt idx="137">
                  <c:v>108.28571428571399</c:v>
                </c:pt>
                <c:pt idx="138">
                  <c:v>108.857142857143</c:v>
                </c:pt>
                <c:pt idx="139">
                  <c:v>109</c:v>
                </c:pt>
                <c:pt idx="140">
                  <c:v>110.142857142857</c:v>
                </c:pt>
                <c:pt idx="141">
                  <c:v>110.428571428571</c:v>
                </c:pt>
                <c:pt idx="142">
                  <c:v>111</c:v>
                </c:pt>
                <c:pt idx="143">
                  <c:v>111.142857142857</c:v>
                </c:pt>
                <c:pt idx="144">
                  <c:v>111.28571428571399</c:v>
                </c:pt>
                <c:pt idx="145">
                  <c:v>111.71428571428601</c:v>
                </c:pt>
                <c:pt idx="146">
                  <c:v>112.142857142857</c:v>
                </c:pt>
                <c:pt idx="147">
                  <c:v>112.28571428571399</c:v>
                </c:pt>
                <c:pt idx="148">
                  <c:v>113</c:v>
                </c:pt>
                <c:pt idx="149">
                  <c:v>114</c:v>
                </c:pt>
                <c:pt idx="150">
                  <c:v>115.428571428571</c:v>
                </c:pt>
                <c:pt idx="151">
                  <c:v>115.857142857143</c:v>
                </c:pt>
                <c:pt idx="152">
                  <c:v>116.142857142857</c:v>
                </c:pt>
                <c:pt idx="153">
                  <c:v>116.571428571429</c:v>
                </c:pt>
                <c:pt idx="154">
                  <c:v>117.428571428571</c:v>
                </c:pt>
                <c:pt idx="155">
                  <c:v>117.571428571429</c:v>
                </c:pt>
                <c:pt idx="156">
                  <c:v>118.142857142857</c:v>
                </c:pt>
                <c:pt idx="157">
                  <c:v>119</c:v>
                </c:pt>
                <c:pt idx="158">
                  <c:v>119.28571428571399</c:v>
                </c:pt>
                <c:pt idx="159">
                  <c:v>120.142857142857</c:v>
                </c:pt>
                <c:pt idx="160">
                  <c:v>121.71428571428601</c:v>
                </c:pt>
                <c:pt idx="161">
                  <c:v>122.142857142857</c:v>
                </c:pt>
                <c:pt idx="162">
                  <c:v>122.571428571429</c:v>
                </c:pt>
                <c:pt idx="163">
                  <c:v>122.71428571428601</c:v>
                </c:pt>
                <c:pt idx="164">
                  <c:v>125.28571428571399</c:v>
                </c:pt>
                <c:pt idx="165">
                  <c:v>126.142857142857</c:v>
                </c:pt>
                <c:pt idx="166">
                  <c:v>128.142857142857</c:v>
                </c:pt>
                <c:pt idx="167">
                  <c:v>128.42857142857099</c:v>
                </c:pt>
                <c:pt idx="168">
                  <c:v>129.28571428571399</c:v>
                </c:pt>
                <c:pt idx="169">
                  <c:v>130.142857142857</c:v>
                </c:pt>
                <c:pt idx="170">
                  <c:v>130.42857142857099</c:v>
                </c:pt>
                <c:pt idx="171">
                  <c:v>130.57142857142901</c:v>
                </c:pt>
                <c:pt idx="172">
                  <c:v>130.857142857143</c:v>
                </c:pt>
                <c:pt idx="173">
                  <c:v>131</c:v>
                </c:pt>
                <c:pt idx="174">
                  <c:v>131.28571428571399</c:v>
                </c:pt>
                <c:pt idx="175">
                  <c:v>131.42857142857099</c:v>
                </c:pt>
                <c:pt idx="176">
                  <c:v>132.142857142857</c:v>
                </c:pt>
                <c:pt idx="177">
                  <c:v>132.42857142857099</c:v>
                </c:pt>
                <c:pt idx="178">
                  <c:v>132.57142857142901</c:v>
                </c:pt>
                <c:pt idx="179">
                  <c:v>132.71428571428601</c:v>
                </c:pt>
                <c:pt idx="180">
                  <c:v>133.857142857143</c:v>
                </c:pt>
                <c:pt idx="181">
                  <c:v>134.57142857142901</c:v>
                </c:pt>
                <c:pt idx="182">
                  <c:v>135</c:v>
                </c:pt>
                <c:pt idx="183">
                  <c:v>135.142857142857</c:v>
                </c:pt>
                <c:pt idx="184">
                  <c:v>136</c:v>
                </c:pt>
                <c:pt idx="185">
                  <c:v>137.57142857142901</c:v>
                </c:pt>
                <c:pt idx="186">
                  <c:v>140</c:v>
                </c:pt>
                <c:pt idx="187">
                  <c:v>141.71428571428601</c:v>
                </c:pt>
                <c:pt idx="188">
                  <c:v>142.42857142857099</c:v>
                </c:pt>
                <c:pt idx="189">
                  <c:v>143.57142857142901</c:v>
                </c:pt>
                <c:pt idx="190">
                  <c:v>144.57142857142901</c:v>
                </c:pt>
                <c:pt idx="191">
                  <c:v>145.42857142857099</c:v>
                </c:pt>
                <c:pt idx="192">
                  <c:v>146.857142857143</c:v>
                </c:pt>
                <c:pt idx="193">
                  <c:v>148</c:v>
                </c:pt>
                <c:pt idx="194">
                  <c:v>148.42857142857099</c:v>
                </c:pt>
                <c:pt idx="195">
                  <c:v>150.28571428571399</c:v>
                </c:pt>
                <c:pt idx="196">
                  <c:v>151</c:v>
                </c:pt>
                <c:pt idx="197">
                  <c:v>151.71428571428601</c:v>
                </c:pt>
                <c:pt idx="198">
                  <c:v>152.42857142857099</c:v>
                </c:pt>
                <c:pt idx="199">
                  <c:v>153</c:v>
                </c:pt>
                <c:pt idx="200">
                  <c:v>154.142857142857</c:v>
                </c:pt>
                <c:pt idx="201">
                  <c:v>154.42857142857099</c:v>
                </c:pt>
                <c:pt idx="202">
                  <c:v>155</c:v>
                </c:pt>
                <c:pt idx="203">
                  <c:v>156.142857142857</c:v>
                </c:pt>
                <c:pt idx="204">
                  <c:v>156.57142857142901</c:v>
                </c:pt>
                <c:pt idx="205">
                  <c:v>156.857142857143</c:v>
                </c:pt>
                <c:pt idx="206">
                  <c:v>161.857142857143</c:v>
                </c:pt>
                <c:pt idx="207">
                  <c:v>168.42857142857099</c:v>
                </c:pt>
                <c:pt idx="208">
                  <c:v>169</c:v>
                </c:pt>
                <c:pt idx="209">
                  <c:v>171.28571428571399</c:v>
                </c:pt>
                <c:pt idx="210">
                  <c:v>173</c:v>
                </c:pt>
                <c:pt idx="211">
                  <c:v>173.28571428571399</c:v>
                </c:pt>
                <c:pt idx="212">
                  <c:v>176.42857142857099</c:v>
                </c:pt>
                <c:pt idx="213">
                  <c:v>178.57142857142901</c:v>
                </c:pt>
                <c:pt idx="214">
                  <c:v>182.28571428571399</c:v>
                </c:pt>
                <c:pt idx="215">
                  <c:v>182.71428571428601</c:v>
                </c:pt>
                <c:pt idx="216">
                  <c:v>188.71428571428601</c:v>
                </c:pt>
                <c:pt idx="217">
                  <c:v>206.42857142857099</c:v>
                </c:pt>
                <c:pt idx="218">
                  <c:v>236.142857142857</c:v>
                </c:pt>
              </c:numCache>
            </c:numRef>
          </c:xVal>
          <c:yVal>
            <c:numRef>
              <c:f>'Fig 1A - T2PRYCOM'!$D$2:$D$220</c:f>
              <c:numCache>
                <c:formatCode>General</c:formatCode>
                <c:ptCount val="219"/>
                <c:pt idx="0">
                  <c:v>0</c:v>
                </c:pt>
                <c:pt idx="1">
                  <c:v>4.5413260672111398E-2</c:v>
                </c:pt>
                <c:pt idx="2">
                  <c:v>9.0826521344222796E-2</c:v>
                </c:pt>
                <c:pt idx="3">
                  <c:v>0.13630179375144799</c:v>
                </c:pt>
                <c:pt idx="4">
                  <c:v>0.18177706615866199</c:v>
                </c:pt>
                <c:pt idx="5">
                  <c:v>0.22725233856587501</c:v>
                </c:pt>
                <c:pt idx="6">
                  <c:v>0.27274834753141503</c:v>
                </c:pt>
                <c:pt idx="7">
                  <c:v>0.31824435649695498</c:v>
                </c:pt>
                <c:pt idx="8">
                  <c:v>0.363740365462495</c:v>
                </c:pt>
                <c:pt idx="9">
                  <c:v>0.40925715835172799</c:v>
                </c:pt>
                <c:pt idx="10">
                  <c:v>0.454794763674848</c:v>
                </c:pt>
                <c:pt idx="11">
                  <c:v>0.50033236899795797</c:v>
                </c:pt>
                <c:pt idx="12">
                  <c:v>0.54586997432107798</c:v>
                </c:pt>
                <c:pt idx="13">
                  <c:v>0.591407579644188</c:v>
                </c:pt>
                <c:pt idx="14">
                  <c:v>0.63694518496730801</c:v>
                </c:pt>
                <c:pt idx="15">
                  <c:v>0.68248279029042802</c:v>
                </c:pt>
                <c:pt idx="16">
                  <c:v>0.81909560625976796</c:v>
                </c:pt>
                <c:pt idx="17">
                  <c:v>0.86463321158288797</c:v>
                </c:pt>
                <c:pt idx="18">
                  <c:v>0.91019174411433001</c:v>
                </c:pt>
                <c:pt idx="19">
                  <c:v>0.95577123273249398</c:v>
                </c:pt>
                <c:pt idx="20">
                  <c:v>1.0013507213506601</c:v>
                </c:pt>
                <c:pt idx="21">
                  <c:v>1.04695120466648</c:v>
                </c:pt>
                <c:pt idx="22">
                  <c:v>1.0925516879823001</c:v>
                </c:pt>
                <c:pt idx="23">
                  <c:v>1.13815217129812</c:v>
                </c:pt>
                <c:pt idx="24">
                  <c:v>1.1837736977534501</c:v>
                </c:pt>
                <c:pt idx="25">
                  <c:v>1.22939522420878</c:v>
                </c:pt>
                <c:pt idx="26">
                  <c:v>1.2750167506641199</c:v>
                </c:pt>
                <c:pt idx="27">
                  <c:v>1.32063827711945</c:v>
                </c:pt>
                <c:pt idx="28">
                  <c:v>1.3662598035747799</c:v>
                </c:pt>
                <c:pt idx="29">
                  <c:v>1.4118813300301101</c:v>
                </c:pt>
                <c:pt idx="30">
                  <c:v>1.45750285648544</c:v>
                </c:pt>
                <c:pt idx="31">
                  <c:v>1.5031243829407701</c:v>
                </c:pt>
                <c:pt idx="32">
                  <c:v>1.5487459093961</c:v>
                </c:pt>
                <c:pt idx="33">
                  <c:v>1.5943885863041301</c:v>
                </c:pt>
                <c:pt idx="34">
                  <c:v>1.6856739401201699</c:v>
                </c:pt>
                <c:pt idx="35">
                  <c:v>1.73133781659944</c:v>
                </c:pt>
                <c:pt idx="36">
                  <c:v>1.77700169307872</c:v>
                </c:pt>
                <c:pt idx="37">
                  <c:v>1.8226655695579901</c:v>
                </c:pt>
                <c:pt idx="38">
                  <c:v>1.8683506949327899</c:v>
                </c:pt>
                <c:pt idx="39">
                  <c:v>1.91403582030759</c:v>
                </c:pt>
                <c:pt idx="40">
                  <c:v>1.9597209456824001</c:v>
                </c:pt>
                <c:pt idx="41">
                  <c:v>2.0054060710571902</c:v>
                </c:pt>
                <c:pt idx="42">
                  <c:v>2.1424614471815899</c:v>
                </c:pt>
                <c:pt idx="43">
                  <c:v>2.1881465725563798</c:v>
                </c:pt>
                <c:pt idx="44">
                  <c:v>2.2338316979311901</c:v>
                </c:pt>
                <c:pt idx="45">
                  <c:v>2.2795168233059799</c:v>
                </c:pt>
                <c:pt idx="46">
                  <c:v>2.3708870740555801</c:v>
                </c:pt>
                <c:pt idx="47">
                  <c:v>2.4165721994303802</c:v>
                </c:pt>
                <c:pt idx="48">
                  <c:v>2.46227872299036</c:v>
                </c:pt>
                <c:pt idx="49">
                  <c:v>2.50798524655035</c:v>
                </c:pt>
                <c:pt idx="50">
                  <c:v>2.5536917701103299</c:v>
                </c:pt>
                <c:pt idx="51">
                  <c:v>2.5993982936703199</c:v>
                </c:pt>
                <c:pt idx="52">
                  <c:v>2.6451048172303002</c:v>
                </c:pt>
                <c:pt idx="53">
                  <c:v>2.6908113407902898</c:v>
                </c:pt>
                <c:pt idx="54">
                  <c:v>2.7365178643502701</c:v>
                </c:pt>
                <c:pt idx="55">
                  <c:v>2.7822243879102602</c:v>
                </c:pt>
                <c:pt idx="56">
                  <c:v>2.8279524103054099</c:v>
                </c:pt>
                <c:pt idx="57">
                  <c:v>2.8736804327005601</c:v>
                </c:pt>
                <c:pt idx="58">
                  <c:v>2.9194084550957098</c:v>
                </c:pt>
                <c:pt idx="59">
                  <c:v>2.96513647749086</c:v>
                </c:pt>
                <c:pt idx="60">
                  <c:v>3.0108644998859999</c:v>
                </c:pt>
                <c:pt idx="61">
                  <c:v>3.0565925222811501</c:v>
                </c:pt>
                <c:pt idx="62">
                  <c:v>3.10232054467631</c:v>
                </c:pt>
                <c:pt idx="63">
                  <c:v>3.1480485670714602</c:v>
                </c:pt>
                <c:pt idx="64">
                  <c:v>3.1937765894666099</c:v>
                </c:pt>
                <c:pt idx="65">
                  <c:v>3.2395262224583599</c:v>
                </c:pt>
                <c:pt idx="66">
                  <c:v>3.2853191584628698</c:v>
                </c:pt>
                <c:pt idx="67">
                  <c:v>3.3311337869998399</c:v>
                </c:pt>
                <c:pt idx="68">
                  <c:v>3.3769484155368099</c:v>
                </c:pt>
                <c:pt idx="69">
                  <c:v>3.4227847777685301</c:v>
                </c:pt>
                <c:pt idx="70">
                  <c:v>3.4686211400002498</c:v>
                </c:pt>
                <c:pt idx="71">
                  <c:v>3.51445750223197</c:v>
                </c:pt>
                <c:pt idx="72">
                  <c:v>3.5603592826781099</c:v>
                </c:pt>
                <c:pt idx="73">
                  <c:v>3.6521628435703701</c:v>
                </c:pt>
                <c:pt idx="74">
                  <c:v>3.69806462401651</c:v>
                </c:pt>
                <c:pt idx="75">
                  <c:v>3.74401020387146</c:v>
                </c:pt>
                <c:pt idx="76">
                  <c:v>3.7899777252640701</c:v>
                </c:pt>
                <c:pt idx="77">
                  <c:v>3.8359452466566801</c:v>
                </c:pt>
                <c:pt idx="78">
                  <c:v>3.8819127680492902</c:v>
                </c:pt>
                <c:pt idx="79">
                  <c:v>3.9278802894418998</c:v>
                </c:pt>
                <c:pt idx="80">
                  <c:v>3.9738698153923799</c:v>
                </c:pt>
                <c:pt idx="81">
                  <c:v>4.0198813775316298</c:v>
                </c:pt>
                <c:pt idx="82">
                  <c:v>4.0659813384454004</c:v>
                </c:pt>
                <c:pt idx="83">
                  <c:v>4.2503811821004804</c:v>
                </c:pt>
                <c:pt idx="84">
                  <c:v>4.2964811430142502</c:v>
                </c:pt>
                <c:pt idx="85">
                  <c:v>4.34258110392802</c:v>
                </c:pt>
                <c:pt idx="86">
                  <c:v>4.4347810257555604</c:v>
                </c:pt>
                <c:pt idx="87">
                  <c:v>4.5269809475831</c:v>
                </c:pt>
                <c:pt idx="88">
                  <c:v>4.6192254104356802</c:v>
                </c:pt>
                <c:pt idx="89">
                  <c:v>4.6653476418619597</c:v>
                </c:pt>
                <c:pt idx="90">
                  <c:v>4.7114698732882498</c:v>
                </c:pt>
                <c:pt idx="91">
                  <c:v>4.75759210471454</c:v>
                </c:pt>
                <c:pt idx="92">
                  <c:v>4.8037143361408203</c:v>
                </c:pt>
                <c:pt idx="93">
                  <c:v>4.8498365675671096</c:v>
                </c:pt>
                <c:pt idx="94">
                  <c:v>4.8959811667099098</c:v>
                </c:pt>
                <c:pt idx="95">
                  <c:v>4.9421930320321996</c:v>
                </c:pt>
                <c:pt idx="96">
                  <c:v>4.9884498724059103</c:v>
                </c:pt>
                <c:pt idx="97">
                  <c:v>5.0347292441193101</c:v>
                </c:pt>
                <c:pt idx="98">
                  <c:v>5.0810086158327001</c:v>
                </c:pt>
                <c:pt idx="99">
                  <c:v>5.1272879875460902</c:v>
                </c:pt>
                <c:pt idx="100">
                  <c:v>5.1736805117575599</c:v>
                </c:pt>
                <c:pt idx="101">
                  <c:v>5.2669675943824901</c:v>
                </c:pt>
                <c:pt idx="102">
                  <c:v>5.3136341128089102</c:v>
                </c:pt>
                <c:pt idx="103">
                  <c:v>5.3603236423390701</c:v>
                </c:pt>
                <c:pt idx="104">
                  <c:v>5.4070592849848298</c:v>
                </c:pt>
                <c:pt idx="105">
                  <c:v>5.4538643026567701</c:v>
                </c:pt>
                <c:pt idx="106">
                  <c:v>5.5007389361210102</c:v>
                </c:pt>
                <c:pt idx="107">
                  <c:v>5.5476368324306202</c:v>
                </c:pt>
                <c:pt idx="108">
                  <c:v>5.6414326250498599</c:v>
                </c:pt>
                <c:pt idx="109">
                  <c:v>5.6883538420438704</c:v>
                </c:pt>
                <c:pt idx="110">
                  <c:v>5.7353451953861496</c:v>
                </c:pt>
                <c:pt idx="111">
                  <c:v>5.7823834462866497</c:v>
                </c:pt>
                <c:pt idx="112">
                  <c:v>5.82951582075074</c:v>
                </c:pt>
                <c:pt idx="113">
                  <c:v>5.8767664400077599</c:v>
                </c:pt>
                <c:pt idx="114">
                  <c:v>5.9241836861337003</c:v>
                </c:pt>
                <c:pt idx="115">
                  <c:v>5.9718170108495796</c:v>
                </c:pt>
                <c:pt idx="116">
                  <c:v>6.0195228368207498</c:v>
                </c:pt>
                <c:pt idx="117">
                  <c:v>6.0675455640375002</c:v>
                </c:pt>
                <c:pt idx="118">
                  <c:v>6.1156174445062597</c:v>
                </c:pt>
                <c:pt idx="119">
                  <c:v>6.1645665490711696</c:v>
                </c:pt>
                <c:pt idx="120">
                  <c:v>6.2140839282009397</c:v>
                </c:pt>
                <c:pt idx="121">
                  <c:v>6.2642636585764402</c:v>
                </c:pt>
                <c:pt idx="122">
                  <c:v>6.3146592157492396</c:v>
                </c:pt>
                <c:pt idx="123">
                  <c:v>6.3652725819211797</c:v>
                </c:pt>
                <c:pt idx="124">
                  <c:v>6.4164950805087404</c:v>
                </c:pt>
                <c:pt idx="125">
                  <c:v>6.4679428567151804</c:v>
                </c:pt>
                <c:pt idx="126">
                  <c:v>6.5195325186805899</c:v>
                </c:pt>
                <c:pt idx="127">
                  <c:v>6.5714084717778798</c:v>
                </c:pt>
                <c:pt idx="128">
                  <c:v>6.6238669734781803</c:v>
                </c:pt>
                <c:pt idx="129">
                  <c:v>6.6767413409903602</c:v>
                </c:pt>
                <c:pt idx="130">
                  <c:v>6.7832139692379503</c:v>
                </c:pt>
                <c:pt idx="131">
                  <c:v>6.99738234610356</c:v>
                </c:pt>
                <c:pt idx="132">
                  <c:v>7.0511100281682104</c:v>
                </c:pt>
                <c:pt idx="133">
                  <c:v>7.1050559886858</c:v>
                </c:pt>
                <c:pt idx="134">
                  <c:v>7.1602520338499804</c:v>
                </c:pt>
                <c:pt idx="135">
                  <c:v>7.2157118593972696</c:v>
                </c:pt>
                <c:pt idx="136">
                  <c:v>7.2713379314240001</c:v>
                </c:pt>
                <c:pt idx="137">
                  <c:v>7.3273335003059996</c:v>
                </c:pt>
                <c:pt idx="138">
                  <c:v>7.3836352418003504</c:v>
                </c:pt>
                <c:pt idx="139">
                  <c:v>7.4400398488394401</c:v>
                </c:pt>
                <c:pt idx="140">
                  <c:v>7.4971051756897298</c:v>
                </c:pt>
                <c:pt idx="141">
                  <c:v>7.5543116659954297</c:v>
                </c:pt>
                <c:pt idx="142">
                  <c:v>7.6118027657056304</c:v>
                </c:pt>
                <c:pt idx="143">
                  <c:v>7.6693296631117898</c:v>
                </c:pt>
                <c:pt idx="144">
                  <c:v>7.7269642887902501</c:v>
                </c:pt>
                <c:pt idx="145">
                  <c:v>7.7848883538945897</c:v>
                </c:pt>
                <c:pt idx="146">
                  <c:v>7.8429949144781501</c:v>
                </c:pt>
                <c:pt idx="147">
                  <c:v>7.9011381353522996</c:v>
                </c:pt>
                <c:pt idx="148">
                  <c:v>7.95953944281246</c:v>
                </c:pt>
                <c:pt idx="149">
                  <c:v>8.0184264937127701</c:v>
                </c:pt>
                <c:pt idx="150">
                  <c:v>8.0785059016202005</c:v>
                </c:pt>
                <c:pt idx="151">
                  <c:v>8.13902038094764</c:v>
                </c:pt>
                <c:pt idx="152">
                  <c:v>8.1996947400091003</c:v>
                </c:pt>
                <c:pt idx="153">
                  <c:v>8.2606916205805199</c:v>
                </c:pt>
                <c:pt idx="154">
                  <c:v>8.3223858427590205</c:v>
                </c:pt>
                <c:pt idx="155">
                  <c:v>8.3840800649375105</c:v>
                </c:pt>
                <c:pt idx="156">
                  <c:v>8.5082208778576405</c:v>
                </c:pt>
                <c:pt idx="157">
                  <c:v>8.6334662976004797</c:v>
                </c:pt>
                <c:pt idx="158">
                  <c:v>8.7592289042108007</c:v>
                </c:pt>
                <c:pt idx="159">
                  <c:v>8.8228556622971404</c:v>
                </c:pt>
                <c:pt idx="160">
                  <c:v>8.8883094629702892</c:v>
                </c:pt>
                <c:pt idx="161">
                  <c:v>8.9542846190434506</c:v>
                </c:pt>
                <c:pt idx="162">
                  <c:v>9.0206928724212396</c:v>
                </c:pt>
                <c:pt idx="163">
                  <c:v>9.0872955862774401</c:v>
                </c:pt>
                <c:pt idx="164">
                  <c:v>9.1566416613451196</c:v>
                </c:pt>
                <c:pt idx="165">
                  <c:v>9.22717221906146</c:v>
                </c:pt>
                <c:pt idx="166">
                  <c:v>9.2997324331149702</c:v>
                </c:pt>
                <c:pt idx="167">
                  <c:v>9.3726426160465603</c:v>
                </c:pt>
                <c:pt idx="168">
                  <c:v>9.4466241322783606</c:v>
                </c:pt>
                <c:pt idx="169">
                  <c:v>9.5966711511146805</c:v>
                </c:pt>
                <c:pt idx="170">
                  <c:v>9.6720700909386004</c:v>
                </c:pt>
                <c:pt idx="171">
                  <c:v>9.7475951159461793</c:v>
                </c:pt>
                <c:pt idx="172">
                  <c:v>9.8234374729915999</c:v>
                </c:pt>
                <c:pt idx="173">
                  <c:v>9.9757627475304709</c:v>
                </c:pt>
                <c:pt idx="174">
                  <c:v>10.0521840015648</c:v>
                </c:pt>
                <c:pt idx="175">
                  <c:v>10.1290624767772</c:v>
                </c:pt>
                <c:pt idx="176">
                  <c:v>10.206738308690101</c:v>
                </c:pt>
                <c:pt idx="177">
                  <c:v>10.284548760762201</c:v>
                </c:pt>
                <c:pt idx="178">
                  <c:v>10.3625621966225</c:v>
                </c:pt>
                <c:pt idx="179">
                  <c:v>10.4408481685031</c:v>
                </c:pt>
                <c:pt idx="180">
                  <c:v>10.520883156735</c:v>
                </c:pt>
                <c:pt idx="181">
                  <c:v>10.6023759771752</c:v>
                </c:pt>
                <c:pt idx="182">
                  <c:v>10.684241933239999</c:v>
                </c:pt>
                <c:pt idx="183">
                  <c:v>10.7661829956866</c:v>
                </c:pt>
                <c:pt idx="184">
                  <c:v>10.8495790863448</c:v>
                </c:pt>
                <c:pt idx="185">
                  <c:v>10.9346462818731</c:v>
                </c:pt>
                <c:pt idx="186">
                  <c:v>11.0220509469547</c:v>
                </c:pt>
                <c:pt idx="187">
                  <c:v>11.112200844678201</c:v>
                </c:pt>
                <c:pt idx="188">
                  <c:v>11.2038377510238</c:v>
                </c:pt>
                <c:pt idx="189">
                  <c:v>11.297603497854899</c:v>
                </c:pt>
                <c:pt idx="190">
                  <c:v>11.490016505451701</c:v>
                </c:pt>
                <c:pt idx="191">
                  <c:v>11.5887999691733</c:v>
                </c:pt>
                <c:pt idx="192">
                  <c:v>11.690773671631</c:v>
                </c:pt>
                <c:pt idx="193">
                  <c:v>11.797042295371501</c:v>
                </c:pt>
                <c:pt idx="194">
                  <c:v>11.9046068779381</c:v>
                </c:pt>
                <c:pt idx="195">
                  <c:v>12.0178400310513</c:v>
                </c:pt>
                <c:pt idx="196">
                  <c:v>12.132699247721</c:v>
                </c:pt>
                <c:pt idx="197">
                  <c:v>12.249544062551101</c:v>
                </c:pt>
                <c:pt idx="198">
                  <c:v>12.369750166575001</c:v>
                </c:pt>
                <c:pt idx="199">
                  <c:v>12.491628121837101</c:v>
                </c:pt>
                <c:pt idx="200">
                  <c:v>12.6177208767048</c:v>
                </c:pt>
                <c:pt idx="201">
                  <c:v>12.7458473856832</c:v>
                </c:pt>
                <c:pt idx="202">
                  <c:v>12.876467374626801</c:v>
                </c:pt>
                <c:pt idx="203">
                  <c:v>13.2823223402729</c:v>
                </c:pt>
                <c:pt idx="204">
                  <c:v>13.4186708900524</c:v>
                </c:pt>
                <c:pt idx="205">
                  <c:v>13.555666663960499</c:v>
                </c:pt>
                <c:pt idx="206">
                  <c:v>13.720952196151799</c:v>
                </c:pt>
                <c:pt idx="207">
                  <c:v>13.9355766931763</c:v>
                </c:pt>
                <c:pt idx="208">
                  <c:v>14.153461309142999</c:v>
                </c:pt>
                <c:pt idx="209">
                  <c:v>14.3939278040753</c:v>
                </c:pt>
                <c:pt idx="210">
                  <c:v>14.6565231175598</c:v>
                </c:pt>
                <c:pt idx="211">
                  <c:v>15.1915919381393</c:v>
                </c:pt>
                <c:pt idx="212">
                  <c:v>15.499986149273401</c:v>
                </c:pt>
                <c:pt idx="213">
                  <c:v>15.855028224276399</c:v>
                </c:pt>
                <c:pt idx="214">
                  <c:v>16.297896496780201</c:v>
                </c:pt>
                <c:pt idx="215">
                  <c:v>16.750340299500301</c:v>
                </c:pt>
                <c:pt idx="216">
                  <c:v>17.4936408325405</c:v>
                </c:pt>
                <c:pt idx="217">
                  <c:v>21.243929885606899</c:v>
                </c:pt>
                <c:pt idx="218">
                  <c:v>21.243929885606899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A56-4210-9346-8B06D1B00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4172032"/>
        <c:axId val="484169408"/>
      </c:scatterChart>
      <c:valAx>
        <c:axId val="484172032"/>
        <c:scaling>
          <c:orientation val="minMax"/>
          <c:max val="182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 sz="1600" dirty="0"/>
                  <a:t>Months since </a:t>
                </a:r>
                <a:r>
                  <a:rPr lang="en-US" sz="1600" dirty="0" smtClean="0"/>
                  <a:t>randomization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35074117257711745"/>
              <c:y val="0.894750704030627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84169408"/>
        <c:crosses val="autoZero"/>
        <c:crossBetween val="midCat"/>
        <c:majorUnit val="26"/>
      </c:valAx>
      <c:valAx>
        <c:axId val="484169408"/>
        <c:scaling>
          <c:orientation val="minMax"/>
          <c:max val="2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 sz="1600" dirty="0"/>
                  <a:t>Participants with an event (%)</a:t>
                </a:r>
              </a:p>
            </c:rich>
          </c:tx>
          <c:layout>
            <c:manualLayout>
              <c:xMode val="edge"/>
              <c:yMode val="edge"/>
              <c:x val="5.2991642435982686E-3"/>
              <c:y val="8.62965986422428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841720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089964219075072E-2"/>
          <c:y val="4.304702394863405E-2"/>
          <c:w val="0.85160352931027472"/>
          <c:h val="0.76978609822999045"/>
        </c:manualLayout>
      </c:layout>
      <c:scatterChart>
        <c:scatterStyle val="lineMarker"/>
        <c:varyColors val="0"/>
        <c:ser>
          <c:idx val="0"/>
          <c:order val="0"/>
          <c:tx>
            <c:v>Canagliflozin</c:v>
          </c:tx>
          <c:spPr>
            <a:ln w="25400" cap="rnd">
              <a:solidFill>
                <a:srgbClr val="002F6C"/>
              </a:solidFill>
              <a:round/>
            </a:ln>
            <a:effectLst/>
          </c:spPr>
          <c:marker>
            <c:symbol val="none"/>
          </c:marker>
          <c:xVal>
            <c:numRef>
              <c:f>'Fig 1B - T2RNLCOM'!$C$2:$C$138</c:f>
              <c:numCache>
                <c:formatCode>General</c:formatCode>
                <c:ptCount val="137"/>
                <c:pt idx="0">
                  <c:v>0</c:v>
                </c:pt>
                <c:pt idx="1">
                  <c:v>3.1428571428571401</c:v>
                </c:pt>
                <c:pt idx="2">
                  <c:v>7.8571428571428603</c:v>
                </c:pt>
                <c:pt idx="3">
                  <c:v>8.8571428571428594</c:v>
                </c:pt>
                <c:pt idx="4">
                  <c:v>14.1428571428571</c:v>
                </c:pt>
                <c:pt idx="5">
                  <c:v>20.714285714285701</c:v>
                </c:pt>
                <c:pt idx="6">
                  <c:v>26.1428571428571</c:v>
                </c:pt>
                <c:pt idx="7">
                  <c:v>26.571428571428601</c:v>
                </c:pt>
                <c:pt idx="8">
                  <c:v>32.285714285714299</c:v>
                </c:pt>
                <c:pt idx="9">
                  <c:v>34.142857142857103</c:v>
                </c:pt>
                <c:pt idx="10">
                  <c:v>45.714285714285701</c:v>
                </c:pt>
                <c:pt idx="11">
                  <c:v>46</c:v>
                </c:pt>
                <c:pt idx="12">
                  <c:v>51.285714285714299</c:v>
                </c:pt>
                <c:pt idx="13">
                  <c:v>52.142857142857103</c:v>
                </c:pt>
                <c:pt idx="14">
                  <c:v>52.285714285714299</c:v>
                </c:pt>
                <c:pt idx="15">
                  <c:v>52.428571428571402</c:v>
                </c:pt>
                <c:pt idx="16">
                  <c:v>52.857142857142897</c:v>
                </c:pt>
                <c:pt idx="17">
                  <c:v>54.142857142857103</c:v>
                </c:pt>
                <c:pt idx="18">
                  <c:v>55.428571428571402</c:v>
                </c:pt>
                <c:pt idx="19">
                  <c:v>57.142857142857103</c:v>
                </c:pt>
                <c:pt idx="20">
                  <c:v>58.285714285714299</c:v>
                </c:pt>
                <c:pt idx="21">
                  <c:v>59</c:v>
                </c:pt>
                <c:pt idx="22">
                  <c:v>59.142857142857103</c:v>
                </c:pt>
                <c:pt idx="23">
                  <c:v>61.571428571428598</c:v>
                </c:pt>
                <c:pt idx="24">
                  <c:v>62.285714285714299</c:v>
                </c:pt>
                <c:pt idx="25">
                  <c:v>63.285714285714299</c:v>
                </c:pt>
                <c:pt idx="26">
                  <c:v>64.285714285714306</c:v>
                </c:pt>
                <c:pt idx="27">
                  <c:v>67.285714285714306</c:v>
                </c:pt>
                <c:pt idx="28">
                  <c:v>68.142857142857096</c:v>
                </c:pt>
                <c:pt idx="29">
                  <c:v>68.714285714285694</c:v>
                </c:pt>
                <c:pt idx="30">
                  <c:v>69</c:v>
                </c:pt>
                <c:pt idx="31">
                  <c:v>69.857142857142904</c:v>
                </c:pt>
                <c:pt idx="32">
                  <c:v>70.857142857142904</c:v>
                </c:pt>
                <c:pt idx="33">
                  <c:v>71.142857142857096</c:v>
                </c:pt>
                <c:pt idx="34">
                  <c:v>71.285714285714306</c:v>
                </c:pt>
                <c:pt idx="35">
                  <c:v>73.714285714285694</c:v>
                </c:pt>
                <c:pt idx="36">
                  <c:v>75.428571428571402</c:v>
                </c:pt>
                <c:pt idx="37">
                  <c:v>75.857142857142904</c:v>
                </c:pt>
                <c:pt idx="38">
                  <c:v>76.142857142857096</c:v>
                </c:pt>
                <c:pt idx="39">
                  <c:v>77.142857142857096</c:v>
                </c:pt>
                <c:pt idx="40">
                  <c:v>77.857142857142904</c:v>
                </c:pt>
                <c:pt idx="41">
                  <c:v>78.142857142857096</c:v>
                </c:pt>
                <c:pt idx="42">
                  <c:v>78.285714285714306</c:v>
                </c:pt>
                <c:pt idx="43">
                  <c:v>78.714285714285694</c:v>
                </c:pt>
                <c:pt idx="44">
                  <c:v>79.142857142857096</c:v>
                </c:pt>
                <c:pt idx="45">
                  <c:v>79.857142857142904</c:v>
                </c:pt>
                <c:pt idx="46">
                  <c:v>80</c:v>
                </c:pt>
                <c:pt idx="47">
                  <c:v>80.571428571428598</c:v>
                </c:pt>
                <c:pt idx="48">
                  <c:v>81</c:v>
                </c:pt>
                <c:pt idx="49">
                  <c:v>82.285714285714306</c:v>
                </c:pt>
                <c:pt idx="50">
                  <c:v>84.714285714285694</c:v>
                </c:pt>
                <c:pt idx="51">
                  <c:v>85.571428571428598</c:v>
                </c:pt>
                <c:pt idx="52">
                  <c:v>87.285714285714306</c:v>
                </c:pt>
                <c:pt idx="53">
                  <c:v>89.428571428571402</c:v>
                </c:pt>
                <c:pt idx="54">
                  <c:v>92.142857142857096</c:v>
                </c:pt>
                <c:pt idx="55">
                  <c:v>92.714285714285694</c:v>
                </c:pt>
                <c:pt idx="56">
                  <c:v>94.142857142857096</c:v>
                </c:pt>
                <c:pt idx="57">
                  <c:v>94.714285714285694</c:v>
                </c:pt>
                <c:pt idx="58">
                  <c:v>95.857142857142904</c:v>
                </c:pt>
                <c:pt idx="59">
                  <c:v>96.428571428571402</c:v>
                </c:pt>
                <c:pt idx="60">
                  <c:v>97.857142857142904</c:v>
                </c:pt>
                <c:pt idx="61">
                  <c:v>98</c:v>
                </c:pt>
                <c:pt idx="62">
                  <c:v>98.714285714285694</c:v>
                </c:pt>
                <c:pt idx="63">
                  <c:v>100.142857142857</c:v>
                </c:pt>
                <c:pt idx="64">
                  <c:v>100.71428571428601</c:v>
                </c:pt>
                <c:pt idx="65">
                  <c:v>101.28571428571399</c:v>
                </c:pt>
                <c:pt idx="66">
                  <c:v>101.571428571429</c:v>
                </c:pt>
                <c:pt idx="67">
                  <c:v>102.428571428571</c:v>
                </c:pt>
                <c:pt idx="68">
                  <c:v>102.71428571428601</c:v>
                </c:pt>
                <c:pt idx="69">
                  <c:v>103</c:v>
                </c:pt>
                <c:pt idx="70">
                  <c:v>103.28571428571399</c:v>
                </c:pt>
                <c:pt idx="71">
                  <c:v>104.142857142857</c:v>
                </c:pt>
                <c:pt idx="72">
                  <c:v>104.428571428571</c:v>
                </c:pt>
                <c:pt idx="73">
                  <c:v>104.857142857143</c:v>
                </c:pt>
                <c:pt idx="74">
                  <c:v>105.142857142857</c:v>
                </c:pt>
                <c:pt idx="75">
                  <c:v>105.28571428571399</c:v>
                </c:pt>
                <c:pt idx="76">
                  <c:v>105.571428571429</c:v>
                </c:pt>
                <c:pt idx="77">
                  <c:v>107.28571428571399</c:v>
                </c:pt>
                <c:pt idx="78">
                  <c:v>107.71428571428601</c:v>
                </c:pt>
                <c:pt idx="79">
                  <c:v>108</c:v>
                </c:pt>
                <c:pt idx="80">
                  <c:v>108.28571428571399</c:v>
                </c:pt>
                <c:pt idx="81">
                  <c:v>108.857142857143</c:v>
                </c:pt>
                <c:pt idx="82">
                  <c:v>109</c:v>
                </c:pt>
                <c:pt idx="83">
                  <c:v>110.142857142857</c:v>
                </c:pt>
                <c:pt idx="84">
                  <c:v>111.28571428571399</c:v>
                </c:pt>
                <c:pt idx="85">
                  <c:v>112.142857142857</c:v>
                </c:pt>
                <c:pt idx="86">
                  <c:v>114</c:v>
                </c:pt>
                <c:pt idx="87">
                  <c:v>115.857142857143</c:v>
                </c:pt>
                <c:pt idx="88">
                  <c:v>116.142857142857</c:v>
                </c:pt>
                <c:pt idx="89">
                  <c:v>117.428571428571</c:v>
                </c:pt>
                <c:pt idx="90">
                  <c:v>118.142857142857</c:v>
                </c:pt>
                <c:pt idx="91">
                  <c:v>119</c:v>
                </c:pt>
                <c:pt idx="92">
                  <c:v>121.71428571428601</c:v>
                </c:pt>
                <c:pt idx="93">
                  <c:v>122.142857142857</c:v>
                </c:pt>
                <c:pt idx="94">
                  <c:v>122.571428571429</c:v>
                </c:pt>
                <c:pt idx="95">
                  <c:v>122.71428571428601</c:v>
                </c:pt>
                <c:pt idx="96">
                  <c:v>125.28571428571399</c:v>
                </c:pt>
                <c:pt idx="97">
                  <c:v>126.142857142857</c:v>
                </c:pt>
                <c:pt idx="98">
                  <c:v>128.142857142857</c:v>
                </c:pt>
                <c:pt idx="99">
                  <c:v>128.42857142857099</c:v>
                </c:pt>
                <c:pt idx="100">
                  <c:v>129.28571428571399</c:v>
                </c:pt>
                <c:pt idx="101">
                  <c:v>130.142857142857</c:v>
                </c:pt>
                <c:pt idx="102">
                  <c:v>130.57142857142901</c:v>
                </c:pt>
                <c:pt idx="103">
                  <c:v>130.857142857143</c:v>
                </c:pt>
                <c:pt idx="104">
                  <c:v>131</c:v>
                </c:pt>
                <c:pt idx="105">
                  <c:v>131.28571428571399</c:v>
                </c:pt>
                <c:pt idx="106">
                  <c:v>131.42857142857099</c:v>
                </c:pt>
                <c:pt idx="107">
                  <c:v>132.42857142857099</c:v>
                </c:pt>
                <c:pt idx="108">
                  <c:v>132.71428571428601</c:v>
                </c:pt>
                <c:pt idx="109">
                  <c:v>135</c:v>
                </c:pt>
                <c:pt idx="110">
                  <c:v>136</c:v>
                </c:pt>
                <c:pt idx="111">
                  <c:v>137.57142857142901</c:v>
                </c:pt>
                <c:pt idx="112">
                  <c:v>141.71428571428601</c:v>
                </c:pt>
                <c:pt idx="113">
                  <c:v>142.42857142857099</c:v>
                </c:pt>
                <c:pt idx="114">
                  <c:v>143.57142857142901</c:v>
                </c:pt>
                <c:pt idx="115">
                  <c:v>145.42857142857099</c:v>
                </c:pt>
                <c:pt idx="116">
                  <c:v>146.857142857143</c:v>
                </c:pt>
                <c:pt idx="117">
                  <c:v>148.42857142857099</c:v>
                </c:pt>
                <c:pt idx="118">
                  <c:v>151.71428571428601</c:v>
                </c:pt>
                <c:pt idx="119">
                  <c:v>152.42857142857099</c:v>
                </c:pt>
                <c:pt idx="120">
                  <c:v>153</c:v>
                </c:pt>
                <c:pt idx="121">
                  <c:v>154.142857142857</c:v>
                </c:pt>
                <c:pt idx="122">
                  <c:v>154.42857142857099</c:v>
                </c:pt>
                <c:pt idx="123">
                  <c:v>155</c:v>
                </c:pt>
                <c:pt idx="124">
                  <c:v>156.142857142857</c:v>
                </c:pt>
                <c:pt idx="125">
                  <c:v>156.57142857142901</c:v>
                </c:pt>
                <c:pt idx="126">
                  <c:v>156.857142857143</c:v>
                </c:pt>
                <c:pt idx="127">
                  <c:v>161.857142857143</c:v>
                </c:pt>
                <c:pt idx="128">
                  <c:v>168.42857142857099</c:v>
                </c:pt>
                <c:pt idx="129">
                  <c:v>169</c:v>
                </c:pt>
                <c:pt idx="130">
                  <c:v>171.28571428571399</c:v>
                </c:pt>
                <c:pt idx="131">
                  <c:v>173</c:v>
                </c:pt>
                <c:pt idx="132">
                  <c:v>173.28571428571399</c:v>
                </c:pt>
                <c:pt idx="133">
                  <c:v>178.57142857142901</c:v>
                </c:pt>
                <c:pt idx="134">
                  <c:v>182.28571428571399</c:v>
                </c:pt>
                <c:pt idx="135">
                  <c:v>188.71428571428601</c:v>
                </c:pt>
                <c:pt idx="136">
                  <c:v>236.142857142857</c:v>
                </c:pt>
              </c:numCache>
            </c:numRef>
          </c:xVal>
          <c:yVal>
            <c:numRef>
              <c:f>'Fig 1B - T2RNLCOM'!$D$2:$D$138</c:f>
              <c:numCache>
                <c:formatCode>General</c:formatCode>
                <c:ptCount val="137"/>
                <c:pt idx="0">
                  <c:v>0</c:v>
                </c:pt>
                <c:pt idx="1">
                  <c:v>4.5433893684687601E-2</c:v>
                </c:pt>
                <c:pt idx="2">
                  <c:v>9.0929827278829506E-2</c:v>
                </c:pt>
                <c:pt idx="3">
                  <c:v>0.13644648794977099</c:v>
                </c:pt>
                <c:pt idx="4">
                  <c:v>0.182067115410733</c:v>
                </c:pt>
                <c:pt idx="5">
                  <c:v>0.227792233543855</c:v>
                </c:pt>
                <c:pt idx="6">
                  <c:v>0.31928440022561699</c:v>
                </c:pt>
                <c:pt idx="7">
                  <c:v>0.36505148727785702</c:v>
                </c:pt>
                <c:pt idx="8">
                  <c:v>0.41098737870833801</c:v>
                </c:pt>
                <c:pt idx="9">
                  <c:v>0.456965685551036</c:v>
                </c:pt>
                <c:pt idx="10">
                  <c:v>0.50324324683158606</c:v>
                </c:pt>
                <c:pt idx="11">
                  <c:v>0.549520808112125</c:v>
                </c:pt>
                <c:pt idx="12">
                  <c:v>0.59588466787524597</c:v>
                </c:pt>
                <c:pt idx="13">
                  <c:v>0.73497624716459797</c:v>
                </c:pt>
                <c:pt idx="14">
                  <c:v>0.78136177228275205</c:v>
                </c:pt>
                <c:pt idx="15">
                  <c:v>0.82774729740090502</c:v>
                </c:pt>
                <c:pt idx="16">
                  <c:v>0.87413282251905799</c:v>
                </c:pt>
                <c:pt idx="17">
                  <c:v>0.92056180011974598</c:v>
                </c:pt>
                <c:pt idx="18">
                  <c:v>0.96701254470478204</c:v>
                </c:pt>
                <c:pt idx="19">
                  <c:v>1.0135287436034599</c:v>
                </c:pt>
                <c:pt idx="20">
                  <c:v>1.0600449425021501</c:v>
                </c:pt>
                <c:pt idx="21">
                  <c:v>1.1065611414008301</c:v>
                </c:pt>
                <c:pt idx="22">
                  <c:v>1.15307734029951</c:v>
                </c:pt>
                <c:pt idx="23">
                  <c:v>1.1996593019676001</c:v>
                </c:pt>
                <c:pt idx="24">
                  <c:v>1.2462412636357101</c:v>
                </c:pt>
                <c:pt idx="25">
                  <c:v>1.29284520829657</c:v>
                </c:pt>
                <c:pt idx="26">
                  <c:v>1.3394491529574299</c:v>
                </c:pt>
                <c:pt idx="27">
                  <c:v>1.38616342892667</c:v>
                </c:pt>
                <c:pt idx="28">
                  <c:v>1.43289984436319</c:v>
                </c:pt>
                <c:pt idx="29">
                  <c:v>1.4796362597997099</c:v>
                </c:pt>
                <c:pt idx="30">
                  <c:v>1.5263948567338399</c:v>
                </c:pt>
                <c:pt idx="31">
                  <c:v>1.57317566677814</c:v>
                </c:pt>
                <c:pt idx="32">
                  <c:v>1.62002327474254</c:v>
                </c:pt>
                <c:pt idx="33">
                  <c:v>1.7137184906713601</c:v>
                </c:pt>
                <c:pt idx="34">
                  <c:v>1.7605660986357601</c:v>
                </c:pt>
                <c:pt idx="35">
                  <c:v>1.8074584298535901</c:v>
                </c:pt>
                <c:pt idx="36">
                  <c:v>1.8543955912159999</c:v>
                </c:pt>
                <c:pt idx="37">
                  <c:v>1.9013327525784001</c:v>
                </c:pt>
                <c:pt idx="38">
                  <c:v>1.9482699139408</c:v>
                </c:pt>
                <c:pt idx="39">
                  <c:v>1.9952745784115899</c:v>
                </c:pt>
                <c:pt idx="40">
                  <c:v>2.0423695930303198</c:v>
                </c:pt>
                <c:pt idx="41">
                  <c:v>2.23074965150527</c:v>
                </c:pt>
                <c:pt idx="42">
                  <c:v>2.2778446661239999</c:v>
                </c:pt>
                <c:pt idx="43">
                  <c:v>2.3720801100332398</c:v>
                </c:pt>
                <c:pt idx="44">
                  <c:v>2.4663155539424801</c:v>
                </c:pt>
                <c:pt idx="45">
                  <c:v>2.5605965442238401</c:v>
                </c:pt>
                <c:pt idx="46">
                  <c:v>2.6077370393645101</c:v>
                </c:pt>
                <c:pt idx="47">
                  <c:v>2.6549003628321199</c:v>
                </c:pt>
                <c:pt idx="48">
                  <c:v>2.7020636862997498</c:v>
                </c:pt>
                <c:pt idx="49">
                  <c:v>2.7492727771846099</c:v>
                </c:pt>
                <c:pt idx="50">
                  <c:v>2.7966197719376802</c:v>
                </c:pt>
                <c:pt idx="51">
                  <c:v>2.84398984027494</c:v>
                </c:pt>
                <c:pt idx="52">
                  <c:v>2.8915221348736302</c:v>
                </c:pt>
                <c:pt idx="53">
                  <c:v>2.93935882347713</c:v>
                </c:pt>
                <c:pt idx="54">
                  <c:v>2.9874801131035702</c:v>
                </c:pt>
                <c:pt idx="55">
                  <c:v>3.03564918951216</c:v>
                </c:pt>
                <c:pt idx="56">
                  <c:v>3.0839622691387101</c:v>
                </c:pt>
                <c:pt idx="57">
                  <c:v>3.13232356541159</c:v>
                </c:pt>
                <c:pt idx="58">
                  <c:v>3.1807816326624998</c:v>
                </c:pt>
                <c:pt idx="59">
                  <c:v>3.2293612705788801</c:v>
                </c:pt>
                <c:pt idx="60">
                  <c:v>3.27835906234061</c:v>
                </c:pt>
                <c:pt idx="61">
                  <c:v>3.3274314321720002</c:v>
                </c:pt>
                <c:pt idx="62">
                  <c:v>3.3768297809547501</c:v>
                </c:pt>
                <c:pt idx="63">
                  <c:v>3.4272068248645802</c:v>
                </c:pt>
                <c:pt idx="64">
                  <c:v>3.47816872099922</c:v>
                </c:pt>
                <c:pt idx="65">
                  <c:v>3.5298122904369</c:v>
                </c:pt>
                <c:pt idx="66">
                  <c:v>3.5816779827538601</c:v>
                </c:pt>
                <c:pt idx="67">
                  <c:v>3.63442323549853</c:v>
                </c:pt>
                <c:pt idx="68">
                  <c:v>3.6874004629666501</c:v>
                </c:pt>
                <c:pt idx="69">
                  <c:v>3.7405237942060499</c:v>
                </c:pt>
                <c:pt idx="70">
                  <c:v>3.7939419275056099</c:v>
                </c:pt>
                <c:pt idx="71">
                  <c:v>3.8479599275463099</c:v>
                </c:pt>
                <c:pt idx="72">
                  <c:v>3.9024061563529</c:v>
                </c:pt>
                <c:pt idx="73">
                  <c:v>4.0120440272526698</c:v>
                </c:pt>
                <c:pt idx="74">
                  <c:v>4.2325792506248598</c:v>
                </c:pt>
                <c:pt idx="75">
                  <c:v>4.2879041615141604</c:v>
                </c:pt>
                <c:pt idx="76">
                  <c:v>4.3434538398882001</c:v>
                </c:pt>
                <c:pt idx="77">
                  <c:v>4.4002907657112003</c:v>
                </c:pt>
                <c:pt idx="78">
                  <c:v>4.4573993136408898</c:v>
                </c:pt>
                <c:pt idx="79">
                  <c:v>4.5146790502633998</c:v>
                </c:pt>
                <c:pt idx="80">
                  <c:v>4.5723392682282196</c:v>
                </c:pt>
                <c:pt idx="81">
                  <c:v>4.63031476077487</c:v>
                </c:pt>
                <c:pt idx="82">
                  <c:v>4.6883961768767097</c:v>
                </c:pt>
                <c:pt idx="83">
                  <c:v>4.7471579548194498</c:v>
                </c:pt>
                <c:pt idx="84">
                  <c:v>4.8066166577190703</c:v>
                </c:pt>
                <c:pt idx="85">
                  <c:v>4.8665998860380801</c:v>
                </c:pt>
                <c:pt idx="86">
                  <c:v>4.9274657850233403</c:v>
                </c:pt>
                <c:pt idx="87">
                  <c:v>4.9900546818073996</c:v>
                </c:pt>
                <c:pt idx="88">
                  <c:v>5.0528089389528397</c:v>
                </c:pt>
                <c:pt idx="89">
                  <c:v>5.1166604460550902</c:v>
                </c:pt>
                <c:pt idx="90">
                  <c:v>5.1809445514439298</c:v>
                </c:pt>
                <c:pt idx="91">
                  <c:v>5.2458446578426701</c:v>
                </c:pt>
                <c:pt idx="92">
                  <c:v>5.3138663056116302</c:v>
                </c:pt>
                <c:pt idx="93">
                  <c:v>5.3824297623056099</c:v>
                </c:pt>
                <c:pt idx="94">
                  <c:v>5.4514433073367501</c:v>
                </c:pt>
                <c:pt idx="95">
                  <c:v>5.5206589418116101</c:v>
                </c:pt>
                <c:pt idx="96">
                  <c:v>5.5927255635188402</c:v>
                </c:pt>
                <c:pt idx="97">
                  <c:v>5.6660231368390903</c:v>
                </c:pt>
                <c:pt idx="98">
                  <c:v>5.7414299928448198</c:v>
                </c:pt>
                <c:pt idx="99">
                  <c:v>5.8172005475129502</c:v>
                </c:pt>
                <c:pt idx="100">
                  <c:v>5.89408446543335</c:v>
                </c:pt>
                <c:pt idx="101">
                  <c:v>6.0500180454409103</c:v>
                </c:pt>
                <c:pt idx="102">
                  <c:v>6.1285715420584399</c:v>
                </c:pt>
                <c:pt idx="103">
                  <c:v>6.2074550953844403</c:v>
                </c:pt>
                <c:pt idx="104">
                  <c:v>6.3658884482638598</c:v>
                </c:pt>
                <c:pt idx="105">
                  <c:v>6.4453741117203398</c:v>
                </c:pt>
                <c:pt idx="106">
                  <c:v>6.5253353304282697</c:v>
                </c:pt>
                <c:pt idx="107">
                  <c:v>6.6063359063984404</c:v>
                </c:pt>
                <c:pt idx="108">
                  <c:v>6.6879024252574704</c:v>
                </c:pt>
                <c:pt idx="109">
                  <c:v>6.7733530640621797</c:v>
                </c:pt>
                <c:pt idx="110">
                  <c:v>6.86048077147895</c:v>
                </c:pt>
                <c:pt idx="111">
                  <c:v>6.94935435852907</c:v>
                </c:pt>
                <c:pt idx="112">
                  <c:v>7.0436305952478904</c:v>
                </c:pt>
                <c:pt idx="113">
                  <c:v>7.1394619039125802</c:v>
                </c:pt>
                <c:pt idx="114">
                  <c:v>7.2375194942991596</c:v>
                </c:pt>
                <c:pt idx="115">
                  <c:v>7.3410490484349902</c:v>
                </c:pt>
                <c:pt idx="116">
                  <c:v>7.4479221175832802</c:v>
                </c:pt>
                <c:pt idx="117">
                  <c:v>7.5607905052447597</c:v>
                </c:pt>
                <c:pt idx="118">
                  <c:v>7.68371498595587</c:v>
                </c:pt>
                <c:pt idx="119">
                  <c:v>7.8101756503586701</c:v>
                </c:pt>
                <c:pt idx="120">
                  <c:v>7.9383951557128301</c:v>
                </c:pt>
                <c:pt idx="121">
                  <c:v>8.0710487649985492</c:v>
                </c:pt>
                <c:pt idx="122">
                  <c:v>8.2058419486275795</c:v>
                </c:pt>
                <c:pt idx="123">
                  <c:v>8.3432583528961004</c:v>
                </c:pt>
                <c:pt idx="124">
                  <c:v>8.7702307518732994</c:v>
                </c:pt>
                <c:pt idx="125">
                  <c:v>8.9136737852823096</c:v>
                </c:pt>
                <c:pt idx="126">
                  <c:v>9.0577977191663503</c:v>
                </c:pt>
                <c:pt idx="127">
                  <c:v>9.2316833831832401</c:v>
                </c:pt>
                <c:pt idx="128">
                  <c:v>9.4574752155633792</c:v>
                </c:pt>
                <c:pt idx="129">
                  <c:v>9.6866967972961309</c:v>
                </c:pt>
                <c:pt idx="130">
                  <c:v>9.9396752376398503</c:v>
                </c:pt>
                <c:pt idx="131">
                  <c:v>10.215933902555101</c:v>
                </c:pt>
                <c:pt idx="132">
                  <c:v>10.4973886552116</c:v>
                </c:pt>
                <c:pt idx="133">
                  <c:v>10.8734500474166</c:v>
                </c:pt>
                <c:pt idx="134">
                  <c:v>11.3425371524302</c:v>
                </c:pt>
                <c:pt idx="135">
                  <c:v>12.1341216421407</c:v>
                </c:pt>
                <c:pt idx="136">
                  <c:v>12.1341216421407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0B9-4A3A-862A-9DEB8378DC87}"/>
            </c:ext>
          </c:extLst>
        </c:ser>
        <c:ser>
          <c:idx val="1"/>
          <c:order val="1"/>
          <c:tx>
            <c:v>Placebo</c:v>
          </c:tx>
          <c:spPr>
            <a:ln w="25400" cap="rnd">
              <a:solidFill>
                <a:srgbClr val="E57200"/>
              </a:solidFill>
              <a:round/>
            </a:ln>
            <a:effectLst/>
          </c:spPr>
          <c:marker>
            <c:symbol val="none"/>
          </c:marker>
          <c:xVal>
            <c:numRef>
              <c:f>'Fig 1B - T2RNLCOM'!$C$139:$C$314</c:f>
              <c:numCache>
                <c:formatCode>General</c:formatCode>
                <c:ptCount val="176"/>
                <c:pt idx="0">
                  <c:v>0</c:v>
                </c:pt>
                <c:pt idx="1">
                  <c:v>12.8571428571429</c:v>
                </c:pt>
                <c:pt idx="2">
                  <c:v>13</c:v>
                </c:pt>
                <c:pt idx="3">
                  <c:v>13.1428571428571</c:v>
                </c:pt>
                <c:pt idx="4">
                  <c:v>14.714285714285699</c:v>
                </c:pt>
                <c:pt idx="5">
                  <c:v>17.1428571428571</c:v>
                </c:pt>
                <c:pt idx="6">
                  <c:v>18.285714285714299</c:v>
                </c:pt>
                <c:pt idx="7">
                  <c:v>19.1428571428571</c:v>
                </c:pt>
                <c:pt idx="8">
                  <c:v>29.1428571428571</c:v>
                </c:pt>
                <c:pt idx="9">
                  <c:v>29.571428571428601</c:v>
                </c:pt>
                <c:pt idx="10">
                  <c:v>30.1428571428571</c:v>
                </c:pt>
                <c:pt idx="11">
                  <c:v>32.428571428571402</c:v>
                </c:pt>
                <c:pt idx="12">
                  <c:v>32.571428571428598</c:v>
                </c:pt>
                <c:pt idx="13">
                  <c:v>35.428571428571402</c:v>
                </c:pt>
                <c:pt idx="14">
                  <c:v>39</c:v>
                </c:pt>
                <c:pt idx="15">
                  <c:v>42.571428571428598</c:v>
                </c:pt>
                <c:pt idx="16">
                  <c:v>43.285714285714299</c:v>
                </c:pt>
                <c:pt idx="17">
                  <c:v>43.857142857142897</c:v>
                </c:pt>
                <c:pt idx="18">
                  <c:v>44</c:v>
                </c:pt>
                <c:pt idx="19">
                  <c:v>45.857142857142897</c:v>
                </c:pt>
                <c:pt idx="20">
                  <c:v>46.857142857142897</c:v>
                </c:pt>
                <c:pt idx="21">
                  <c:v>47.142857142857103</c:v>
                </c:pt>
                <c:pt idx="22">
                  <c:v>48</c:v>
                </c:pt>
                <c:pt idx="23">
                  <c:v>50.857142857142897</c:v>
                </c:pt>
                <c:pt idx="24">
                  <c:v>51</c:v>
                </c:pt>
                <c:pt idx="25">
                  <c:v>51.142857142857103</c:v>
                </c:pt>
                <c:pt idx="26">
                  <c:v>51.571428571428598</c:v>
                </c:pt>
                <c:pt idx="27">
                  <c:v>51.857142857142897</c:v>
                </c:pt>
                <c:pt idx="28">
                  <c:v>52.142857142857103</c:v>
                </c:pt>
                <c:pt idx="29">
                  <c:v>52.285714285714299</c:v>
                </c:pt>
                <c:pt idx="30">
                  <c:v>52.428571428571402</c:v>
                </c:pt>
                <c:pt idx="31">
                  <c:v>52.571428571428598</c:v>
                </c:pt>
                <c:pt idx="32">
                  <c:v>52.857142857142897</c:v>
                </c:pt>
                <c:pt idx="33">
                  <c:v>54</c:v>
                </c:pt>
                <c:pt idx="34">
                  <c:v>54.285714285714299</c:v>
                </c:pt>
                <c:pt idx="35">
                  <c:v>55.142857142857103</c:v>
                </c:pt>
                <c:pt idx="36">
                  <c:v>56.285714285714299</c:v>
                </c:pt>
                <c:pt idx="37">
                  <c:v>58.142857142857103</c:v>
                </c:pt>
                <c:pt idx="38">
                  <c:v>58.714285714285701</c:v>
                </c:pt>
                <c:pt idx="39">
                  <c:v>60.714285714285701</c:v>
                </c:pt>
                <c:pt idx="40">
                  <c:v>64</c:v>
                </c:pt>
                <c:pt idx="41">
                  <c:v>64.285714285714306</c:v>
                </c:pt>
                <c:pt idx="42">
                  <c:v>64.571428571428598</c:v>
                </c:pt>
                <c:pt idx="43">
                  <c:v>66</c:v>
                </c:pt>
                <c:pt idx="44">
                  <c:v>68.571428571428598</c:v>
                </c:pt>
                <c:pt idx="45">
                  <c:v>69.142857142857096</c:v>
                </c:pt>
                <c:pt idx="46">
                  <c:v>69.571428571428598</c:v>
                </c:pt>
                <c:pt idx="47">
                  <c:v>70.857142857142904</c:v>
                </c:pt>
                <c:pt idx="48">
                  <c:v>71.142857142857096</c:v>
                </c:pt>
                <c:pt idx="49">
                  <c:v>72.571428571428598</c:v>
                </c:pt>
                <c:pt idx="50">
                  <c:v>73.714285714285694</c:v>
                </c:pt>
                <c:pt idx="51">
                  <c:v>76.142857142857096</c:v>
                </c:pt>
                <c:pt idx="52">
                  <c:v>76.285714285714306</c:v>
                </c:pt>
                <c:pt idx="53">
                  <c:v>77</c:v>
                </c:pt>
                <c:pt idx="54">
                  <c:v>77.142857142857096</c:v>
                </c:pt>
                <c:pt idx="55">
                  <c:v>77.285714285714306</c:v>
                </c:pt>
                <c:pt idx="56">
                  <c:v>77.428571428571402</c:v>
                </c:pt>
                <c:pt idx="57">
                  <c:v>77.857142857142904</c:v>
                </c:pt>
                <c:pt idx="58">
                  <c:v>78</c:v>
                </c:pt>
                <c:pt idx="59">
                  <c:v>78.142857142857096</c:v>
                </c:pt>
                <c:pt idx="60">
                  <c:v>78.285714285714306</c:v>
                </c:pt>
                <c:pt idx="61">
                  <c:v>78.428571428571402</c:v>
                </c:pt>
                <c:pt idx="62">
                  <c:v>78.714285714285694</c:v>
                </c:pt>
                <c:pt idx="63">
                  <c:v>78.857142857142904</c:v>
                </c:pt>
                <c:pt idx="64">
                  <c:v>79</c:v>
                </c:pt>
                <c:pt idx="65">
                  <c:v>79.142857142857096</c:v>
                </c:pt>
                <c:pt idx="66">
                  <c:v>79.571428571428598</c:v>
                </c:pt>
                <c:pt idx="67">
                  <c:v>79.857142857142904</c:v>
                </c:pt>
                <c:pt idx="68">
                  <c:v>80</c:v>
                </c:pt>
                <c:pt idx="69">
                  <c:v>80.285714285714306</c:v>
                </c:pt>
                <c:pt idx="70">
                  <c:v>81</c:v>
                </c:pt>
                <c:pt idx="71">
                  <c:v>83.428571428571402</c:v>
                </c:pt>
                <c:pt idx="72">
                  <c:v>83.714285714285694</c:v>
                </c:pt>
                <c:pt idx="73">
                  <c:v>86</c:v>
                </c:pt>
                <c:pt idx="74">
                  <c:v>86.428571428571402</c:v>
                </c:pt>
                <c:pt idx="75">
                  <c:v>88</c:v>
                </c:pt>
                <c:pt idx="76">
                  <c:v>88.571428571428598</c:v>
                </c:pt>
                <c:pt idx="77">
                  <c:v>88.857142857142904</c:v>
                </c:pt>
                <c:pt idx="78">
                  <c:v>89.142857142857096</c:v>
                </c:pt>
                <c:pt idx="79">
                  <c:v>89.428571428571402</c:v>
                </c:pt>
                <c:pt idx="80">
                  <c:v>90</c:v>
                </c:pt>
                <c:pt idx="81">
                  <c:v>90.285714285714306</c:v>
                </c:pt>
                <c:pt idx="82">
                  <c:v>90.428571428571402</c:v>
                </c:pt>
                <c:pt idx="83">
                  <c:v>91.714285714285694</c:v>
                </c:pt>
                <c:pt idx="84">
                  <c:v>92</c:v>
                </c:pt>
                <c:pt idx="85">
                  <c:v>92.285714285714306</c:v>
                </c:pt>
                <c:pt idx="86">
                  <c:v>93.857142857142904</c:v>
                </c:pt>
                <c:pt idx="87">
                  <c:v>94.285714285714306</c:v>
                </c:pt>
                <c:pt idx="88">
                  <c:v>97.714285714285694</c:v>
                </c:pt>
                <c:pt idx="89">
                  <c:v>99</c:v>
                </c:pt>
                <c:pt idx="90">
                  <c:v>99.285714285714306</c:v>
                </c:pt>
                <c:pt idx="91">
                  <c:v>99.428571428571402</c:v>
                </c:pt>
                <c:pt idx="92">
                  <c:v>100.428571428571</c:v>
                </c:pt>
                <c:pt idx="93">
                  <c:v>100.71428571428601</c:v>
                </c:pt>
                <c:pt idx="94">
                  <c:v>100.857142857143</c:v>
                </c:pt>
                <c:pt idx="95">
                  <c:v>101</c:v>
                </c:pt>
                <c:pt idx="96">
                  <c:v>102.28571428571399</c:v>
                </c:pt>
                <c:pt idx="97">
                  <c:v>102.428571428571</c:v>
                </c:pt>
                <c:pt idx="98">
                  <c:v>102.857142857143</c:v>
                </c:pt>
                <c:pt idx="99">
                  <c:v>103.142857142857</c:v>
                </c:pt>
                <c:pt idx="100">
                  <c:v>103.857142857143</c:v>
                </c:pt>
                <c:pt idx="101">
                  <c:v>104.142857142857</c:v>
                </c:pt>
                <c:pt idx="102">
                  <c:v>104.28571428571399</c:v>
                </c:pt>
                <c:pt idx="103">
                  <c:v>104.571428571429</c:v>
                </c:pt>
                <c:pt idx="104">
                  <c:v>104.71428571428601</c:v>
                </c:pt>
                <c:pt idx="105">
                  <c:v>105.142857142857</c:v>
                </c:pt>
                <c:pt idx="106">
                  <c:v>105.28571428571399</c:v>
                </c:pt>
                <c:pt idx="107">
                  <c:v>105.71428571428601</c:v>
                </c:pt>
                <c:pt idx="108">
                  <c:v>106.142857142857</c:v>
                </c:pt>
                <c:pt idx="109">
                  <c:v>106.28571428571399</c:v>
                </c:pt>
                <c:pt idx="110">
                  <c:v>106.71428571428601</c:v>
                </c:pt>
                <c:pt idx="111">
                  <c:v>108</c:v>
                </c:pt>
                <c:pt idx="112">
                  <c:v>109.142857142857</c:v>
                </c:pt>
                <c:pt idx="113">
                  <c:v>110</c:v>
                </c:pt>
                <c:pt idx="114">
                  <c:v>110.71428571428601</c:v>
                </c:pt>
                <c:pt idx="115">
                  <c:v>113.71428571428601</c:v>
                </c:pt>
                <c:pt idx="116">
                  <c:v>114.142857142857</c:v>
                </c:pt>
                <c:pt idx="117">
                  <c:v>114.71428571428601</c:v>
                </c:pt>
                <c:pt idx="118">
                  <c:v>115.571428571429</c:v>
                </c:pt>
                <c:pt idx="119">
                  <c:v>118.428571428571</c:v>
                </c:pt>
                <c:pt idx="120">
                  <c:v>119</c:v>
                </c:pt>
                <c:pt idx="121">
                  <c:v>119.142857142857</c:v>
                </c:pt>
                <c:pt idx="122">
                  <c:v>122.142857142857</c:v>
                </c:pt>
                <c:pt idx="123">
                  <c:v>123.28571428571399</c:v>
                </c:pt>
                <c:pt idx="124">
                  <c:v>123.857142857143</c:v>
                </c:pt>
                <c:pt idx="125">
                  <c:v>124.142857142857</c:v>
                </c:pt>
                <c:pt idx="126">
                  <c:v>126</c:v>
                </c:pt>
                <c:pt idx="127">
                  <c:v>128.142857142857</c:v>
                </c:pt>
                <c:pt idx="128">
                  <c:v>128.28571428571399</c:v>
                </c:pt>
                <c:pt idx="129">
                  <c:v>128.71428571428601</c:v>
                </c:pt>
                <c:pt idx="130">
                  <c:v>128.857142857143</c:v>
                </c:pt>
                <c:pt idx="131">
                  <c:v>129</c:v>
                </c:pt>
                <c:pt idx="132">
                  <c:v>129.142857142857</c:v>
                </c:pt>
                <c:pt idx="133">
                  <c:v>129.42857142857099</c:v>
                </c:pt>
                <c:pt idx="134">
                  <c:v>129.71428571428601</c:v>
                </c:pt>
                <c:pt idx="135">
                  <c:v>129.857142857143</c:v>
                </c:pt>
                <c:pt idx="136">
                  <c:v>130</c:v>
                </c:pt>
                <c:pt idx="137">
                  <c:v>130.142857142857</c:v>
                </c:pt>
                <c:pt idx="138">
                  <c:v>130.57142857142901</c:v>
                </c:pt>
                <c:pt idx="139">
                  <c:v>130.71428571428601</c:v>
                </c:pt>
                <c:pt idx="140">
                  <c:v>130.857142857143</c:v>
                </c:pt>
                <c:pt idx="141">
                  <c:v>131.42857142857099</c:v>
                </c:pt>
                <c:pt idx="142">
                  <c:v>131.57142857142901</c:v>
                </c:pt>
                <c:pt idx="143">
                  <c:v>131.71428571428601</c:v>
                </c:pt>
                <c:pt idx="144">
                  <c:v>132.142857142857</c:v>
                </c:pt>
                <c:pt idx="145">
                  <c:v>132.28571428571399</c:v>
                </c:pt>
                <c:pt idx="146">
                  <c:v>133</c:v>
                </c:pt>
                <c:pt idx="147">
                  <c:v>133.28571428571399</c:v>
                </c:pt>
                <c:pt idx="148">
                  <c:v>133.71428571428601</c:v>
                </c:pt>
                <c:pt idx="149">
                  <c:v>137.71428571428601</c:v>
                </c:pt>
                <c:pt idx="150">
                  <c:v>139.142857142857</c:v>
                </c:pt>
                <c:pt idx="151">
                  <c:v>139.42857142857099</c:v>
                </c:pt>
                <c:pt idx="152">
                  <c:v>140</c:v>
                </c:pt>
                <c:pt idx="153">
                  <c:v>140.142857142857</c:v>
                </c:pt>
                <c:pt idx="154">
                  <c:v>141.57142857142901</c:v>
                </c:pt>
                <c:pt idx="155">
                  <c:v>142</c:v>
                </c:pt>
                <c:pt idx="156">
                  <c:v>149.28571428571399</c:v>
                </c:pt>
                <c:pt idx="157">
                  <c:v>150.142857142857</c:v>
                </c:pt>
                <c:pt idx="158">
                  <c:v>150.71428571428601</c:v>
                </c:pt>
                <c:pt idx="159">
                  <c:v>153</c:v>
                </c:pt>
                <c:pt idx="160">
                  <c:v>154.42857142857099</c:v>
                </c:pt>
                <c:pt idx="161">
                  <c:v>156.142857142857</c:v>
                </c:pt>
                <c:pt idx="162">
                  <c:v>156.28571428571399</c:v>
                </c:pt>
                <c:pt idx="163">
                  <c:v>157</c:v>
                </c:pt>
                <c:pt idx="164">
                  <c:v>157.28571428571399</c:v>
                </c:pt>
                <c:pt idx="165">
                  <c:v>158</c:v>
                </c:pt>
                <c:pt idx="166">
                  <c:v>159.142857142857</c:v>
                </c:pt>
                <c:pt idx="167">
                  <c:v>166.142857142857</c:v>
                </c:pt>
                <c:pt idx="168">
                  <c:v>169.57142857142901</c:v>
                </c:pt>
                <c:pt idx="169">
                  <c:v>176</c:v>
                </c:pt>
                <c:pt idx="170">
                  <c:v>176.142857142857</c:v>
                </c:pt>
                <c:pt idx="171">
                  <c:v>179.71428571428601</c:v>
                </c:pt>
                <c:pt idx="172">
                  <c:v>181.42857142857099</c:v>
                </c:pt>
                <c:pt idx="173">
                  <c:v>182.28571428571399</c:v>
                </c:pt>
                <c:pt idx="174">
                  <c:v>187.142857142857</c:v>
                </c:pt>
                <c:pt idx="175">
                  <c:v>232.57142857142901</c:v>
                </c:pt>
              </c:numCache>
            </c:numRef>
          </c:xVal>
          <c:yVal>
            <c:numRef>
              <c:f>'Fig 1B - T2RNLCOM'!$D$139:$D$314</c:f>
              <c:numCache>
                <c:formatCode>General</c:formatCode>
                <c:ptCount val="176"/>
                <c:pt idx="0">
                  <c:v>0</c:v>
                </c:pt>
                <c:pt idx="1">
                  <c:v>4.5558086560359999E-2</c:v>
                </c:pt>
                <c:pt idx="2">
                  <c:v>9.1116173120719998E-2</c:v>
                </c:pt>
                <c:pt idx="3">
                  <c:v>0.13667425968109101</c:v>
                </c:pt>
                <c:pt idx="4">
                  <c:v>0.18223234624146201</c:v>
                </c:pt>
                <c:pt idx="5">
                  <c:v>0.22787375806302401</c:v>
                </c:pt>
                <c:pt idx="6">
                  <c:v>0.27353605840258999</c:v>
                </c:pt>
                <c:pt idx="7">
                  <c:v>0.319219275966309</c:v>
                </c:pt>
                <c:pt idx="8">
                  <c:v>0.36502845828434399</c:v>
                </c:pt>
                <c:pt idx="9">
                  <c:v>0.41083764060237898</c:v>
                </c:pt>
                <c:pt idx="10">
                  <c:v>0.45666790399833102</c:v>
                </c:pt>
                <c:pt idx="11">
                  <c:v>0.50251927760313098</c:v>
                </c:pt>
                <c:pt idx="12">
                  <c:v>0.54837065120791895</c:v>
                </c:pt>
                <c:pt idx="13">
                  <c:v>0.59428553087033098</c:v>
                </c:pt>
                <c:pt idx="14">
                  <c:v>0.64024286534518604</c:v>
                </c:pt>
                <c:pt idx="15">
                  <c:v>0.68630673049802104</c:v>
                </c:pt>
                <c:pt idx="16">
                  <c:v>0.73237059565085505</c:v>
                </c:pt>
                <c:pt idx="17">
                  <c:v>0.77843446080369005</c:v>
                </c:pt>
                <c:pt idx="18">
                  <c:v>0.82449832595651296</c:v>
                </c:pt>
                <c:pt idx="19">
                  <c:v>0.87060502129544504</c:v>
                </c:pt>
                <c:pt idx="20">
                  <c:v>0.962904271741161</c:v>
                </c:pt>
                <c:pt idx="21">
                  <c:v>1.0552035221868801</c:v>
                </c:pt>
                <c:pt idx="22">
                  <c:v>1.1013746824658399</c:v>
                </c:pt>
                <c:pt idx="23">
                  <c:v>1.14756740797614</c:v>
                </c:pt>
                <c:pt idx="24">
                  <c:v>1.19378172896353</c:v>
                </c:pt>
                <c:pt idx="25">
                  <c:v>1.2862103709382999</c:v>
                </c:pt>
                <c:pt idx="26">
                  <c:v>1.3324680043165</c:v>
                </c:pt>
                <c:pt idx="27">
                  <c:v>1.42498327107289</c:v>
                </c:pt>
                <c:pt idx="28">
                  <c:v>1.5637561712074599</c:v>
                </c:pt>
                <c:pt idx="29">
                  <c:v>1.6562714379638399</c:v>
                </c:pt>
                <c:pt idx="30">
                  <c:v>1.70252907134203</c:v>
                </c:pt>
                <c:pt idx="31">
                  <c:v>1.7488084832670101</c:v>
                </c:pt>
                <c:pt idx="32">
                  <c:v>1.8877121470512701</c:v>
                </c:pt>
                <c:pt idx="33">
                  <c:v>1.9340571106095801</c:v>
                </c:pt>
                <c:pt idx="34">
                  <c:v>1.98040207416789</c:v>
                </c:pt>
                <c:pt idx="35">
                  <c:v>2.0268348538580101</c:v>
                </c:pt>
                <c:pt idx="36">
                  <c:v>2.0733337457166399</c:v>
                </c:pt>
                <c:pt idx="37">
                  <c:v>2.1198768380428201</c:v>
                </c:pt>
                <c:pt idx="38">
                  <c:v>2.1664864205008998</c:v>
                </c:pt>
                <c:pt idx="39">
                  <c:v>2.21314045654263</c:v>
                </c:pt>
                <c:pt idx="40">
                  <c:v>2.2599508249214999</c:v>
                </c:pt>
                <c:pt idx="41">
                  <c:v>2.3067836228012699</c:v>
                </c:pt>
                <c:pt idx="42">
                  <c:v>2.3536388824546002</c:v>
                </c:pt>
                <c:pt idx="43">
                  <c:v>2.4005166362316301</c:v>
                </c:pt>
                <c:pt idx="44">
                  <c:v>2.4474846263008199</c:v>
                </c:pt>
                <c:pt idx="45">
                  <c:v>2.49447524064268</c:v>
                </c:pt>
                <c:pt idx="46">
                  <c:v>2.5414658549845401</c:v>
                </c:pt>
                <c:pt idx="47">
                  <c:v>2.5884791372542102</c:v>
                </c:pt>
                <c:pt idx="48">
                  <c:v>2.63549241952387</c:v>
                </c:pt>
                <c:pt idx="49">
                  <c:v>2.6825966805690902</c:v>
                </c:pt>
                <c:pt idx="50">
                  <c:v>2.72972375239448</c:v>
                </c:pt>
                <c:pt idx="51">
                  <c:v>2.77687366817131</c:v>
                </c:pt>
                <c:pt idx="52">
                  <c:v>2.82402358394814</c:v>
                </c:pt>
                <c:pt idx="53">
                  <c:v>2.8712422313806298</c:v>
                </c:pt>
                <c:pt idx="54">
                  <c:v>3.0128981736780802</c:v>
                </c:pt>
                <c:pt idx="55">
                  <c:v>3.0601168211105598</c:v>
                </c:pt>
                <c:pt idx="56">
                  <c:v>3.1073354685430501</c:v>
                </c:pt>
                <c:pt idx="57">
                  <c:v>3.2018648973542199</c:v>
                </c:pt>
                <c:pt idx="58">
                  <c:v>3.2964867302991299</c:v>
                </c:pt>
                <c:pt idx="59">
                  <c:v>3.4857303961889601</c:v>
                </c:pt>
                <c:pt idx="60">
                  <c:v>3.5803522291338701</c:v>
                </c:pt>
                <c:pt idx="61">
                  <c:v>3.62766314560632</c:v>
                </c:pt>
                <c:pt idx="62">
                  <c:v>3.6749740620787699</c:v>
                </c:pt>
                <c:pt idx="63">
                  <c:v>3.8169068114961502</c:v>
                </c:pt>
                <c:pt idx="64">
                  <c:v>3.8642177279686099</c:v>
                </c:pt>
                <c:pt idx="65">
                  <c:v>3.9588395609135199</c:v>
                </c:pt>
                <c:pt idx="66">
                  <c:v>4.0061737947425398</c:v>
                </c:pt>
                <c:pt idx="67">
                  <c:v>4.0535080285715601</c:v>
                </c:pt>
                <c:pt idx="68">
                  <c:v>4.1008422624005796</c:v>
                </c:pt>
                <c:pt idx="69">
                  <c:v>4.1481998711598997</c:v>
                </c:pt>
                <c:pt idx="70">
                  <c:v>4.1956043222621897</c:v>
                </c:pt>
                <c:pt idx="71">
                  <c:v>4.2431263439277398</c:v>
                </c:pt>
                <c:pt idx="72">
                  <c:v>4.2906483655932899</c:v>
                </c:pt>
                <c:pt idx="73">
                  <c:v>4.3383123853315304</c:v>
                </c:pt>
                <c:pt idx="74">
                  <c:v>4.3860477583927402</c:v>
                </c:pt>
                <c:pt idx="75">
                  <c:v>4.43397455149631</c:v>
                </c:pt>
                <c:pt idx="76">
                  <c:v>4.4819735597577504</c:v>
                </c:pt>
                <c:pt idx="77">
                  <c:v>4.5300934723220898</c:v>
                </c:pt>
                <c:pt idx="78">
                  <c:v>4.5782376511056002</c:v>
                </c:pt>
                <c:pt idx="79">
                  <c:v>4.6264061328566903</c:v>
                </c:pt>
                <c:pt idx="80">
                  <c:v>4.6745989544166404</c:v>
                </c:pt>
                <c:pt idx="81">
                  <c:v>4.7227917759765896</c:v>
                </c:pt>
                <c:pt idx="82">
                  <c:v>4.7709845975365397</c:v>
                </c:pt>
                <c:pt idx="83">
                  <c:v>4.8192751732984398</c:v>
                </c:pt>
                <c:pt idx="84">
                  <c:v>4.8676147999244996</c:v>
                </c:pt>
                <c:pt idx="85">
                  <c:v>4.9159544265505497</c:v>
                </c:pt>
                <c:pt idx="86">
                  <c:v>4.9645907669973202</c:v>
                </c:pt>
                <c:pt idx="87">
                  <c:v>5.0132769397601402</c:v>
                </c:pt>
                <c:pt idx="88">
                  <c:v>5.0627749715789196</c:v>
                </c:pt>
                <c:pt idx="89">
                  <c:v>5.1130063075727898</c:v>
                </c:pt>
                <c:pt idx="90">
                  <c:v>5.1634244763785402</c:v>
                </c:pt>
                <c:pt idx="91">
                  <c:v>5.2138963100792504</c:v>
                </c:pt>
                <c:pt idx="92">
                  <c:v>5.2652708920250104</c:v>
                </c:pt>
                <c:pt idx="93">
                  <c:v>5.3168974473972099</c:v>
                </c:pt>
                <c:pt idx="94">
                  <c:v>5.3685803636377099</c:v>
                </c:pt>
                <c:pt idx="95">
                  <c:v>5.42040479936409</c:v>
                </c:pt>
                <c:pt idx="96">
                  <c:v>5.4735991723678197</c:v>
                </c:pt>
                <c:pt idx="97">
                  <c:v>5.5270039185981199</c:v>
                </c:pt>
                <c:pt idx="98">
                  <c:v>5.58083468559607</c:v>
                </c:pt>
                <c:pt idx="99">
                  <c:v>5.6887423030982402</c:v>
                </c:pt>
                <c:pt idx="100">
                  <c:v>5.7978357185949498</c:v>
                </c:pt>
                <c:pt idx="101">
                  <c:v>5.8526044187585402</c:v>
                </c:pt>
                <c:pt idx="102">
                  <c:v>6.0175823315761399</c:v>
                </c:pt>
                <c:pt idx="103">
                  <c:v>6.1280199551583001</c:v>
                </c:pt>
                <c:pt idx="104">
                  <c:v>6.3492856712333596</c:v>
                </c:pt>
                <c:pt idx="105">
                  <c:v>6.6831563105515999</c:v>
                </c:pt>
                <c:pt idx="106">
                  <c:v>6.7389678199352403</c:v>
                </c:pt>
                <c:pt idx="107">
                  <c:v>6.7951153408142604</c:v>
                </c:pt>
                <c:pt idx="108">
                  <c:v>6.8517404226242196</c:v>
                </c:pt>
                <c:pt idx="109">
                  <c:v>6.96540516890534</c:v>
                </c:pt>
                <c:pt idx="110">
                  <c:v>7.0224466127012297</c:v>
                </c:pt>
                <c:pt idx="111">
                  <c:v>7.0804850355397404</c:v>
                </c:pt>
                <c:pt idx="112">
                  <c:v>7.1398964901206003</c:v>
                </c:pt>
                <c:pt idx="113">
                  <c:v>7.1999612401270001</c:v>
                </c:pt>
                <c:pt idx="114">
                  <c:v>7.26045670216081</c:v>
                </c:pt>
                <c:pt idx="115">
                  <c:v>7.3228655469103598</c:v>
                </c:pt>
                <c:pt idx="116">
                  <c:v>7.38544295032231</c:v>
                </c:pt>
                <c:pt idx="117">
                  <c:v>7.4484032202405102</c:v>
                </c:pt>
                <c:pt idx="118">
                  <c:v>7.51175133576396</c:v>
                </c:pt>
                <c:pt idx="119">
                  <c:v>7.5774856987093999</c:v>
                </c:pt>
                <c:pt idx="120">
                  <c:v>7.6436909381802396</c:v>
                </c:pt>
                <c:pt idx="121">
                  <c:v>7.7101343259944901</c:v>
                </c:pt>
                <c:pt idx="122">
                  <c:v>7.7799979639006303</c:v>
                </c:pt>
                <c:pt idx="123">
                  <c:v>7.8515973443634399</c:v>
                </c:pt>
                <c:pt idx="124">
                  <c:v>7.9239841492775298</c:v>
                </c:pt>
                <c:pt idx="125">
                  <c:v>8.0692144581903396</c:v>
                </c:pt>
                <c:pt idx="126">
                  <c:v>8.1439549342405897</c:v>
                </c:pt>
                <c:pt idx="127">
                  <c:v>8.2219974534128699</c:v>
                </c:pt>
                <c:pt idx="128">
                  <c:v>8.3004401906321803</c:v>
                </c:pt>
                <c:pt idx="129">
                  <c:v>8.3794234462819297</c:v>
                </c:pt>
                <c:pt idx="130">
                  <c:v>8.4586800003941391</c:v>
                </c:pt>
                <c:pt idx="131">
                  <c:v>8.5380052343626005</c:v>
                </c:pt>
                <c:pt idx="132">
                  <c:v>8.6176066223222492</c:v>
                </c:pt>
                <c:pt idx="133">
                  <c:v>8.6976262312344002</c:v>
                </c:pt>
                <c:pt idx="134">
                  <c:v>8.7779273515235499</c:v>
                </c:pt>
                <c:pt idx="135">
                  <c:v>8.8583700963634797</c:v>
                </c:pt>
                <c:pt idx="136">
                  <c:v>9.1812810969077994</c:v>
                </c:pt>
                <c:pt idx="137">
                  <c:v>9.6665102272894092</c:v>
                </c:pt>
                <c:pt idx="138">
                  <c:v>9.7481860769934894</c:v>
                </c:pt>
                <c:pt idx="139">
                  <c:v>9.8301586600298307</c:v>
                </c:pt>
                <c:pt idx="140">
                  <c:v>9.9121312430661597</c:v>
                </c:pt>
                <c:pt idx="141">
                  <c:v>10.077886291377</c:v>
                </c:pt>
                <c:pt idx="142">
                  <c:v>10.161070485372001</c:v>
                </c:pt>
                <c:pt idx="143">
                  <c:v>10.244331773152</c:v>
                </c:pt>
                <c:pt idx="144">
                  <c:v>10.3279810445657</c:v>
                </c:pt>
                <c:pt idx="145">
                  <c:v>10.4117866697576</c:v>
                </c:pt>
                <c:pt idx="146">
                  <c:v>10.5805027023946</c:v>
                </c:pt>
                <c:pt idx="147">
                  <c:v>10.6656641283924</c:v>
                </c:pt>
                <c:pt idx="148">
                  <c:v>10.7511515311403</c:v>
                </c:pt>
                <c:pt idx="149">
                  <c:v>10.841759499128999</c:v>
                </c:pt>
                <c:pt idx="150">
                  <c:v>10.933770067241401</c:v>
                </c:pt>
                <c:pt idx="151">
                  <c:v>11.0266441339074</c:v>
                </c:pt>
                <c:pt idx="152">
                  <c:v>11.120300297977</c:v>
                </c:pt>
                <c:pt idx="153">
                  <c:v>11.4018621766529</c:v>
                </c:pt>
                <c:pt idx="154">
                  <c:v>11.4983743093581</c:v>
                </c:pt>
                <c:pt idx="155">
                  <c:v>11.596274337776901</c:v>
                </c:pt>
                <c:pt idx="156">
                  <c:v>11.7144611367906</c:v>
                </c:pt>
                <c:pt idx="157">
                  <c:v>11.8354002311237</c:v>
                </c:pt>
                <c:pt idx="158">
                  <c:v>11.957851064136101</c:v>
                </c:pt>
                <c:pt idx="159">
                  <c:v>12.0884773978688</c:v>
                </c:pt>
                <c:pt idx="160">
                  <c:v>12.2243530124007</c:v>
                </c:pt>
                <c:pt idx="161">
                  <c:v>12.5079576876433</c:v>
                </c:pt>
                <c:pt idx="162">
                  <c:v>12.6506853259996</c:v>
                </c:pt>
                <c:pt idx="163">
                  <c:v>12.7955432276148</c:v>
                </c:pt>
                <c:pt idx="164">
                  <c:v>12.9433473916358</c:v>
                </c:pt>
                <c:pt idx="165">
                  <c:v>13.2451035531899</c:v>
                </c:pt>
                <c:pt idx="166">
                  <c:v>13.4011375396051</c:v>
                </c:pt>
                <c:pt idx="167">
                  <c:v>13.606835550199801</c:v>
                </c:pt>
                <c:pt idx="168">
                  <c:v>13.8461517952131</c:v>
                </c:pt>
                <c:pt idx="169">
                  <c:v>14.1737329670944</c:v>
                </c:pt>
                <c:pt idx="170">
                  <c:v>14.5025692392512</c:v>
                </c:pt>
                <c:pt idx="171">
                  <c:v>14.92373884891</c:v>
                </c:pt>
                <c:pt idx="172">
                  <c:v>15.8905145438088</c:v>
                </c:pt>
                <c:pt idx="173">
                  <c:v>16.409708898476602</c:v>
                </c:pt>
                <c:pt idx="174">
                  <c:v>17.100537750555301</c:v>
                </c:pt>
                <c:pt idx="175">
                  <c:v>17.100537750555301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0B9-4A3A-862A-9DEB8378D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4172032"/>
        <c:axId val="484169408"/>
      </c:scatterChart>
      <c:valAx>
        <c:axId val="484172032"/>
        <c:scaling>
          <c:orientation val="minMax"/>
          <c:max val="182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 sz="1600" b="1" dirty="0"/>
                  <a:t>Months since </a:t>
                </a:r>
                <a:r>
                  <a:rPr lang="en-US" sz="1600" b="1" dirty="0" smtClean="0"/>
                  <a:t>randomization</a:t>
                </a:r>
                <a:endParaRPr lang="en-US" sz="1600" b="1" dirty="0"/>
              </a:p>
            </c:rich>
          </c:tx>
          <c:layout>
            <c:manualLayout>
              <c:xMode val="edge"/>
              <c:yMode val="edge"/>
              <c:x val="0.31662440188139968"/>
              <c:y val="0.906845221701660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84169408"/>
        <c:crosses val="autoZero"/>
        <c:crossBetween val="midCat"/>
        <c:majorUnit val="26"/>
      </c:valAx>
      <c:valAx>
        <c:axId val="484169408"/>
        <c:scaling>
          <c:orientation val="minMax"/>
          <c:max val="2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841720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604388910759628E-2"/>
          <c:y val="4.2476363709296208E-2"/>
          <c:w val="0.85108910461859011"/>
          <c:h val="0.76770954481987452"/>
        </c:manualLayout>
      </c:layout>
      <c:scatterChart>
        <c:scatterStyle val="lineMarker"/>
        <c:varyColors val="0"/>
        <c:ser>
          <c:idx val="0"/>
          <c:order val="0"/>
          <c:tx>
            <c:v>Canagliflozin</c:v>
          </c:tx>
          <c:spPr>
            <a:ln w="25400" cap="rnd">
              <a:solidFill>
                <a:srgbClr val="002F6C"/>
              </a:solidFill>
              <a:round/>
            </a:ln>
            <a:effectLst/>
          </c:spPr>
          <c:marker>
            <c:symbol val="none"/>
          </c:marker>
          <c:xVal>
            <c:numRef>
              <c:f>'Fig 1C - T2ESKD'!$C$2:$C$106</c:f>
              <c:numCache>
                <c:formatCode>General</c:formatCode>
                <c:ptCount val="105"/>
                <c:pt idx="0">
                  <c:v>0</c:v>
                </c:pt>
                <c:pt idx="1">
                  <c:v>8.8571428571428594</c:v>
                </c:pt>
                <c:pt idx="2">
                  <c:v>14.1428571428571</c:v>
                </c:pt>
                <c:pt idx="3">
                  <c:v>20.714285714285701</c:v>
                </c:pt>
                <c:pt idx="4">
                  <c:v>26.1428571428571</c:v>
                </c:pt>
                <c:pt idx="5">
                  <c:v>26.571428571428601</c:v>
                </c:pt>
                <c:pt idx="6">
                  <c:v>32.285714285714299</c:v>
                </c:pt>
                <c:pt idx="7">
                  <c:v>34.142857142857103</c:v>
                </c:pt>
                <c:pt idx="8">
                  <c:v>51.285714285714299</c:v>
                </c:pt>
                <c:pt idx="9">
                  <c:v>52.142857142857103</c:v>
                </c:pt>
                <c:pt idx="10">
                  <c:v>52.857142857142897</c:v>
                </c:pt>
                <c:pt idx="11">
                  <c:v>53.714285714285701</c:v>
                </c:pt>
                <c:pt idx="12">
                  <c:v>54.142857142857103</c:v>
                </c:pt>
                <c:pt idx="13">
                  <c:v>55.428571428571402</c:v>
                </c:pt>
                <c:pt idx="14">
                  <c:v>58.285714285714299</c:v>
                </c:pt>
                <c:pt idx="15">
                  <c:v>59</c:v>
                </c:pt>
                <c:pt idx="16">
                  <c:v>59.142857142857103</c:v>
                </c:pt>
                <c:pt idx="17">
                  <c:v>59.571428571428598</c:v>
                </c:pt>
                <c:pt idx="18">
                  <c:v>61.571428571428598</c:v>
                </c:pt>
                <c:pt idx="19">
                  <c:v>63.285714285714299</c:v>
                </c:pt>
                <c:pt idx="20">
                  <c:v>67.285714285714306</c:v>
                </c:pt>
                <c:pt idx="21">
                  <c:v>68.142857142857096</c:v>
                </c:pt>
                <c:pt idx="22">
                  <c:v>69.857142857142904</c:v>
                </c:pt>
                <c:pt idx="23">
                  <c:v>71.142857142857096</c:v>
                </c:pt>
                <c:pt idx="24">
                  <c:v>71.285714285714306</c:v>
                </c:pt>
                <c:pt idx="25">
                  <c:v>75.428571428571402</c:v>
                </c:pt>
                <c:pt idx="26">
                  <c:v>76.142857142857096</c:v>
                </c:pt>
                <c:pt idx="27">
                  <c:v>78.142857142857096</c:v>
                </c:pt>
                <c:pt idx="28">
                  <c:v>78.428571428571402</c:v>
                </c:pt>
                <c:pt idx="29">
                  <c:v>78.714285714285694</c:v>
                </c:pt>
                <c:pt idx="30">
                  <c:v>79.142857142857096</c:v>
                </c:pt>
                <c:pt idx="31">
                  <c:v>79.857142857142904</c:v>
                </c:pt>
                <c:pt idx="32">
                  <c:v>82.571428571428598</c:v>
                </c:pt>
                <c:pt idx="33">
                  <c:v>83.428571428571402</c:v>
                </c:pt>
                <c:pt idx="34">
                  <c:v>85.142857142857096</c:v>
                </c:pt>
                <c:pt idx="35">
                  <c:v>85.571428571428598</c:v>
                </c:pt>
                <c:pt idx="36">
                  <c:v>87.285714285714306</c:v>
                </c:pt>
                <c:pt idx="37">
                  <c:v>94.142857142857096</c:v>
                </c:pt>
                <c:pt idx="38">
                  <c:v>94.714285714285694</c:v>
                </c:pt>
                <c:pt idx="39">
                  <c:v>95.857142857142904</c:v>
                </c:pt>
                <c:pt idx="40">
                  <c:v>97.714285714285694</c:v>
                </c:pt>
                <c:pt idx="41">
                  <c:v>97.857142857142904</c:v>
                </c:pt>
                <c:pt idx="42">
                  <c:v>98.714285714285694</c:v>
                </c:pt>
                <c:pt idx="43">
                  <c:v>100</c:v>
                </c:pt>
                <c:pt idx="44">
                  <c:v>100.142857142857</c:v>
                </c:pt>
                <c:pt idx="45">
                  <c:v>100.71428571428601</c:v>
                </c:pt>
                <c:pt idx="46">
                  <c:v>100.857142857143</c:v>
                </c:pt>
                <c:pt idx="47">
                  <c:v>101.28571428571399</c:v>
                </c:pt>
                <c:pt idx="48">
                  <c:v>101.857142857143</c:v>
                </c:pt>
                <c:pt idx="49">
                  <c:v>102.71428571428601</c:v>
                </c:pt>
                <c:pt idx="50">
                  <c:v>103.28571428571399</c:v>
                </c:pt>
                <c:pt idx="51">
                  <c:v>104.428571428571</c:v>
                </c:pt>
                <c:pt idx="52">
                  <c:v>104.571428571429</c:v>
                </c:pt>
                <c:pt idx="53">
                  <c:v>104.857142857143</c:v>
                </c:pt>
                <c:pt idx="54">
                  <c:v>105.142857142857</c:v>
                </c:pt>
                <c:pt idx="55">
                  <c:v>107.28571428571399</c:v>
                </c:pt>
                <c:pt idx="56">
                  <c:v>107.71428571428601</c:v>
                </c:pt>
                <c:pt idx="57">
                  <c:v>108.142857142857</c:v>
                </c:pt>
                <c:pt idx="58">
                  <c:v>108.28571428571399</c:v>
                </c:pt>
                <c:pt idx="59">
                  <c:v>108.857142857143</c:v>
                </c:pt>
                <c:pt idx="60">
                  <c:v>109</c:v>
                </c:pt>
                <c:pt idx="61">
                  <c:v>109.857142857143</c:v>
                </c:pt>
                <c:pt idx="62">
                  <c:v>110</c:v>
                </c:pt>
                <c:pt idx="63">
                  <c:v>111.142857142857</c:v>
                </c:pt>
                <c:pt idx="64">
                  <c:v>111.28571428571399</c:v>
                </c:pt>
                <c:pt idx="65">
                  <c:v>112</c:v>
                </c:pt>
                <c:pt idx="66">
                  <c:v>112.142857142857</c:v>
                </c:pt>
                <c:pt idx="67">
                  <c:v>115.857142857143</c:v>
                </c:pt>
                <c:pt idx="68">
                  <c:v>118</c:v>
                </c:pt>
                <c:pt idx="69">
                  <c:v>118.142857142857</c:v>
                </c:pt>
                <c:pt idx="70">
                  <c:v>119</c:v>
                </c:pt>
                <c:pt idx="71">
                  <c:v>119.857142857143</c:v>
                </c:pt>
                <c:pt idx="72">
                  <c:v>120</c:v>
                </c:pt>
                <c:pt idx="73">
                  <c:v>122.142857142857</c:v>
                </c:pt>
                <c:pt idx="74">
                  <c:v>122.571428571429</c:v>
                </c:pt>
                <c:pt idx="75">
                  <c:v>122.71428571428601</c:v>
                </c:pt>
                <c:pt idx="76">
                  <c:v>124.142857142857</c:v>
                </c:pt>
                <c:pt idx="77">
                  <c:v>125.28571428571399</c:v>
                </c:pt>
                <c:pt idx="78">
                  <c:v>128.142857142857</c:v>
                </c:pt>
                <c:pt idx="79">
                  <c:v>128.71428571428601</c:v>
                </c:pt>
                <c:pt idx="80">
                  <c:v>130.142857142857</c:v>
                </c:pt>
                <c:pt idx="81">
                  <c:v>131.42857142857099</c:v>
                </c:pt>
                <c:pt idx="82">
                  <c:v>132.42857142857099</c:v>
                </c:pt>
                <c:pt idx="83">
                  <c:v>133.42857142857099</c:v>
                </c:pt>
                <c:pt idx="84">
                  <c:v>135</c:v>
                </c:pt>
                <c:pt idx="85">
                  <c:v>136</c:v>
                </c:pt>
                <c:pt idx="86">
                  <c:v>136.42857142857099</c:v>
                </c:pt>
                <c:pt idx="87">
                  <c:v>144.28571428571399</c:v>
                </c:pt>
                <c:pt idx="88">
                  <c:v>144.57142857142901</c:v>
                </c:pt>
                <c:pt idx="89">
                  <c:v>145.42857142857099</c:v>
                </c:pt>
                <c:pt idx="90">
                  <c:v>146.857142857143</c:v>
                </c:pt>
                <c:pt idx="91">
                  <c:v>153</c:v>
                </c:pt>
                <c:pt idx="92">
                  <c:v>153.142857142857</c:v>
                </c:pt>
                <c:pt idx="93">
                  <c:v>154.42857142857099</c:v>
                </c:pt>
                <c:pt idx="94">
                  <c:v>156.142857142857</c:v>
                </c:pt>
                <c:pt idx="95">
                  <c:v>156.57142857142901</c:v>
                </c:pt>
                <c:pt idx="96">
                  <c:v>157.142857142857</c:v>
                </c:pt>
                <c:pt idx="97">
                  <c:v>161.857142857143</c:v>
                </c:pt>
                <c:pt idx="98">
                  <c:v>169</c:v>
                </c:pt>
                <c:pt idx="99">
                  <c:v>173.28571428571399</c:v>
                </c:pt>
                <c:pt idx="100">
                  <c:v>174.142857142857</c:v>
                </c:pt>
                <c:pt idx="101">
                  <c:v>182.28571428571399</c:v>
                </c:pt>
                <c:pt idx="102">
                  <c:v>183</c:v>
                </c:pt>
                <c:pt idx="103">
                  <c:v>191</c:v>
                </c:pt>
                <c:pt idx="104">
                  <c:v>236.142857142857</c:v>
                </c:pt>
              </c:numCache>
            </c:numRef>
          </c:xVal>
          <c:yVal>
            <c:numRef>
              <c:f>'Fig 1C - T2ESKD'!$D$2:$D$106</c:f>
              <c:numCache>
                <c:formatCode>General</c:formatCode>
                <c:ptCount val="105"/>
                <c:pt idx="0">
                  <c:v>0</c:v>
                </c:pt>
                <c:pt idx="1">
                  <c:v>4.5537340619305998E-2</c:v>
                </c:pt>
                <c:pt idx="2">
                  <c:v>9.1178647769707397E-2</c:v>
                </c:pt>
                <c:pt idx="3">
                  <c:v>0.13692444509215701</c:v>
                </c:pt>
                <c:pt idx="4">
                  <c:v>0.22845796989042799</c:v>
                </c:pt>
                <c:pt idx="5">
                  <c:v>0.27424573585191903</c:v>
                </c:pt>
                <c:pt idx="6">
                  <c:v>0.32020230463723998</c:v>
                </c:pt>
                <c:pt idx="7">
                  <c:v>0.36620128834530302</c:v>
                </c:pt>
                <c:pt idx="8">
                  <c:v>0.41260734270565103</c:v>
                </c:pt>
                <c:pt idx="9">
                  <c:v>0.45901339706598798</c:v>
                </c:pt>
                <c:pt idx="10">
                  <c:v>0.50544109604123699</c:v>
                </c:pt>
                <c:pt idx="11">
                  <c:v>0.55191216512295904</c:v>
                </c:pt>
                <c:pt idx="12">
                  <c:v>0.59838323420467998</c:v>
                </c:pt>
                <c:pt idx="13">
                  <c:v>0.64487603905304403</c:v>
                </c:pt>
                <c:pt idx="14">
                  <c:v>0.69143420398319899</c:v>
                </c:pt>
                <c:pt idx="15">
                  <c:v>0.73799236891335396</c:v>
                </c:pt>
                <c:pt idx="16">
                  <c:v>0.78455053384349804</c:v>
                </c:pt>
                <c:pt idx="17">
                  <c:v>0.83113055706703898</c:v>
                </c:pt>
                <c:pt idx="18">
                  <c:v>0.87775437909004606</c:v>
                </c:pt>
                <c:pt idx="19">
                  <c:v>0.92442210301701999</c:v>
                </c:pt>
                <c:pt idx="20">
                  <c:v>0.97119999626393805</c:v>
                </c:pt>
                <c:pt idx="21">
                  <c:v>1.01799999626569</c:v>
                </c:pt>
                <c:pt idx="22">
                  <c:v>1.11168859068475</c:v>
                </c:pt>
                <c:pt idx="23">
                  <c:v>1.2055105180180601</c:v>
                </c:pt>
                <c:pt idx="24">
                  <c:v>1.2524214816847199</c:v>
                </c:pt>
                <c:pt idx="25">
                  <c:v>1.2994441381220201</c:v>
                </c:pt>
                <c:pt idx="26">
                  <c:v>1.3464667945593101</c:v>
                </c:pt>
                <c:pt idx="27">
                  <c:v>1.4408269410972701</c:v>
                </c:pt>
                <c:pt idx="28">
                  <c:v>1.53518708763524</c:v>
                </c:pt>
                <c:pt idx="29">
                  <c:v>1.58241241756922</c:v>
                </c:pt>
                <c:pt idx="30">
                  <c:v>1.67686307743721</c:v>
                </c:pt>
                <c:pt idx="31">
                  <c:v>1.7241111009463701</c:v>
                </c:pt>
                <c:pt idx="32">
                  <c:v>1.77145016110969</c:v>
                </c:pt>
                <c:pt idx="33">
                  <c:v>1.81881204627791</c:v>
                </c:pt>
                <c:pt idx="34">
                  <c:v>1.8662884427738999</c:v>
                </c:pt>
                <c:pt idx="35">
                  <c:v>1.9137648392699</c:v>
                </c:pt>
                <c:pt idx="36">
                  <c:v>1.9614026416792001</c:v>
                </c:pt>
                <c:pt idx="37">
                  <c:v>2.05823088598371</c:v>
                </c:pt>
                <c:pt idx="38">
                  <c:v>2.10671691029758</c:v>
                </c:pt>
                <c:pt idx="39">
                  <c:v>2.1552991847837899</c:v>
                </c:pt>
                <c:pt idx="40">
                  <c:v>2.2043933648215299</c:v>
                </c:pt>
                <c:pt idx="41">
                  <c:v>2.2535122029105201</c:v>
                </c:pt>
                <c:pt idx="42">
                  <c:v>2.30302916734674</c:v>
                </c:pt>
                <c:pt idx="43">
                  <c:v>2.3534404010065102</c:v>
                </c:pt>
                <c:pt idx="44">
                  <c:v>2.40395595175612</c:v>
                </c:pt>
                <c:pt idx="45">
                  <c:v>2.4550533570169901</c:v>
                </c:pt>
                <c:pt idx="46">
                  <c:v>2.5062311884141399</c:v>
                </c:pt>
                <c:pt idx="47">
                  <c:v>2.5580344662098802</c:v>
                </c:pt>
                <c:pt idx="48">
                  <c:v>2.6102821689089599</c:v>
                </c:pt>
                <c:pt idx="49">
                  <c:v>2.66347152872933</c:v>
                </c:pt>
                <c:pt idx="50">
                  <c:v>2.7171300339505402</c:v>
                </c:pt>
                <c:pt idx="51">
                  <c:v>2.77181405304332</c:v>
                </c:pt>
                <c:pt idx="52">
                  <c:v>2.8265596532386801</c:v>
                </c:pt>
                <c:pt idx="53">
                  <c:v>2.8816154268062499</c:v>
                </c:pt>
                <c:pt idx="54">
                  <c:v>2.9923547478703201</c:v>
                </c:pt>
                <c:pt idx="55">
                  <c:v>3.0494180686068701</c:v>
                </c:pt>
                <c:pt idx="56">
                  <c:v>3.1067852768502999</c:v>
                </c:pt>
                <c:pt idx="57">
                  <c:v>3.1644598094236001</c:v>
                </c:pt>
                <c:pt idx="58">
                  <c:v>3.2223758023605602</c:v>
                </c:pt>
                <c:pt idx="59">
                  <c:v>3.2806054198079901</c:v>
                </c:pt>
                <c:pt idx="60">
                  <c:v>3.3389403984450201</c:v>
                </c:pt>
                <c:pt idx="61">
                  <c:v>3.39780827883573</c:v>
                </c:pt>
                <c:pt idx="62">
                  <c:v>3.45674799312564</c:v>
                </c:pt>
                <c:pt idx="63">
                  <c:v>3.51630582903364</c:v>
                </c:pt>
                <c:pt idx="64">
                  <c:v>3.5760110853275502</c:v>
                </c:pt>
                <c:pt idx="65">
                  <c:v>3.6362384363048501</c:v>
                </c:pt>
                <c:pt idx="66">
                  <c:v>3.69646578728215</c:v>
                </c:pt>
                <c:pt idx="67">
                  <c:v>3.75945044013547</c:v>
                </c:pt>
                <c:pt idx="68">
                  <c:v>3.8239980924224399</c:v>
                </c:pt>
                <c:pt idx="69">
                  <c:v>3.8886759686212198</c:v>
                </c:pt>
                <c:pt idx="70">
                  <c:v>3.9539689876642798</c:v>
                </c:pt>
                <c:pt idx="71">
                  <c:v>4.02016197940263</c:v>
                </c:pt>
                <c:pt idx="72">
                  <c:v>4.08649220609274</c:v>
                </c:pt>
                <c:pt idx="73">
                  <c:v>4.1555444075282297</c:v>
                </c:pt>
                <c:pt idx="74">
                  <c:v>4.2250472759781799</c:v>
                </c:pt>
                <c:pt idx="75">
                  <c:v>4.2947524817453004</c:v>
                </c:pt>
                <c:pt idx="76">
                  <c:v>4.3662810673344303</c:v>
                </c:pt>
                <c:pt idx="77">
                  <c:v>4.4389510665233898</c:v>
                </c:pt>
                <c:pt idx="78">
                  <c:v>4.5150347042092802</c:v>
                </c:pt>
                <c:pt idx="79">
                  <c:v>4.5915450930680803</c:v>
                </c:pt>
                <c:pt idx="80">
                  <c:v>4.7488549939863596</c:v>
                </c:pt>
                <c:pt idx="81">
                  <c:v>4.9101609127095003</c:v>
                </c:pt>
                <c:pt idx="82">
                  <c:v>4.9918532143308898</c:v>
                </c:pt>
                <c:pt idx="83">
                  <c:v>5.0754135896920802</c:v>
                </c:pt>
                <c:pt idx="84">
                  <c:v>5.16155205285932</c:v>
                </c:pt>
                <c:pt idx="85">
                  <c:v>5.2493654305881501</c:v>
                </c:pt>
                <c:pt idx="86">
                  <c:v>5.3379174255128401</c:v>
                </c:pt>
                <c:pt idx="87">
                  <c:v>5.4388364900911803</c:v>
                </c:pt>
                <c:pt idx="88">
                  <c:v>5.6417574418291903</c:v>
                </c:pt>
                <c:pt idx="89">
                  <c:v>5.7461360287298202</c:v>
                </c:pt>
                <c:pt idx="90">
                  <c:v>5.8538547304112702</c:v>
                </c:pt>
                <c:pt idx="91">
                  <c:v>5.98317635852883</c:v>
                </c:pt>
                <c:pt idx="92">
                  <c:v>6.1135741721785797</c:v>
                </c:pt>
                <c:pt idx="93">
                  <c:v>6.2496414559870201</c:v>
                </c:pt>
                <c:pt idx="94">
                  <c:v>6.68100813640425</c:v>
                </c:pt>
                <c:pt idx="95">
                  <c:v>6.8259134032731899</c:v>
                </c:pt>
                <c:pt idx="96">
                  <c:v>6.9726442483074003</c:v>
                </c:pt>
                <c:pt idx="97">
                  <c:v>7.1488324220795496</c:v>
                </c:pt>
                <c:pt idx="98">
                  <c:v>7.3809603410243403</c:v>
                </c:pt>
                <c:pt idx="99">
                  <c:v>7.6659420015134998</c:v>
                </c:pt>
                <c:pt idx="100">
                  <c:v>7.9637938015086096</c:v>
                </c:pt>
                <c:pt idx="101">
                  <c:v>8.4406653362158206</c:v>
                </c:pt>
                <c:pt idx="102">
                  <c:v>8.9355806587227598</c:v>
                </c:pt>
                <c:pt idx="103">
                  <c:v>9.8283690836372504</c:v>
                </c:pt>
                <c:pt idx="104">
                  <c:v>9.8283690836372504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10-403C-950A-C36BEBD5BA81}"/>
            </c:ext>
          </c:extLst>
        </c:ser>
        <c:ser>
          <c:idx val="1"/>
          <c:order val="1"/>
          <c:tx>
            <c:v>Placebo</c:v>
          </c:tx>
          <c:spPr>
            <a:ln w="25400" cap="rnd">
              <a:solidFill>
                <a:srgbClr val="E57200"/>
              </a:solidFill>
              <a:round/>
            </a:ln>
            <a:effectLst/>
          </c:spPr>
          <c:marker>
            <c:symbol val="none"/>
          </c:marker>
          <c:xVal>
            <c:numRef>
              <c:f>'Fig 1C - T2ESKD'!$C$107:$C$244</c:f>
              <c:numCache>
                <c:formatCode>General</c:formatCode>
                <c:ptCount val="138"/>
                <c:pt idx="0">
                  <c:v>0</c:v>
                </c:pt>
                <c:pt idx="1">
                  <c:v>13</c:v>
                </c:pt>
                <c:pt idx="2">
                  <c:v>14.714285714285699</c:v>
                </c:pt>
                <c:pt idx="3">
                  <c:v>18.285714285714299</c:v>
                </c:pt>
                <c:pt idx="4">
                  <c:v>26</c:v>
                </c:pt>
                <c:pt idx="5">
                  <c:v>29.1428571428571</c:v>
                </c:pt>
                <c:pt idx="6">
                  <c:v>29.571428571428601</c:v>
                </c:pt>
                <c:pt idx="7">
                  <c:v>32.571428571428598</c:v>
                </c:pt>
                <c:pt idx="8">
                  <c:v>34.428571428571402</c:v>
                </c:pt>
                <c:pt idx="9">
                  <c:v>35.428571428571402</c:v>
                </c:pt>
                <c:pt idx="10">
                  <c:v>39</c:v>
                </c:pt>
                <c:pt idx="11">
                  <c:v>39.571428571428598</c:v>
                </c:pt>
                <c:pt idx="12">
                  <c:v>42.428571428571402</c:v>
                </c:pt>
                <c:pt idx="13">
                  <c:v>42.571428571428598</c:v>
                </c:pt>
                <c:pt idx="14">
                  <c:v>46</c:v>
                </c:pt>
                <c:pt idx="15">
                  <c:v>46.857142857142897</c:v>
                </c:pt>
                <c:pt idx="16">
                  <c:v>47.142857142857103</c:v>
                </c:pt>
                <c:pt idx="17">
                  <c:v>48.571428571428598</c:v>
                </c:pt>
                <c:pt idx="18">
                  <c:v>51</c:v>
                </c:pt>
                <c:pt idx="19">
                  <c:v>51.142857142857103</c:v>
                </c:pt>
                <c:pt idx="20">
                  <c:v>51.571428571428598</c:v>
                </c:pt>
                <c:pt idx="21">
                  <c:v>52.142857142857103</c:v>
                </c:pt>
                <c:pt idx="22">
                  <c:v>52.285714285714299</c:v>
                </c:pt>
                <c:pt idx="23">
                  <c:v>52.428571428571402</c:v>
                </c:pt>
                <c:pt idx="24">
                  <c:v>52.857142857142897</c:v>
                </c:pt>
                <c:pt idx="25">
                  <c:v>54.285714285714299</c:v>
                </c:pt>
                <c:pt idx="26">
                  <c:v>55.142857142857103</c:v>
                </c:pt>
                <c:pt idx="27">
                  <c:v>56.285714285714299</c:v>
                </c:pt>
                <c:pt idx="28">
                  <c:v>57.285714285714299</c:v>
                </c:pt>
                <c:pt idx="29">
                  <c:v>58.142857142857103</c:v>
                </c:pt>
                <c:pt idx="30">
                  <c:v>58.714285714285701</c:v>
                </c:pt>
                <c:pt idx="31">
                  <c:v>59</c:v>
                </c:pt>
                <c:pt idx="32">
                  <c:v>60.142857142857103</c:v>
                </c:pt>
                <c:pt idx="33">
                  <c:v>60.714285714285701</c:v>
                </c:pt>
                <c:pt idx="34">
                  <c:v>61.142857142857103</c:v>
                </c:pt>
                <c:pt idx="35">
                  <c:v>64</c:v>
                </c:pt>
                <c:pt idx="36">
                  <c:v>64.285714285714306</c:v>
                </c:pt>
                <c:pt idx="37">
                  <c:v>64.571428571428598</c:v>
                </c:pt>
                <c:pt idx="38">
                  <c:v>69.142857142857096</c:v>
                </c:pt>
                <c:pt idx="39">
                  <c:v>69.714285714285694</c:v>
                </c:pt>
                <c:pt idx="40">
                  <c:v>72.571428571428598</c:v>
                </c:pt>
                <c:pt idx="41">
                  <c:v>73.285714285714306</c:v>
                </c:pt>
                <c:pt idx="42">
                  <c:v>74.428571428571402</c:v>
                </c:pt>
                <c:pt idx="43">
                  <c:v>75.285714285714306</c:v>
                </c:pt>
                <c:pt idx="44">
                  <c:v>76.285714285714306</c:v>
                </c:pt>
                <c:pt idx="45">
                  <c:v>77.142857142857096</c:v>
                </c:pt>
                <c:pt idx="46">
                  <c:v>77.857142857142904</c:v>
                </c:pt>
                <c:pt idx="47">
                  <c:v>78</c:v>
                </c:pt>
                <c:pt idx="48">
                  <c:v>78.142857142857096</c:v>
                </c:pt>
                <c:pt idx="49">
                  <c:v>78.285714285714306</c:v>
                </c:pt>
                <c:pt idx="50">
                  <c:v>78.428571428571402</c:v>
                </c:pt>
                <c:pt idx="51">
                  <c:v>79</c:v>
                </c:pt>
                <c:pt idx="52">
                  <c:v>79.857142857142904</c:v>
                </c:pt>
                <c:pt idx="53">
                  <c:v>80.285714285714306</c:v>
                </c:pt>
                <c:pt idx="54">
                  <c:v>80.571428571428598</c:v>
                </c:pt>
                <c:pt idx="55">
                  <c:v>80.857142857142904</c:v>
                </c:pt>
                <c:pt idx="56">
                  <c:v>81</c:v>
                </c:pt>
                <c:pt idx="57">
                  <c:v>83.428571428571402</c:v>
                </c:pt>
                <c:pt idx="58">
                  <c:v>83.714285714285694</c:v>
                </c:pt>
                <c:pt idx="59">
                  <c:v>85.571428571428598</c:v>
                </c:pt>
                <c:pt idx="60">
                  <c:v>86</c:v>
                </c:pt>
                <c:pt idx="61">
                  <c:v>88</c:v>
                </c:pt>
                <c:pt idx="62">
                  <c:v>88.571428571428598</c:v>
                </c:pt>
                <c:pt idx="63">
                  <c:v>89.571428571428598</c:v>
                </c:pt>
                <c:pt idx="64">
                  <c:v>90</c:v>
                </c:pt>
                <c:pt idx="65">
                  <c:v>90.428571428571402</c:v>
                </c:pt>
                <c:pt idx="66">
                  <c:v>91.714285714285694</c:v>
                </c:pt>
                <c:pt idx="67">
                  <c:v>91.857142857142904</c:v>
                </c:pt>
                <c:pt idx="68">
                  <c:v>92</c:v>
                </c:pt>
                <c:pt idx="69">
                  <c:v>92.285714285714306</c:v>
                </c:pt>
                <c:pt idx="70">
                  <c:v>93.857142857142904</c:v>
                </c:pt>
                <c:pt idx="71">
                  <c:v>97.714285714285694</c:v>
                </c:pt>
                <c:pt idx="72">
                  <c:v>99</c:v>
                </c:pt>
                <c:pt idx="73">
                  <c:v>99.285714285714306</c:v>
                </c:pt>
                <c:pt idx="74">
                  <c:v>100.857142857143</c:v>
                </c:pt>
                <c:pt idx="75">
                  <c:v>102.28571428571399</c:v>
                </c:pt>
                <c:pt idx="76">
                  <c:v>102.428571428571</c:v>
                </c:pt>
                <c:pt idx="77">
                  <c:v>103.142857142857</c:v>
                </c:pt>
                <c:pt idx="78">
                  <c:v>104</c:v>
                </c:pt>
                <c:pt idx="79">
                  <c:v>104.142857142857</c:v>
                </c:pt>
                <c:pt idx="80">
                  <c:v>104.28571428571399</c:v>
                </c:pt>
                <c:pt idx="81">
                  <c:v>104.571428571429</c:v>
                </c:pt>
                <c:pt idx="82">
                  <c:v>104.71428571428601</c:v>
                </c:pt>
                <c:pt idx="83">
                  <c:v>105.142857142857</c:v>
                </c:pt>
                <c:pt idx="84">
                  <c:v>106.142857142857</c:v>
                </c:pt>
                <c:pt idx="85">
                  <c:v>107.571428571429</c:v>
                </c:pt>
                <c:pt idx="86">
                  <c:v>108</c:v>
                </c:pt>
                <c:pt idx="87">
                  <c:v>108.571428571429</c:v>
                </c:pt>
                <c:pt idx="88">
                  <c:v>110</c:v>
                </c:pt>
                <c:pt idx="89">
                  <c:v>112.28571428571399</c:v>
                </c:pt>
                <c:pt idx="90">
                  <c:v>113.71428571428601</c:v>
                </c:pt>
                <c:pt idx="91">
                  <c:v>114</c:v>
                </c:pt>
                <c:pt idx="92">
                  <c:v>114.142857142857</c:v>
                </c:pt>
                <c:pt idx="93">
                  <c:v>115.571428571429</c:v>
                </c:pt>
                <c:pt idx="94">
                  <c:v>115.857142857143</c:v>
                </c:pt>
                <c:pt idx="95">
                  <c:v>118.71428571428601</c:v>
                </c:pt>
                <c:pt idx="96">
                  <c:v>119</c:v>
                </c:pt>
                <c:pt idx="97">
                  <c:v>119.142857142857</c:v>
                </c:pt>
                <c:pt idx="98">
                  <c:v>120.857142857143</c:v>
                </c:pt>
                <c:pt idx="99">
                  <c:v>122.142857142857</c:v>
                </c:pt>
                <c:pt idx="100">
                  <c:v>125.28571428571399</c:v>
                </c:pt>
                <c:pt idx="101">
                  <c:v>128.28571428571399</c:v>
                </c:pt>
                <c:pt idx="102">
                  <c:v>128.71428571428601</c:v>
                </c:pt>
                <c:pt idx="103">
                  <c:v>128.857142857143</c:v>
                </c:pt>
                <c:pt idx="104">
                  <c:v>129</c:v>
                </c:pt>
                <c:pt idx="105">
                  <c:v>129.142857142857</c:v>
                </c:pt>
                <c:pt idx="106">
                  <c:v>129.42857142857099</c:v>
                </c:pt>
                <c:pt idx="107">
                  <c:v>129.857142857143</c:v>
                </c:pt>
                <c:pt idx="108">
                  <c:v>130</c:v>
                </c:pt>
                <c:pt idx="109">
                  <c:v>130.142857142857</c:v>
                </c:pt>
                <c:pt idx="110">
                  <c:v>133</c:v>
                </c:pt>
                <c:pt idx="111">
                  <c:v>133.71428571428601</c:v>
                </c:pt>
                <c:pt idx="112">
                  <c:v>136</c:v>
                </c:pt>
                <c:pt idx="113">
                  <c:v>140</c:v>
                </c:pt>
                <c:pt idx="114">
                  <c:v>141.57142857142901</c:v>
                </c:pt>
                <c:pt idx="115">
                  <c:v>142</c:v>
                </c:pt>
                <c:pt idx="116">
                  <c:v>144.71428571428601</c:v>
                </c:pt>
                <c:pt idx="117">
                  <c:v>149.142857142857</c:v>
                </c:pt>
                <c:pt idx="118">
                  <c:v>149.28571428571399</c:v>
                </c:pt>
                <c:pt idx="119">
                  <c:v>150.142857142857</c:v>
                </c:pt>
                <c:pt idx="120">
                  <c:v>150.28571428571399</c:v>
                </c:pt>
                <c:pt idx="121">
                  <c:v>153</c:v>
                </c:pt>
                <c:pt idx="122">
                  <c:v>154.57142857142901</c:v>
                </c:pt>
                <c:pt idx="123">
                  <c:v>155.142857142857</c:v>
                </c:pt>
                <c:pt idx="124">
                  <c:v>156.142857142857</c:v>
                </c:pt>
                <c:pt idx="125">
                  <c:v>156.28571428571399</c:v>
                </c:pt>
                <c:pt idx="126">
                  <c:v>157</c:v>
                </c:pt>
                <c:pt idx="127">
                  <c:v>158</c:v>
                </c:pt>
                <c:pt idx="128">
                  <c:v>158.28571428571399</c:v>
                </c:pt>
                <c:pt idx="129">
                  <c:v>158.42857142857099</c:v>
                </c:pt>
                <c:pt idx="130">
                  <c:v>161.42857142857099</c:v>
                </c:pt>
                <c:pt idx="131">
                  <c:v>165.28571428571399</c:v>
                </c:pt>
                <c:pt idx="132">
                  <c:v>166.142857142857</c:v>
                </c:pt>
                <c:pt idx="133">
                  <c:v>172</c:v>
                </c:pt>
                <c:pt idx="134">
                  <c:v>181.42857142857099</c:v>
                </c:pt>
                <c:pt idx="135">
                  <c:v>182.28571428571399</c:v>
                </c:pt>
                <c:pt idx="136">
                  <c:v>187.71428571428601</c:v>
                </c:pt>
                <c:pt idx="137">
                  <c:v>232.57142857142901</c:v>
                </c:pt>
              </c:numCache>
            </c:numRef>
          </c:xVal>
          <c:yVal>
            <c:numRef>
              <c:f>'Fig 1C - T2ESKD'!$D$107:$D$244</c:f>
              <c:numCache>
                <c:formatCode>General</c:formatCode>
                <c:ptCount val="138"/>
                <c:pt idx="0">
                  <c:v>0</c:v>
                </c:pt>
                <c:pt idx="1">
                  <c:v>4.5558086560359999E-2</c:v>
                </c:pt>
                <c:pt idx="2">
                  <c:v>9.1116173120719998E-2</c:v>
                </c:pt>
                <c:pt idx="3">
                  <c:v>0.136778368654034</c:v>
                </c:pt>
                <c:pt idx="4">
                  <c:v>0.182545197999295</c:v>
                </c:pt>
                <c:pt idx="5">
                  <c:v>0.228354034530731</c:v>
                </c:pt>
                <c:pt idx="6">
                  <c:v>0.27416287106216702</c:v>
                </c:pt>
                <c:pt idx="7">
                  <c:v>0.32001383066168099</c:v>
                </c:pt>
                <c:pt idx="8">
                  <c:v>0.36590701029766098</c:v>
                </c:pt>
                <c:pt idx="9">
                  <c:v>0.41182133886434902</c:v>
                </c:pt>
                <c:pt idx="10">
                  <c:v>0.45777804336879502</c:v>
                </c:pt>
                <c:pt idx="11">
                  <c:v>0.50373474787324102</c:v>
                </c:pt>
                <c:pt idx="12">
                  <c:v>0.54979783363812196</c:v>
                </c:pt>
                <c:pt idx="13">
                  <c:v>0.59586091940299102</c:v>
                </c:pt>
                <c:pt idx="14">
                  <c:v>0.64196673530309001</c:v>
                </c:pt>
                <c:pt idx="15">
                  <c:v>0.68811538057234101</c:v>
                </c:pt>
                <c:pt idx="16">
                  <c:v>0.73426402584159101</c:v>
                </c:pt>
                <c:pt idx="17">
                  <c:v>0.78043413559700803</c:v>
                </c:pt>
                <c:pt idx="18">
                  <c:v>0.82664725430423602</c:v>
                </c:pt>
                <c:pt idx="19">
                  <c:v>0.87286037301145303</c:v>
                </c:pt>
                <c:pt idx="20">
                  <c:v>0.91911662108751202</c:v>
                </c:pt>
                <c:pt idx="21">
                  <c:v>1.0579501802359099</c:v>
                </c:pt>
                <c:pt idx="22">
                  <c:v>1.10422803328538</c:v>
                </c:pt>
                <c:pt idx="23">
                  <c:v>1.1505058863348501</c:v>
                </c:pt>
                <c:pt idx="24">
                  <c:v>1.24314833630079</c:v>
                </c:pt>
                <c:pt idx="25">
                  <c:v>1.28951305539172</c:v>
                </c:pt>
                <c:pt idx="26">
                  <c:v>1.33596504924801</c:v>
                </c:pt>
                <c:pt idx="27">
                  <c:v>1.3824827460659099</c:v>
                </c:pt>
                <c:pt idx="28">
                  <c:v>1.4290223955486501</c:v>
                </c:pt>
                <c:pt idx="29">
                  <c:v>1.4755840288053499</c:v>
                </c:pt>
                <c:pt idx="30">
                  <c:v>1.5222117694448101</c:v>
                </c:pt>
                <c:pt idx="31">
                  <c:v>1.5688615980713201</c:v>
                </c:pt>
                <c:pt idx="32">
                  <c:v>1.61553354610448</c:v>
                </c:pt>
                <c:pt idx="33">
                  <c:v>1.6622054941376401</c:v>
                </c:pt>
                <c:pt idx="34">
                  <c:v>1.7088774421708</c:v>
                </c:pt>
                <c:pt idx="35">
                  <c:v>1.7557050374818099</c:v>
                </c:pt>
                <c:pt idx="36">
                  <c:v>1.8025549635488201</c:v>
                </c:pt>
                <c:pt idx="37">
                  <c:v>1.84942725234903</c:v>
                </c:pt>
                <c:pt idx="38">
                  <c:v>1.8964342316342999</c:v>
                </c:pt>
                <c:pt idx="39">
                  <c:v>1.94346374542547</c:v>
                </c:pt>
                <c:pt idx="40">
                  <c:v>1.9906063109324701</c:v>
                </c:pt>
                <c:pt idx="41">
                  <c:v>2.0377488764394802</c:v>
                </c:pt>
                <c:pt idx="42">
                  <c:v>2.0849141393781201</c:v>
                </c:pt>
                <c:pt idx="43">
                  <c:v>2.13210213256396</c:v>
                </c:pt>
                <c:pt idx="44">
                  <c:v>2.1792901257498101</c:v>
                </c:pt>
                <c:pt idx="45">
                  <c:v>2.2738028889133299</c:v>
                </c:pt>
                <c:pt idx="46">
                  <c:v>2.32110501723428</c:v>
                </c:pt>
                <c:pt idx="47">
                  <c:v>2.4631489750376301</c:v>
                </c:pt>
                <c:pt idx="48">
                  <c:v>2.5578449469065299</c:v>
                </c:pt>
                <c:pt idx="49">
                  <c:v>2.6051929328409802</c:v>
                </c:pt>
                <c:pt idx="50">
                  <c:v>2.69988890470988</c:v>
                </c:pt>
                <c:pt idx="51">
                  <c:v>2.7472368906443201</c:v>
                </c:pt>
                <c:pt idx="52">
                  <c:v>2.79463102471321</c:v>
                </c:pt>
                <c:pt idx="53">
                  <c:v>2.8420482778718901</c:v>
                </c:pt>
                <c:pt idx="54">
                  <c:v>2.8894886839862099</c:v>
                </c:pt>
                <c:pt idx="55">
                  <c:v>2.93695227700479</c:v>
                </c:pt>
                <c:pt idx="56">
                  <c:v>2.9844158700233701</c:v>
                </c:pt>
                <c:pt idx="57">
                  <c:v>3.0319958524313999</c:v>
                </c:pt>
                <c:pt idx="58">
                  <c:v>3.1747357996555001</c:v>
                </c:pt>
                <c:pt idx="59">
                  <c:v>3.2224564818636598</c:v>
                </c:pt>
                <c:pt idx="60">
                  <c:v>3.3178978462799602</c:v>
                </c:pt>
                <c:pt idx="61">
                  <c:v>3.3658790384158102</c:v>
                </c:pt>
                <c:pt idx="62">
                  <c:v>3.4139318086602501</c:v>
                </c:pt>
                <c:pt idx="63">
                  <c:v>3.4621525117013698</c:v>
                </c:pt>
                <c:pt idx="64">
                  <c:v>3.51039731304484</c:v>
                </c:pt>
                <c:pt idx="65">
                  <c:v>3.55864211438832</c:v>
                </c:pt>
                <c:pt idx="66">
                  <c:v>3.6069836471630601</c:v>
                </c:pt>
                <c:pt idx="67">
                  <c:v>3.6553494355990099</c:v>
                </c:pt>
                <c:pt idx="68">
                  <c:v>3.70373951624412</c:v>
                </c:pt>
                <c:pt idx="69">
                  <c:v>3.80051967753433</c:v>
                </c:pt>
                <c:pt idx="70">
                  <c:v>3.84920362506594</c:v>
                </c:pt>
                <c:pt idx="71">
                  <c:v>3.8987658912385901</c:v>
                </c:pt>
                <c:pt idx="72">
                  <c:v>3.9490543444613802</c:v>
                </c:pt>
                <c:pt idx="73">
                  <c:v>3.9995277788573498</c:v>
                </c:pt>
                <c:pt idx="74">
                  <c:v>4.0512521712178797</c:v>
                </c:pt>
                <c:pt idx="75">
                  <c:v>4.1044683375122704</c:v>
                </c:pt>
                <c:pt idx="76">
                  <c:v>4.21131572655126</c:v>
                </c:pt>
                <c:pt idx="77">
                  <c:v>4.2652811824799599</c:v>
                </c:pt>
                <c:pt idx="78">
                  <c:v>4.3745673911757699</c:v>
                </c:pt>
                <c:pt idx="79">
                  <c:v>4.4841039691927396</c:v>
                </c:pt>
                <c:pt idx="80">
                  <c:v>4.64907097442729</c:v>
                </c:pt>
                <c:pt idx="81">
                  <c:v>4.7043468753116802</c:v>
                </c:pt>
                <c:pt idx="82">
                  <c:v>4.8704636442681402</c:v>
                </c:pt>
                <c:pt idx="83">
                  <c:v>5.0932494436960898</c:v>
                </c:pt>
                <c:pt idx="84">
                  <c:v>5.14991019029687</c:v>
                </c:pt>
                <c:pt idx="85">
                  <c:v>5.2074648564435302</c:v>
                </c:pt>
                <c:pt idx="86">
                  <c:v>5.2655485176834604</c:v>
                </c:pt>
                <c:pt idx="87">
                  <c:v>5.3243897918960803</c:v>
                </c:pt>
                <c:pt idx="88">
                  <c:v>5.3845394807195301</c:v>
                </c:pt>
                <c:pt idx="89">
                  <c:v>5.4460980106605001</c:v>
                </c:pt>
                <c:pt idx="90">
                  <c:v>5.5085923279039504</c:v>
                </c:pt>
                <c:pt idx="91">
                  <c:v>5.5712108883228302</c:v>
                </c:pt>
                <c:pt idx="92">
                  <c:v>5.6338710005402701</c:v>
                </c:pt>
                <c:pt idx="93">
                  <c:v>5.6972890979861504</c:v>
                </c:pt>
                <c:pt idx="94">
                  <c:v>5.7610071458929202</c:v>
                </c:pt>
                <c:pt idx="95">
                  <c:v>5.8929945308426399</c:v>
                </c:pt>
                <c:pt idx="96">
                  <c:v>5.9593605431622203</c:v>
                </c:pt>
                <c:pt idx="97">
                  <c:v>6.02596156260757</c:v>
                </c:pt>
                <c:pt idx="98">
                  <c:v>6.0947062871411504</c:v>
                </c:pt>
                <c:pt idx="99">
                  <c:v>6.1646804255262904</c:v>
                </c:pt>
                <c:pt idx="100">
                  <c:v>6.23850837169031</c:v>
                </c:pt>
                <c:pt idx="101">
                  <c:v>6.3170355841093304</c:v>
                </c:pt>
                <c:pt idx="102">
                  <c:v>6.4751502919842503</c:v>
                </c:pt>
                <c:pt idx="103">
                  <c:v>6.5544758642556804</c:v>
                </c:pt>
                <c:pt idx="104">
                  <c:v>6.6338688329351596</c:v>
                </c:pt>
                <c:pt idx="105">
                  <c:v>6.7135327673780498</c:v>
                </c:pt>
                <c:pt idx="106">
                  <c:v>6.7936069881785803</c:v>
                </c:pt>
                <c:pt idx="107">
                  <c:v>6.8741656683962296</c:v>
                </c:pt>
                <c:pt idx="108">
                  <c:v>7.0358424641108197</c:v>
                </c:pt>
                <c:pt idx="109">
                  <c:v>7.1168216954138703</c:v>
                </c:pt>
                <c:pt idx="110">
                  <c:v>7.3699093747179196</c:v>
                </c:pt>
                <c:pt idx="111">
                  <c:v>7.4553614878408698</c:v>
                </c:pt>
                <c:pt idx="112">
                  <c:v>7.5441759201942</c:v>
                </c:pt>
                <c:pt idx="113">
                  <c:v>7.6382306751075397</c:v>
                </c:pt>
                <c:pt idx="114">
                  <c:v>7.7351475369384897</c:v>
                </c:pt>
                <c:pt idx="115">
                  <c:v>7.8334061657596497</c:v>
                </c:pt>
                <c:pt idx="116">
                  <c:v>7.9377850942242496</c:v>
                </c:pt>
                <c:pt idx="117">
                  <c:v>8.0556624500575094</c:v>
                </c:pt>
                <c:pt idx="118">
                  <c:v>8.1741474211270209</c:v>
                </c:pt>
                <c:pt idx="119">
                  <c:v>8.2952897068511309</c:v>
                </c:pt>
                <c:pt idx="120">
                  <c:v>8.4169139910595501</c:v>
                </c:pt>
                <c:pt idx="121">
                  <c:v>8.5479341427175406</c:v>
                </c:pt>
                <c:pt idx="122">
                  <c:v>8.6850436867314507</c:v>
                </c:pt>
                <c:pt idx="123">
                  <c:v>8.8248828235052201</c:v>
                </c:pt>
                <c:pt idx="124">
                  <c:v>8.9675668879441801</c:v>
                </c:pt>
                <c:pt idx="125">
                  <c:v>9.1113779987057306</c:v>
                </c:pt>
                <c:pt idx="126">
                  <c:v>9.2572666375521102</c:v>
                </c:pt>
                <c:pt idx="127">
                  <c:v>9.71326027253928</c:v>
                </c:pt>
                <c:pt idx="128">
                  <c:v>9.8670707320409203</c:v>
                </c:pt>
                <c:pt idx="129">
                  <c:v>10.0216726690357</c:v>
                </c:pt>
                <c:pt idx="130">
                  <c:v>10.1991447150534</c:v>
                </c:pt>
                <c:pt idx="131">
                  <c:v>10.3991466199196</c:v>
                </c:pt>
                <c:pt idx="132">
                  <c:v>10.607520697547701</c:v>
                </c:pt>
                <c:pt idx="133">
                  <c:v>10.8775886108482</c:v>
                </c:pt>
                <c:pt idx="134">
                  <c:v>11.364596323357199</c:v>
                </c:pt>
                <c:pt idx="135">
                  <c:v>11.889066167597701</c:v>
                </c:pt>
                <c:pt idx="136">
                  <c:v>12.6054152231457</c:v>
                </c:pt>
                <c:pt idx="137">
                  <c:v>12.6054152231457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10-403C-950A-C36BEBD5B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4172032"/>
        <c:axId val="484169408"/>
      </c:scatterChart>
      <c:valAx>
        <c:axId val="484172032"/>
        <c:scaling>
          <c:orientation val="minMax"/>
          <c:max val="182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 sz="1600" b="1" dirty="0"/>
                  <a:t>Months since randomization</a:t>
                </a:r>
              </a:p>
            </c:rich>
          </c:tx>
          <c:layout>
            <c:manualLayout>
              <c:xMode val="edge"/>
              <c:yMode val="edge"/>
              <c:x val="0.34021152390131632"/>
              <c:y val="0.908551703202026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84169408"/>
        <c:crosses val="autoZero"/>
        <c:crossBetween val="midCat"/>
        <c:majorUnit val="26"/>
      </c:valAx>
      <c:valAx>
        <c:axId val="484169408"/>
        <c:scaling>
          <c:orientation val="minMax"/>
          <c:max val="2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84172032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604388910759628E-2"/>
          <c:y val="3.8655731851565359E-2"/>
          <c:w val="0.85247944162314293"/>
          <c:h val="0.77356627880113871"/>
        </c:manualLayout>
      </c:layout>
      <c:scatterChart>
        <c:scatterStyle val="lineMarker"/>
        <c:varyColors val="0"/>
        <c:ser>
          <c:idx val="1"/>
          <c:order val="0"/>
          <c:tx>
            <c:v>Placebo</c:v>
          </c:tx>
          <c:spPr>
            <a:ln w="25400" cap="rnd">
              <a:solidFill>
                <a:srgbClr val="E57200"/>
              </a:solidFill>
              <a:round/>
            </a:ln>
            <a:effectLst/>
          </c:spPr>
          <c:marker>
            <c:symbol val="none"/>
          </c:marker>
          <c:xVal>
            <c:numRef>
              <c:f>'Fig 1D - T2DIAKTD'!$C$79:$C$181</c:f>
              <c:numCache>
                <c:formatCode>General</c:formatCode>
                <c:ptCount val="103"/>
                <c:pt idx="0">
                  <c:v>0</c:v>
                </c:pt>
                <c:pt idx="1">
                  <c:v>13</c:v>
                </c:pt>
                <c:pt idx="2">
                  <c:v>14.714285714285699</c:v>
                </c:pt>
                <c:pt idx="3">
                  <c:v>26.1428571428571</c:v>
                </c:pt>
                <c:pt idx="4">
                  <c:v>32.571428571428598</c:v>
                </c:pt>
                <c:pt idx="5">
                  <c:v>35.714285714285701</c:v>
                </c:pt>
                <c:pt idx="6">
                  <c:v>39</c:v>
                </c:pt>
                <c:pt idx="7">
                  <c:v>42.428571428571402</c:v>
                </c:pt>
                <c:pt idx="8">
                  <c:v>42.571428571428598</c:v>
                </c:pt>
                <c:pt idx="9">
                  <c:v>46.857142857142897</c:v>
                </c:pt>
                <c:pt idx="10">
                  <c:v>48.571428571428598</c:v>
                </c:pt>
                <c:pt idx="11">
                  <c:v>51</c:v>
                </c:pt>
                <c:pt idx="12">
                  <c:v>51.142857142857103</c:v>
                </c:pt>
                <c:pt idx="13">
                  <c:v>52.142857142857103</c:v>
                </c:pt>
                <c:pt idx="14">
                  <c:v>52.857142857142897</c:v>
                </c:pt>
                <c:pt idx="15">
                  <c:v>54.285714285714299</c:v>
                </c:pt>
                <c:pt idx="16">
                  <c:v>57.857142857142897</c:v>
                </c:pt>
                <c:pt idx="17">
                  <c:v>58.142857142857103</c:v>
                </c:pt>
                <c:pt idx="18">
                  <c:v>58.285714285714299</c:v>
                </c:pt>
                <c:pt idx="19">
                  <c:v>58.714285714285701</c:v>
                </c:pt>
                <c:pt idx="20">
                  <c:v>59</c:v>
                </c:pt>
                <c:pt idx="21">
                  <c:v>59.142857142857103</c:v>
                </c:pt>
                <c:pt idx="22">
                  <c:v>60.142857142857103</c:v>
                </c:pt>
                <c:pt idx="23">
                  <c:v>64</c:v>
                </c:pt>
                <c:pt idx="24">
                  <c:v>64.428571428571402</c:v>
                </c:pt>
                <c:pt idx="25">
                  <c:v>64.571428571428598</c:v>
                </c:pt>
                <c:pt idx="26">
                  <c:v>65.571428571428598</c:v>
                </c:pt>
                <c:pt idx="27">
                  <c:v>66.857142857142904</c:v>
                </c:pt>
                <c:pt idx="28">
                  <c:v>67.571428571428598</c:v>
                </c:pt>
                <c:pt idx="29">
                  <c:v>70.142857142857096</c:v>
                </c:pt>
                <c:pt idx="30">
                  <c:v>70.428571428571402</c:v>
                </c:pt>
                <c:pt idx="31">
                  <c:v>71.285714285714306</c:v>
                </c:pt>
                <c:pt idx="32">
                  <c:v>71.857142857142904</c:v>
                </c:pt>
                <c:pt idx="33">
                  <c:v>73.285714285714306</c:v>
                </c:pt>
                <c:pt idx="34">
                  <c:v>78.285714285714306</c:v>
                </c:pt>
                <c:pt idx="35">
                  <c:v>79.571428571428598</c:v>
                </c:pt>
                <c:pt idx="36">
                  <c:v>80.571428571428598</c:v>
                </c:pt>
                <c:pt idx="37">
                  <c:v>81</c:v>
                </c:pt>
                <c:pt idx="38">
                  <c:v>81.285714285714306</c:v>
                </c:pt>
                <c:pt idx="39">
                  <c:v>83.428571428571402</c:v>
                </c:pt>
                <c:pt idx="40">
                  <c:v>85</c:v>
                </c:pt>
                <c:pt idx="41">
                  <c:v>88</c:v>
                </c:pt>
                <c:pt idx="42">
                  <c:v>89.571428571428598</c:v>
                </c:pt>
                <c:pt idx="43">
                  <c:v>89.857142857142904</c:v>
                </c:pt>
                <c:pt idx="44">
                  <c:v>90.142857142857096</c:v>
                </c:pt>
                <c:pt idx="45">
                  <c:v>90.428571428571402</c:v>
                </c:pt>
                <c:pt idx="46">
                  <c:v>92.285714285714306</c:v>
                </c:pt>
                <c:pt idx="47">
                  <c:v>92.428571428571402</c:v>
                </c:pt>
                <c:pt idx="48">
                  <c:v>93</c:v>
                </c:pt>
                <c:pt idx="49">
                  <c:v>96.285714285714306</c:v>
                </c:pt>
                <c:pt idx="50">
                  <c:v>96.714285714285694</c:v>
                </c:pt>
                <c:pt idx="51">
                  <c:v>96.857142857142904</c:v>
                </c:pt>
                <c:pt idx="52">
                  <c:v>98.142857142857096</c:v>
                </c:pt>
                <c:pt idx="53">
                  <c:v>98.571428571428598</c:v>
                </c:pt>
                <c:pt idx="54">
                  <c:v>98.714285714285694</c:v>
                </c:pt>
                <c:pt idx="55">
                  <c:v>99.285714285714306</c:v>
                </c:pt>
                <c:pt idx="56">
                  <c:v>103.142857142857</c:v>
                </c:pt>
                <c:pt idx="57">
                  <c:v>105</c:v>
                </c:pt>
                <c:pt idx="58">
                  <c:v>106.857142857143</c:v>
                </c:pt>
                <c:pt idx="59">
                  <c:v>108</c:v>
                </c:pt>
                <c:pt idx="60">
                  <c:v>108.28571428571399</c:v>
                </c:pt>
                <c:pt idx="61">
                  <c:v>108.428571428571</c:v>
                </c:pt>
                <c:pt idx="62">
                  <c:v>110</c:v>
                </c:pt>
                <c:pt idx="63">
                  <c:v>110.142857142857</c:v>
                </c:pt>
                <c:pt idx="64">
                  <c:v>111.142857142857</c:v>
                </c:pt>
                <c:pt idx="65">
                  <c:v>111.28571428571399</c:v>
                </c:pt>
                <c:pt idx="66">
                  <c:v>111.428571428571</c:v>
                </c:pt>
                <c:pt idx="67">
                  <c:v>114.142857142857</c:v>
                </c:pt>
                <c:pt idx="68">
                  <c:v>114.428571428571</c:v>
                </c:pt>
                <c:pt idx="69">
                  <c:v>115.428571428571</c:v>
                </c:pt>
                <c:pt idx="70">
                  <c:v>115.571428571429</c:v>
                </c:pt>
                <c:pt idx="71">
                  <c:v>117</c:v>
                </c:pt>
                <c:pt idx="72">
                  <c:v>117.71428571428601</c:v>
                </c:pt>
                <c:pt idx="73">
                  <c:v>118.28571428571399</c:v>
                </c:pt>
                <c:pt idx="74">
                  <c:v>118.71428571428601</c:v>
                </c:pt>
                <c:pt idx="75">
                  <c:v>119.142857142857</c:v>
                </c:pt>
                <c:pt idx="76">
                  <c:v>120.857142857143</c:v>
                </c:pt>
                <c:pt idx="77">
                  <c:v>123.857142857143</c:v>
                </c:pt>
                <c:pt idx="78">
                  <c:v>130</c:v>
                </c:pt>
                <c:pt idx="79">
                  <c:v>130.42857142857099</c:v>
                </c:pt>
                <c:pt idx="80">
                  <c:v>130.857142857143</c:v>
                </c:pt>
                <c:pt idx="81">
                  <c:v>133.28571428571399</c:v>
                </c:pt>
                <c:pt idx="82">
                  <c:v>133.71428571428601</c:v>
                </c:pt>
                <c:pt idx="83">
                  <c:v>135.857142857143</c:v>
                </c:pt>
                <c:pt idx="84">
                  <c:v>136.142857142857</c:v>
                </c:pt>
                <c:pt idx="85">
                  <c:v>139</c:v>
                </c:pt>
                <c:pt idx="86">
                  <c:v>139.28571428571399</c:v>
                </c:pt>
                <c:pt idx="87">
                  <c:v>140.857142857143</c:v>
                </c:pt>
                <c:pt idx="88">
                  <c:v>141.57142857142901</c:v>
                </c:pt>
                <c:pt idx="89">
                  <c:v>145.142857142857</c:v>
                </c:pt>
                <c:pt idx="90">
                  <c:v>149</c:v>
                </c:pt>
                <c:pt idx="91">
                  <c:v>151.142857142857</c:v>
                </c:pt>
                <c:pt idx="92">
                  <c:v>152.28571428571399</c:v>
                </c:pt>
                <c:pt idx="93">
                  <c:v>154.57142857142901</c:v>
                </c:pt>
                <c:pt idx="94">
                  <c:v>158.28571428571399</c:v>
                </c:pt>
                <c:pt idx="95">
                  <c:v>161.28571428571399</c:v>
                </c:pt>
                <c:pt idx="96">
                  <c:v>166.142857142857</c:v>
                </c:pt>
                <c:pt idx="97">
                  <c:v>172</c:v>
                </c:pt>
                <c:pt idx="98">
                  <c:v>180.42857142857099</c:v>
                </c:pt>
                <c:pt idx="99">
                  <c:v>181.42857142857099</c:v>
                </c:pt>
                <c:pt idx="100">
                  <c:v>188.142857142857</c:v>
                </c:pt>
                <c:pt idx="101">
                  <c:v>205</c:v>
                </c:pt>
                <c:pt idx="102">
                  <c:v>232.57142857142901</c:v>
                </c:pt>
              </c:numCache>
            </c:numRef>
          </c:xVal>
          <c:yVal>
            <c:numRef>
              <c:f>'Fig 1D - T2DIAKTD'!$D$79:$D$181</c:f>
              <c:numCache>
                <c:formatCode>General</c:formatCode>
                <c:ptCount val="103"/>
                <c:pt idx="0">
                  <c:v>0</c:v>
                </c:pt>
                <c:pt idx="1">
                  <c:v>4.5558086560359999E-2</c:v>
                </c:pt>
                <c:pt idx="2">
                  <c:v>9.1116173120719998E-2</c:v>
                </c:pt>
                <c:pt idx="3">
                  <c:v>0.136882954534778</c:v>
                </c:pt>
                <c:pt idx="4">
                  <c:v>0.18273378880726601</c:v>
                </c:pt>
                <c:pt idx="5">
                  <c:v>0.22866902406322201</c:v>
                </c:pt>
                <c:pt idx="6">
                  <c:v>0.27462541787986999</c:v>
                </c:pt>
                <c:pt idx="7">
                  <c:v>0.32068794655520899</c:v>
                </c:pt>
                <c:pt idx="8">
                  <c:v>0.36675047523054799</c:v>
                </c:pt>
                <c:pt idx="9">
                  <c:v>0.41291972894915702</c:v>
                </c:pt>
                <c:pt idx="10">
                  <c:v>0.459110396978402</c:v>
                </c:pt>
                <c:pt idx="11">
                  <c:v>0.50534397319903501</c:v>
                </c:pt>
                <c:pt idx="12">
                  <c:v>0.59781112564030203</c:v>
                </c:pt>
                <c:pt idx="13">
                  <c:v>0.64410930397023103</c:v>
                </c:pt>
                <c:pt idx="14">
                  <c:v>0.69045067089934498</c:v>
                </c:pt>
                <c:pt idx="15">
                  <c:v>0.73683532728846501</c:v>
                </c:pt>
                <c:pt idx="16">
                  <c:v>0.78339403492106996</c:v>
                </c:pt>
                <c:pt idx="17">
                  <c:v>0.82997460110185695</c:v>
                </c:pt>
                <c:pt idx="18">
                  <c:v>0.87655516728264404</c:v>
                </c:pt>
                <c:pt idx="19">
                  <c:v>0.923201494262749</c:v>
                </c:pt>
                <c:pt idx="20">
                  <c:v>0.96986979313497002</c:v>
                </c:pt>
                <c:pt idx="21">
                  <c:v>1.01653809200719</c:v>
                </c:pt>
                <c:pt idx="22">
                  <c:v>1.1099187164487001</c:v>
                </c:pt>
                <c:pt idx="23">
                  <c:v>1.1567638520638399</c:v>
                </c:pt>
                <c:pt idx="24">
                  <c:v>1.2036311996920701</c:v>
                </c:pt>
                <c:pt idx="25">
                  <c:v>1.25052079095942</c:v>
                </c:pt>
                <c:pt idx="26">
                  <c:v>1.29741038222677</c:v>
                </c:pt>
                <c:pt idx="27">
                  <c:v>1.34436689488985</c:v>
                </c:pt>
                <c:pt idx="28">
                  <c:v>1.39136814934678</c:v>
                </c:pt>
                <c:pt idx="29">
                  <c:v>1.43841425232896</c:v>
                </c:pt>
                <c:pt idx="30">
                  <c:v>1.4854603553111401</c:v>
                </c:pt>
                <c:pt idx="31">
                  <c:v>1.53252893612561</c:v>
                </c:pt>
                <c:pt idx="32">
                  <c:v>1.57966511183832</c:v>
                </c:pt>
                <c:pt idx="33">
                  <c:v>1.62682387316471</c:v>
                </c:pt>
                <c:pt idx="34">
                  <c:v>1.67418698155509</c:v>
                </c:pt>
                <c:pt idx="35">
                  <c:v>1.72157291553988</c:v>
                </c:pt>
                <c:pt idx="36">
                  <c:v>1.76900458884319</c:v>
                </c:pt>
                <c:pt idx="37">
                  <c:v>1.8164591759983399</c:v>
                </c:pt>
                <c:pt idx="38">
                  <c:v>1.8639367102459301</c:v>
                </c:pt>
                <c:pt idx="39">
                  <c:v>1.91150629981924</c:v>
                </c:pt>
                <c:pt idx="40">
                  <c:v>1.95914519913939</c:v>
                </c:pt>
                <c:pt idx="41">
                  <c:v>2.0071103922904898</c:v>
                </c:pt>
                <c:pt idx="42">
                  <c:v>2.0553115185116901</c:v>
                </c:pt>
                <c:pt idx="43">
                  <c:v>2.1035363774390601</c:v>
                </c:pt>
                <c:pt idx="44">
                  <c:v>2.15176123636643</c:v>
                </c:pt>
                <c:pt idx="45">
                  <c:v>2.1999860952938</c:v>
                </c:pt>
                <c:pt idx="46">
                  <c:v>2.2483540546927698</c:v>
                </c:pt>
                <c:pt idx="47">
                  <c:v>2.2967459586260901</c:v>
                </c:pt>
                <c:pt idx="48">
                  <c:v>2.3939147841272201</c:v>
                </c:pt>
                <c:pt idx="49">
                  <c:v>2.4430124125054302</c:v>
                </c:pt>
                <c:pt idx="50">
                  <c:v>2.49225874647186</c:v>
                </c:pt>
                <c:pt idx="51">
                  <c:v>2.5415798093214002</c:v>
                </c:pt>
                <c:pt idx="52">
                  <c:v>2.5913288752686601</c:v>
                </c:pt>
                <c:pt idx="53">
                  <c:v>2.6413333265647299</c:v>
                </c:pt>
                <c:pt idx="54">
                  <c:v>2.6914407206323898</c:v>
                </c:pt>
                <c:pt idx="55">
                  <c:v>2.7419643755022598</c:v>
                </c:pt>
                <c:pt idx="56">
                  <c:v>2.7959966175158701</c:v>
                </c:pt>
                <c:pt idx="57">
                  <c:v>2.85160531510311</c:v>
                </c:pt>
                <c:pt idx="58">
                  <c:v>2.9088187395347398</c:v>
                </c:pt>
                <c:pt idx="59">
                  <c:v>2.9670617996789899</c:v>
                </c:pt>
                <c:pt idx="60">
                  <c:v>3.02572742132369</c:v>
                </c:pt>
                <c:pt idx="61">
                  <c:v>3.0844997077350098</c:v>
                </c:pt>
                <c:pt idx="62">
                  <c:v>3.1448831970136801</c:v>
                </c:pt>
                <c:pt idx="63">
                  <c:v>3.20530435534369</c:v>
                </c:pt>
                <c:pt idx="64">
                  <c:v>3.26648937155396</c:v>
                </c:pt>
                <c:pt idx="65">
                  <c:v>3.32779070908783</c:v>
                </c:pt>
                <c:pt idx="66">
                  <c:v>3.38920888525741</c:v>
                </c:pt>
                <c:pt idx="67">
                  <c:v>3.5150041861880599</c:v>
                </c:pt>
                <c:pt idx="68">
                  <c:v>3.5781488169562699</c:v>
                </c:pt>
                <c:pt idx="69">
                  <c:v>3.64175162116672</c:v>
                </c:pt>
                <c:pt idx="70">
                  <c:v>3.7054385004653501</c:v>
                </c:pt>
                <c:pt idx="71">
                  <c:v>3.77045846096471</c:v>
                </c:pt>
                <c:pt idx="72">
                  <c:v>3.8360993487812398</c:v>
                </c:pt>
                <c:pt idx="73">
                  <c:v>3.9021459838439001</c:v>
                </c:pt>
                <c:pt idx="74">
                  <c:v>3.9685119051257698</c:v>
                </c:pt>
                <c:pt idx="75">
                  <c:v>4.0354794700454901</c:v>
                </c:pt>
                <c:pt idx="76">
                  <c:v>4.10456839771284</c:v>
                </c:pt>
                <c:pt idx="77">
                  <c:v>4.1776594278975097</c:v>
                </c:pt>
                <c:pt idx="78">
                  <c:v>4.2590026711675302</c:v>
                </c:pt>
                <c:pt idx="79">
                  <c:v>4.3411837847545103</c:v>
                </c:pt>
                <c:pt idx="80">
                  <c:v>4.4237194329126099</c:v>
                </c:pt>
                <c:pt idx="81">
                  <c:v>4.5092845900899503</c:v>
                </c:pt>
                <c:pt idx="82">
                  <c:v>4.5951575356024597</c:v>
                </c:pt>
                <c:pt idx="83">
                  <c:v>4.68448791244177</c:v>
                </c:pt>
                <c:pt idx="84">
                  <c:v>4.7739860458573302</c:v>
                </c:pt>
                <c:pt idx="85">
                  <c:v>4.8667989249549297</c:v>
                </c:pt>
                <c:pt idx="86">
                  <c:v>4.9602500065610604</c:v>
                </c:pt>
                <c:pt idx="87">
                  <c:v>5.0564440855018002</c:v>
                </c:pt>
                <c:pt idx="88">
                  <c:v>5.1538220915679496</c:v>
                </c:pt>
                <c:pt idx="89">
                  <c:v>5.2602712250229802</c:v>
                </c:pt>
                <c:pt idx="90">
                  <c:v>5.3792909847905399</c:v>
                </c:pt>
                <c:pt idx="91">
                  <c:v>5.5052839395378204</c:v>
                </c:pt>
                <c:pt idx="92">
                  <c:v>5.6359820253752497</c:v>
                </c:pt>
                <c:pt idx="93">
                  <c:v>5.7749570150286003</c:v>
                </c:pt>
                <c:pt idx="94">
                  <c:v>5.9307008877310299</c:v>
                </c:pt>
                <c:pt idx="95">
                  <c:v>6.1071911299679398</c:v>
                </c:pt>
                <c:pt idx="96">
                  <c:v>6.3172421565228198</c:v>
                </c:pt>
                <c:pt idx="97">
                  <c:v>6.5927796795918603</c:v>
                </c:pt>
                <c:pt idx="98">
                  <c:v>7.0506582105742597</c:v>
                </c:pt>
                <c:pt idx="99">
                  <c:v>7.5530870851116898</c:v>
                </c:pt>
                <c:pt idx="100">
                  <c:v>8.2986267053930405</c:v>
                </c:pt>
                <c:pt idx="101">
                  <c:v>11.825602601339501</c:v>
                </c:pt>
                <c:pt idx="102">
                  <c:v>11.825602601339501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697-4693-B908-21CA20D24911}"/>
            </c:ext>
          </c:extLst>
        </c:ser>
        <c:ser>
          <c:idx val="0"/>
          <c:order val="1"/>
          <c:tx>
            <c:v>Canagliflozin</c:v>
          </c:tx>
          <c:spPr>
            <a:ln w="25400" cap="rnd">
              <a:solidFill>
                <a:srgbClr val="002F6C"/>
              </a:solidFill>
              <a:round/>
            </a:ln>
            <a:effectLst/>
          </c:spPr>
          <c:marker>
            <c:symbol val="none"/>
          </c:marker>
          <c:xVal>
            <c:numRef>
              <c:f>'Fig 1D - T2DIAKTD'!$C$2:$C$78</c:f>
              <c:numCache>
                <c:formatCode>General</c:formatCode>
                <c:ptCount val="77"/>
                <c:pt idx="0">
                  <c:v>0</c:v>
                </c:pt>
                <c:pt idx="1">
                  <c:v>8.8571428571428594</c:v>
                </c:pt>
                <c:pt idx="2">
                  <c:v>26.1428571428571</c:v>
                </c:pt>
                <c:pt idx="3">
                  <c:v>27.714285714285701</c:v>
                </c:pt>
                <c:pt idx="4">
                  <c:v>32.285714285714299</c:v>
                </c:pt>
                <c:pt idx="5">
                  <c:v>34.142857142857103</c:v>
                </c:pt>
                <c:pt idx="6">
                  <c:v>43.142857142857103</c:v>
                </c:pt>
                <c:pt idx="7">
                  <c:v>53.714285714285701</c:v>
                </c:pt>
                <c:pt idx="8">
                  <c:v>54.142857142857103</c:v>
                </c:pt>
                <c:pt idx="9">
                  <c:v>59</c:v>
                </c:pt>
                <c:pt idx="10">
                  <c:v>59.428571428571402</c:v>
                </c:pt>
                <c:pt idx="11">
                  <c:v>61.571428571428598</c:v>
                </c:pt>
                <c:pt idx="12">
                  <c:v>62.857142857142897</c:v>
                </c:pt>
                <c:pt idx="13">
                  <c:v>63.285714285714299</c:v>
                </c:pt>
                <c:pt idx="14">
                  <c:v>66.428571428571402</c:v>
                </c:pt>
                <c:pt idx="15">
                  <c:v>67.285714285714306</c:v>
                </c:pt>
                <c:pt idx="16">
                  <c:v>68.142857142857096</c:v>
                </c:pt>
                <c:pt idx="17">
                  <c:v>68.428571428571402</c:v>
                </c:pt>
                <c:pt idx="18">
                  <c:v>69.857142857142904</c:v>
                </c:pt>
                <c:pt idx="19">
                  <c:v>75.428571428571402</c:v>
                </c:pt>
                <c:pt idx="20">
                  <c:v>76.142857142857096</c:v>
                </c:pt>
                <c:pt idx="21">
                  <c:v>78.428571428571402</c:v>
                </c:pt>
                <c:pt idx="22">
                  <c:v>79.142857142857096</c:v>
                </c:pt>
                <c:pt idx="23">
                  <c:v>81.285714285714306</c:v>
                </c:pt>
                <c:pt idx="24">
                  <c:v>82.285714285714306</c:v>
                </c:pt>
                <c:pt idx="25">
                  <c:v>85.571428571428598</c:v>
                </c:pt>
                <c:pt idx="26">
                  <c:v>91.571428571428598</c:v>
                </c:pt>
                <c:pt idx="27">
                  <c:v>92.142857142857096</c:v>
                </c:pt>
                <c:pt idx="28">
                  <c:v>94.714285714285694</c:v>
                </c:pt>
                <c:pt idx="29">
                  <c:v>97.714285714285694</c:v>
                </c:pt>
                <c:pt idx="30">
                  <c:v>97.857142857142904</c:v>
                </c:pt>
                <c:pt idx="31">
                  <c:v>98.714285714285694</c:v>
                </c:pt>
                <c:pt idx="32">
                  <c:v>99.857142857142904</c:v>
                </c:pt>
                <c:pt idx="33">
                  <c:v>100</c:v>
                </c:pt>
                <c:pt idx="34">
                  <c:v>100.142857142857</c:v>
                </c:pt>
                <c:pt idx="35">
                  <c:v>101.28571428571399</c:v>
                </c:pt>
                <c:pt idx="36">
                  <c:v>101.857142857143</c:v>
                </c:pt>
                <c:pt idx="37">
                  <c:v>102.71428571428601</c:v>
                </c:pt>
                <c:pt idx="38">
                  <c:v>104.857142857143</c:v>
                </c:pt>
                <c:pt idx="39">
                  <c:v>105</c:v>
                </c:pt>
                <c:pt idx="40">
                  <c:v>105.428571428571</c:v>
                </c:pt>
                <c:pt idx="41">
                  <c:v>107.28571428571399</c:v>
                </c:pt>
                <c:pt idx="42">
                  <c:v>111.28571428571399</c:v>
                </c:pt>
                <c:pt idx="43">
                  <c:v>112.142857142857</c:v>
                </c:pt>
                <c:pt idx="44">
                  <c:v>113.428571428571</c:v>
                </c:pt>
                <c:pt idx="45">
                  <c:v>114.142857142857</c:v>
                </c:pt>
                <c:pt idx="46">
                  <c:v>115.857142857143</c:v>
                </c:pt>
                <c:pt idx="47">
                  <c:v>117.857142857143</c:v>
                </c:pt>
                <c:pt idx="48">
                  <c:v>119</c:v>
                </c:pt>
                <c:pt idx="49">
                  <c:v>120.428571428571</c:v>
                </c:pt>
                <c:pt idx="50">
                  <c:v>122.571428571429</c:v>
                </c:pt>
                <c:pt idx="51">
                  <c:v>122.71428571428601</c:v>
                </c:pt>
                <c:pt idx="52">
                  <c:v>125.428571428571</c:v>
                </c:pt>
                <c:pt idx="53">
                  <c:v>128.71428571428601</c:v>
                </c:pt>
                <c:pt idx="54">
                  <c:v>131.28571428571399</c:v>
                </c:pt>
                <c:pt idx="55">
                  <c:v>131.71428571428601</c:v>
                </c:pt>
                <c:pt idx="56">
                  <c:v>132.42857142857099</c:v>
                </c:pt>
                <c:pt idx="57">
                  <c:v>134.28571428571399</c:v>
                </c:pt>
                <c:pt idx="58">
                  <c:v>135</c:v>
                </c:pt>
                <c:pt idx="59">
                  <c:v>135.57142857142901</c:v>
                </c:pt>
                <c:pt idx="60">
                  <c:v>136</c:v>
                </c:pt>
                <c:pt idx="61">
                  <c:v>140.28571428571399</c:v>
                </c:pt>
                <c:pt idx="62">
                  <c:v>141</c:v>
                </c:pt>
                <c:pt idx="63">
                  <c:v>142.142857142857</c:v>
                </c:pt>
                <c:pt idx="64">
                  <c:v>144.57142857142901</c:v>
                </c:pt>
                <c:pt idx="65">
                  <c:v>146.71428571428601</c:v>
                </c:pt>
                <c:pt idx="66">
                  <c:v>146.857142857143</c:v>
                </c:pt>
                <c:pt idx="67">
                  <c:v>147.28571428571399</c:v>
                </c:pt>
                <c:pt idx="68">
                  <c:v>149.28571428571399</c:v>
                </c:pt>
                <c:pt idx="69">
                  <c:v>150.28571428571399</c:v>
                </c:pt>
                <c:pt idx="70">
                  <c:v>157.71428571428601</c:v>
                </c:pt>
                <c:pt idx="71">
                  <c:v>171.142857142857</c:v>
                </c:pt>
                <c:pt idx="72">
                  <c:v>173.42857142857099</c:v>
                </c:pt>
                <c:pt idx="73">
                  <c:v>174.142857142857</c:v>
                </c:pt>
                <c:pt idx="74">
                  <c:v>181.142857142857</c:v>
                </c:pt>
                <c:pt idx="75">
                  <c:v>191</c:v>
                </c:pt>
                <c:pt idx="76">
                  <c:v>236.142857142857</c:v>
                </c:pt>
              </c:numCache>
            </c:numRef>
          </c:xVal>
          <c:yVal>
            <c:numRef>
              <c:f>'Fig 1D - T2DIAKTD'!$D$2:$D$78</c:f>
              <c:numCache>
                <c:formatCode>General</c:formatCode>
                <c:ptCount val="77"/>
                <c:pt idx="0">
                  <c:v>0</c:v>
                </c:pt>
                <c:pt idx="1">
                  <c:v>4.5537340619305998E-2</c:v>
                </c:pt>
                <c:pt idx="2">
                  <c:v>0.137070731333022</c:v>
                </c:pt>
                <c:pt idx="3">
                  <c:v>0.18292147939026299</c:v>
                </c:pt>
                <c:pt idx="4">
                  <c:v>0.22887777705168399</c:v>
                </c:pt>
                <c:pt idx="5">
                  <c:v>0.27487645027572899</c:v>
                </c:pt>
                <c:pt idx="6">
                  <c:v>0.32102412429225702</c:v>
                </c:pt>
                <c:pt idx="7">
                  <c:v>0.367494509315902</c:v>
                </c:pt>
                <c:pt idx="8">
                  <c:v>0.41396489433954697</c:v>
                </c:pt>
                <c:pt idx="9">
                  <c:v>0.46052218050395299</c:v>
                </c:pt>
                <c:pt idx="10">
                  <c:v>0.50710125295107</c:v>
                </c:pt>
                <c:pt idx="11">
                  <c:v>0.55372397963666697</c:v>
                </c:pt>
                <c:pt idx="12">
                  <c:v>0.60036857439292901</c:v>
                </c:pt>
                <c:pt idx="13">
                  <c:v>0.64701316914919105</c:v>
                </c:pt>
                <c:pt idx="14">
                  <c:v>0.69374552419662106</c:v>
                </c:pt>
                <c:pt idx="15">
                  <c:v>0.74049988129445399</c:v>
                </c:pt>
                <c:pt idx="16">
                  <c:v>0.78727627154832103</c:v>
                </c:pt>
                <c:pt idx="17">
                  <c:v>0.83405266180219795</c:v>
                </c:pt>
                <c:pt idx="18">
                  <c:v>0.88087322239624999</c:v>
                </c:pt>
                <c:pt idx="19">
                  <c:v>0.92787138587543405</c:v>
                </c:pt>
                <c:pt idx="20">
                  <c:v>0.974869549354618</c:v>
                </c:pt>
                <c:pt idx="21">
                  <c:v>1.02202437337874</c:v>
                </c:pt>
                <c:pt idx="22">
                  <c:v>1.06920167348675</c:v>
                </c:pt>
                <c:pt idx="23">
                  <c:v>1.11644656284994</c:v>
                </c:pt>
                <c:pt idx="24">
                  <c:v>1.1637366410121399</c:v>
                </c:pt>
                <c:pt idx="25">
                  <c:v>1.21118563926418</c:v>
                </c:pt>
                <c:pt idx="26">
                  <c:v>1.25925805501149</c:v>
                </c:pt>
                <c:pt idx="27">
                  <c:v>1.3074477777762501</c:v>
                </c:pt>
                <c:pt idx="28">
                  <c:v>1.35589772977538</c:v>
                </c:pt>
                <c:pt idx="29">
                  <c:v>1.4540510653676499</c:v>
                </c:pt>
                <c:pt idx="30">
                  <c:v>1.5031521859130601</c:v>
                </c:pt>
                <c:pt idx="31">
                  <c:v>1.5526729741554299</c:v>
                </c:pt>
                <c:pt idx="32">
                  <c:v>1.6030039184426701</c:v>
                </c:pt>
                <c:pt idx="33">
                  <c:v>1.6534122156155999</c:v>
                </c:pt>
                <c:pt idx="34">
                  <c:v>1.70395003050995</c:v>
                </c:pt>
                <c:pt idx="35">
                  <c:v>1.7557939387217101</c:v>
                </c:pt>
                <c:pt idx="36">
                  <c:v>1.80807930650312</c:v>
                </c:pt>
                <c:pt idx="37">
                  <c:v>1.86135761398738</c:v>
                </c:pt>
                <c:pt idx="38">
                  <c:v>1.9164916827435601</c:v>
                </c:pt>
                <c:pt idx="39">
                  <c:v>1.97181233041263</c:v>
                </c:pt>
                <c:pt idx="40">
                  <c:v>2.0275101643158</c:v>
                </c:pt>
                <c:pt idx="41">
                  <c:v>2.0847036785222701</c:v>
                </c:pt>
                <c:pt idx="42">
                  <c:v>2.1445541041466498</c:v>
                </c:pt>
                <c:pt idx="43">
                  <c:v>2.2652887690397399</c:v>
                </c:pt>
                <c:pt idx="44">
                  <c:v>2.3263348097836301</c:v>
                </c:pt>
                <c:pt idx="45">
                  <c:v>2.3878034474112102</c:v>
                </c:pt>
                <c:pt idx="46">
                  <c:v>2.45094199628093</c:v>
                </c:pt>
                <c:pt idx="47">
                  <c:v>2.5156726253477601</c:v>
                </c:pt>
                <c:pt idx="48">
                  <c:v>2.5811862862178301</c:v>
                </c:pt>
                <c:pt idx="49">
                  <c:v>2.6483253721680602</c:v>
                </c:pt>
                <c:pt idx="50">
                  <c:v>2.7180116102695902</c:v>
                </c:pt>
                <c:pt idx="51">
                  <c:v>2.7878980961817499</c:v>
                </c:pt>
                <c:pt idx="52">
                  <c:v>2.8608801546681</c:v>
                </c:pt>
                <c:pt idx="53">
                  <c:v>2.9375487575452399</c:v>
                </c:pt>
                <c:pt idx="54">
                  <c:v>3.0178984688386601</c:v>
                </c:pt>
                <c:pt idx="55">
                  <c:v>3.09898718249348</c:v>
                </c:pt>
                <c:pt idx="56">
                  <c:v>3.1808292541298901</c:v>
                </c:pt>
                <c:pt idx="57">
                  <c:v>3.26613248826721</c:v>
                </c:pt>
                <c:pt idx="58">
                  <c:v>3.35242496597616</c:v>
                </c:pt>
                <c:pt idx="59">
                  <c:v>3.4399680593040798</c:v>
                </c:pt>
                <c:pt idx="60">
                  <c:v>3.5279098005979699</c:v>
                </c:pt>
                <c:pt idx="61">
                  <c:v>3.6207607055059698</c:v>
                </c:pt>
                <c:pt idx="62">
                  <c:v>3.71460611864569</c:v>
                </c:pt>
                <c:pt idx="63">
                  <c:v>3.8104124807166899</c:v>
                </c:pt>
                <c:pt idx="64">
                  <c:v>3.91209280578992</c:v>
                </c:pt>
                <c:pt idx="65">
                  <c:v>4.0200567464575796</c:v>
                </c:pt>
                <c:pt idx="66">
                  <c:v>4.12863134289824</c:v>
                </c:pt>
                <c:pt idx="67">
                  <c:v>4.2399802031271596</c:v>
                </c:pt>
                <c:pt idx="68">
                  <c:v>4.3577662053373301</c:v>
                </c:pt>
                <c:pt idx="69">
                  <c:v>4.4786792695530897</c:v>
                </c:pt>
                <c:pt idx="70">
                  <c:v>4.6303004135696701</c:v>
                </c:pt>
                <c:pt idx="71">
                  <c:v>4.8873615984387504</c:v>
                </c:pt>
                <c:pt idx="72">
                  <c:v>5.1782259360582099</c:v>
                </c:pt>
                <c:pt idx="73">
                  <c:v>5.4811709011187402</c:v>
                </c:pt>
                <c:pt idx="74">
                  <c:v>5.9312605634943596</c:v>
                </c:pt>
                <c:pt idx="75">
                  <c:v>6.8445492958876102</c:v>
                </c:pt>
                <c:pt idx="76">
                  <c:v>6.8445492958876102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697-4693-B908-21CA20D24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4172032"/>
        <c:axId val="484169408"/>
      </c:scatterChart>
      <c:valAx>
        <c:axId val="484172032"/>
        <c:scaling>
          <c:orientation val="minMax"/>
          <c:max val="182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 sz="1600" b="1" dirty="0"/>
                  <a:t>Months since randomization</a:t>
                </a:r>
              </a:p>
            </c:rich>
          </c:tx>
          <c:layout>
            <c:manualLayout>
              <c:xMode val="edge"/>
              <c:yMode val="edge"/>
              <c:x val="0.32074680583757625"/>
              <c:y val="0.906241991344028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84169408"/>
        <c:crosses val="autoZero"/>
        <c:crossBetween val="midCat"/>
        <c:majorUnit val="26"/>
      </c:valAx>
      <c:valAx>
        <c:axId val="484169408"/>
        <c:scaling>
          <c:orientation val="minMax"/>
          <c:max val="2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841720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83333333333333E-2"/>
          <c:y val="3.3333333333333333E-2"/>
          <c:w val="0.90833333333333333"/>
          <c:h val="0.85138641033302853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09357A"/>
              </a:solidFill>
              <a:ln w="9525">
                <a:solidFill>
                  <a:srgbClr val="09357A"/>
                </a:solidFill>
              </a:ln>
              <a:effectLst/>
            </c:spPr>
          </c:marker>
          <c:dPt>
            <c:idx val="22"/>
            <c:marker>
              <c:symbol val="diamond"/>
              <c:size val="9"/>
              <c:spPr>
                <a:solidFill>
                  <a:srgbClr val="09357A"/>
                </a:solidFill>
                <a:ln w="9525">
                  <a:solidFill>
                    <a:srgbClr val="09357A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04F-42EB-895D-D703A0588764}"/>
              </c:ext>
            </c:extLst>
          </c:dPt>
          <c:dPt>
            <c:idx val="23"/>
            <c:marker>
              <c:symbol val="diamond"/>
              <c:size val="9"/>
              <c:spPr>
                <a:solidFill>
                  <a:srgbClr val="09357A"/>
                </a:solidFill>
                <a:ln w="9525">
                  <a:solidFill>
                    <a:srgbClr val="09357A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D04F-42EB-895D-D703A0588764}"/>
              </c:ext>
            </c:extLst>
          </c:dPt>
          <c:dPt>
            <c:idx val="24"/>
            <c:marker>
              <c:symbol val="diamond"/>
              <c:size val="9"/>
              <c:spPr>
                <a:solidFill>
                  <a:srgbClr val="09357A"/>
                </a:solidFill>
                <a:ln w="9525">
                  <a:solidFill>
                    <a:srgbClr val="09357A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D04F-42EB-895D-D703A0588764}"/>
              </c:ext>
            </c:extLst>
          </c:dPt>
          <c:dPt>
            <c:idx val="25"/>
            <c:marker>
              <c:symbol val="diamond"/>
              <c:size val="9"/>
              <c:spPr>
                <a:solidFill>
                  <a:srgbClr val="09357A"/>
                </a:solidFill>
                <a:ln w="9525">
                  <a:solidFill>
                    <a:srgbClr val="09357A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D04F-42EB-895D-D703A0588764}"/>
              </c:ext>
            </c:extLst>
          </c:dPt>
          <c:errBars>
            <c:errDir val="x"/>
            <c:errBarType val="both"/>
            <c:errValType val="cust"/>
            <c:noEndCap val="0"/>
            <c:plus>
              <c:numRef>
                <c:f>Summary!$I$16:$I$25</c:f>
                <c:numCache>
                  <c:formatCode>General</c:formatCode>
                  <c:ptCount val="10"/>
                  <c:pt idx="0">
                    <c:v>0.12</c:v>
                  </c:pt>
                  <c:pt idx="1">
                    <c:v>0.16000000000000003</c:v>
                  </c:pt>
                  <c:pt idx="2">
                    <c:v>0.17999999999999994</c:v>
                  </c:pt>
                  <c:pt idx="3">
                    <c:v>0.20000000000000007</c:v>
                  </c:pt>
                  <c:pt idx="4">
                    <c:v>0.26</c:v>
                  </c:pt>
                  <c:pt idx="5">
                    <c:v>1.6399999999999997</c:v>
                  </c:pt>
                  <c:pt idx="6">
                    <c:v>0.21999999999999997</c:v>
                  </c:pt>
                  <c:pt idx="7">
                    <c:v>0.15000000000000002</c:v>
                  </c:pt>
                  <c:pt idx="8">
                    <c:v>0</c:v>
                  </c:pt>
                  <c:pt idx="9">
                    <c:v>0.25</c:v>
                  </c:pt>
                </c:numCache>
              </c:numRef>
            </c:plus>
            <c:minus>
              <c:numRef>
                <c:f>Summary!$H$16:$H$25</c:f>
                <c:numCache>
                  <c:formatCode>General</c:formatCode>
                  <c:ptCount val="10"/>
                  <c:pt idx="0">
                    <c:v>0.10999999999999999</c:v>
                  </c:pt>
                  <c:pt idx="1">
                    <c:v>0.12</c:v>
                  </c:pt>
                  <c:pt idx="2">
                    <c:v>0.14000000000000001</c:v>
                  </c:pt>
                  <c:pt idx="3">
                    <c:v>0.14999999999999997</c:v>
                  </c:pt>
                  <c:pt idx="4">
                    <c:v>0.18999999999999995</c:v>
                  </c:pt>
                  <c:pt idx="5">
                    <c:v>0.31</c:v>
                  </c:pt>
                  <c:pt idx="6">
                    <c:v>0.17000000000000004</c:v>
                  </c:pt>
                  <c:pt idx="7">
                    <c:v>0.13</c:v>
                  </c:pt>
                  <c:pt idx="8">
                    <c:v>0</c:v>
                  </c:pt>
                  <c:pt idx="9">
                    <c:v>0.17999999999999994</c:v>
                  </c:pt>
                </c:numCache>
              </c:numRef>
            </c:minus>
            <c:spPr>
              <a:noFill/>
              <a:ln w="28575" cap="flat" cmpd="sng" algn="ctr">
                <a:solidFill>
                  <a:srgbClr val="000000"/>
                </a:solidFill>
                <a:round/>
              </a:ln>
              <a:effectLst/>
            </c:spPr>
          </c:errBars>
          <c:xVal>
            <c:numRef>
              <c:f>Summary!$E$16:$E$29</c:f>
              <c:numCache>
                <c:formatCode>General</c:formatCode>
                <c:ptCount val="14"/>
                <c:pt idx="0">
                  <c:v>0.7</c:v>
                </c:pt>
                <c:pt idx="1">
                  <c:v>0.6</c:v>
                </c:pt>
                <c:pt idx="2">
                  <c:v>0.68</c:v>
                </c:pt>
                <c:pt idx="3">
                  <c:v>0.6</c:v>
                </c:pt>
                <c:pt idx="4">
                  <c:v>0.74</c:v>
                </c:pt>
                <c:pt idx="5">
                  <c:v>0.39</c:v>
                </c:pt>
                <c:pt idx="6">
                  <c:v>0.78</c:v>
                </c:pt>
                <c:pt idx="7">
                  <c:v>0.66</c:v>
                </c:pt>
                <c:pt idx="9">
                  <c:v>0.72</c:v>
                </c:pt>
                <c:pt idx="10">
                  <c:v>0.25</c:v>
                </c:pt>
                <c:pt idx="11">
                  <c:v>0.5</c:v>
                </c:pt>
                <c:pt idx="12">
                  <c:v>2</c:v>
                </c:pt>
                <c:pt idx="13">
                  <c:v>4</c:v>
                </c:pt>
              </c:numCache>
            </c:numRef>
          </c:xVal>
          <c:yVal>
            <c:numRef>
              <c:f>Summary!$D$16:$D$29</c:f>
              <c:numCache>
                <c:formatCode>General</c:formatCode>
                <c:ptCount val="14"/>
                <c:pt idx="0">
                  <c:v>9.35</c:v>
                </c:pt>
                <c:pt idx="1">
                  <c:v>8.35</c:v>
                </c:pt>
                <c:pt idx="2">
                  <c:v>7.3</c:v>
                </c:pt>
                <c:pt idx="3">
                  <c:v>6.15</c:v>
                </c:pt>
                <c:pt idx="4">
                  <c:v>5.0999999999999996</c:v>
                </c:pt>
                <c:pt idx="5">
                  <c:v>4.05</c:v>
                </c:pt>
                <c:pt idx="6">
                  <c:v>2.93</c:v>
                </c:pt>
                <c:pt idx="7">
                  <c:v>1.9</c:v>
                </c:pt>
                <c:pt idx="9">
                  <c:v>0.78</c:v>
                </c:pt>
                <c:pt idx="10">
                  <c:v>-0.5</c:v>
                </c:pt>
                <c:pt idx="11">
                  <c:v>-0.5</c:v>
                </c:pt>
                <c:pt idx="12">
                  <c:v>-0.5</c:v>
                </c:pt>
                <c:pt idx="13">
                  <c:v>-0.5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04F-42EB-895D-D703A0588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952888"/>
        <c:axId val="134022944"/>
      </c:scatterChart>
      <c:valAx>
        <c:axId val="408952888"/>
        <c:scaling>
          <c:logBase val="10"/>
          <c:orientation val="minMax"/>
          <c:max val="4"/>
          <c:min val="0.25"/>
        </c:scaling>
        <c:delete val="1"/>
        <c:axPos val="b"/>
        <c:numFmt formatCode="General" sourceLinked="1"/>
        <c:majorTickMark val="none"/>
        <c:minorTickMark val="none"/>
        <c:tickLblPos val="none"/>
        <c:crossAx val="134022944"/>
        <c:crosses val="autoZero"/>
        <c:crossBetween val="midCat"/>
      </c:valAx>
      <c:valAx>
        <c:axId val="134022944"/>
        <c:scaling>
          <c:orientation val="minMax"/>
          <c:max val="10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2"/>
            </a:solidFill>
            <a:prstDash val="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9528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0CF80-C726-4E66-933B-C0807B5F6B04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52A2F-9356-4CB2-8D7C-997B346A5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22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4D5A4-6FFE-4685-9FA3-971566B84AA3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993B7-3883-4FF2-A74A-67750E8D5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37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4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68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10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96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29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12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17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955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46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65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2470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185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491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127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455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158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633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660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897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7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62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469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8A63E-330E-0349-A624-3E4C98E3A667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647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8A63E-330E-0349-A624-3E4C98E3A667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339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8A63E-330E-0349-A624-3E4C98E3A667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663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8A63E-330E-0349-A624-3E4C98E3A667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862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8A63E-330E-0349-A624-3E4C98E3A667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6633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536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68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212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761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11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809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535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676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224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336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448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47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142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788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18A63E-330E-0349-A624-3E4C98E3A6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-105" charset="0"/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31332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85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F993B7-3883-4FF2-A74A-67750E8D52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-105" charset="0"/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69495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8222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973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1701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4399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306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6761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8530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4386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1998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07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5172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1693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1636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3177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4415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1388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894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5207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4242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4AEDC-CD1B-4C2B-9ABD-186E5D112C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69816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4AEDC-CD1B-4C2B-9ABD-186E5D112C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082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516A35-6683-42EF-BCC1-1381F997AFB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-105" charset="0"/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916816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4499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2934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7129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6915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8369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4828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589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6120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9146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E7F19-226D-4057-A6E6-785EABEA21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763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0909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853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18A63E-330E-0349-A624-3E4C98E3A6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-105" charset="0"/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184903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9803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83566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8330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45910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09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138" y="647700"/>
            <a:ext cx="5840412" cy="3286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F3CE37-8989-471A-BC57-D3CAAD0383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itchFamily="-105" charset="0"/>
              <a:ea typeface="ＭＳ Ｐゴシック" pitchFamily="-105" charset="-128"/>
            </a:endParaRPr>
          </a:p>
        </p:txBody>
      </p:sp>
      <p:sp>
        <p:nvSpPr>
          <p:cNvPr id="8" name="TextBox 7"/>
          <p:cNvSpPr txBox="1"/>
          <p:nvPr/>
        </p:nvSpPr>
        <p:spPr bwMode="gray">
          <a:xfrm>
            <a:off x="4453697" y="1383432"/>
            <a:ext cx="1528665" cy="2272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Wen/KI/2017/pg392/figure 3</a:t>
            </a:r>
          </a:p>
        </p:txBody>
      </p:sp>
      <p:sp>
        <p:nvSpPr>
          <p:cNvPr id="9" name="TextBox 8"/>
          <p:cNvSpPr txBox="1"/>
          <p:nvPr/>
        </p:nvSpPr>
        <p:spPr bwMode="gray">
          <a:xfrm>
            <a:off x="5218030" y="2822904"/>
            <a:ext cx="1767942" cy="12227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Wen/KI/2017/pg388/col1/par1/ln 23-25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906823" y="1510421"/>
            <a:ext cx="546874" cy="2005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4915790" y="2884041"/>
            <a:ext cx="302240" cy="3001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441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:9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5486401" y="2197041"/>
            <a:ext cx="6324599" cy="1015663"/>
          </a:xfrm>
        </p:spPr>
        <p:txBody>
          <a:bodyPr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486401" y="3287712"/>
            <a:ext cx="6324599" cy="369888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5486401" y="304800"/>
            <a:ext cx="6324599" cy="355600"/>
          </a:xfrm>
        </p:spPr>
        <p:txBody>
          <a:bodyPr/>
          <a:lstStyle>
            <a:lvl1pPr marL="0" indent="0">
              <a:buNone/>
              <a:defRPr sz="15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486401" y="5515689"/>
            <a:ext cx="6324599" cy="123111"/>
          </a:xfrm>
          <a:noFill/>
          <a:ln>
            <a:noFill/>
          </a:ln>
        </p:spPr>
        <p:txBody>
          <a:bodyPr wrap="square" lIns="91440" tIns="0" rIns="0" bIns="0" anchor="b" anchorCtr="0">
            <a:spAutoFit/>
          </a:bodyPr>
          <a:lstStyle>
            <a:lvl1pPr marL="0" indent="0">
              <a:buNone/>
              <a:defRPr lang="en-US" sz="800" b="1" kern="1200" smtClean="0">
                <a:solidFill>
                  <a:schemeClr val="bg1"/>
                </a:solidFill>
                <a:latin typeface="Verdana" pitchFamily="-105" charset="0"/>
                <a:ea typeface="ＭＳ Ｐゴシック" pitchFamily="34" charset="-128"/>
                <a:cs typeface="ＭＳ Ｐゴシック" pitchFamily="-105" charset="-128"/>
              </a:defRPr>
            </a:lvl1pPr>
            <a:lvl2pPr>
              <a:defRPr lang="en-US" sz="24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>
              <a:defRPr lang="en-US" sz="24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>
              <a:defRPr lang="en-US" sz="24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>
              <a:defRPr lang="en-US" sz="2400" kern="120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</a:lstStyle>
          <a:p>
            <a:pPr lvl="0" defTabSz="457200">
              <a:spcBef>
                <a:spcPct val="0"/>
              </a:spcBef>
            </a:pPr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: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>
                <a:solidFill>
                  <a:srgbClr val="000000"/>
                </a:solidFill>
              </a:defRPr>
            </a:lvl1pPr>
            <a:lvl2pPr>
              <a:spcBef>
                <a:spcPts val="600"/>
              </a:spcBef>
              <a:defRPr>
                <a:solidFill>
                  <a:srgbClr val="000000"/>
                </a:solidFill>
              </a:defRPr>
            </a:lvl2pPr>
            <a:lvl3pPr>
              <a:spcBef>
                <a:spcPts val="300"/>
              </a:spcBef>
              <a:defRPr>
                <a:solidFill>
                  <a:srgbClr val="000000"/>
                </a:solidFill>
              </a:defRPr>
            </a:lvl3pPr>
            <a:lvl4pPr>
              <a:spcBef>
                <a:spcPts val="200"/>
              </a:spcBef>
              <a:defRPr>
                <a:solidFill>
                  <a:srgbClr val="000000"/>
                </a:solidFill>
              </a:defRPr>
            </a:lvl4pPr>
            <a:lvl5pPr>
              <a:spcBef>
                <a:spcPts val="100"/>
              </a:spcBef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/>
            </a:lvl1pPr>
          </a:lstStyle>
          <a:p>
            <a:endParaRPr lang="en-US" dirty="0">
              <a:solidFill>
                <a:srgbClr val="002F6C"/>
              </a:solidFill>
            </a:endParaRP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1"/>
          </p:nvPr>
        </p:nvSpPr>
        <p:spPr>
          <a:xfrm>
            <a:off x="10191751" y="6500818"/>
            <a:ext cx="1219200" cy="2000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38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108009"/>
            <a:ext cx="10363200" cy="4924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00B5-B664-AA47-B7A8-902CA38EE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96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D680-021F-4637-8BE5-8512EACD82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1088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 txBox="1">
            <a:spLocks/>
          </p:cNvSpPr>
          <p:nvPr userDrawn="1"/>
        </p:nvSpPr>
        <p:spPr>
          <a:xfrm>
            <a:off x="11425239" y="6196085"/>
            <a:ext cx="678712" cy="365125"/>
          </a:xfrm>
          <a:prstGeom prst="rect">
            <a:avLst/>
          </a:prstGeom>
        </p:spPr>
        <p:txBody>
          <a:bodyPr lIns="121899" tIns="60949" rIns="121899" bIns="60949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662" y="1"/>
            <a:ext cx="10666307" cy="10287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60782" y="6356351"/>
            <a:ext cx="3426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105A53-AE1B-9645-99B3-23E799BA95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3436" y="6356352"/>
            <a:ext cx="7439466" cy="365125"/>
          </a:xfrm>
          <a:prstGeom prst="rect">
            <a:avLst/>
          </a:prstGeom>
          <a:ln>
            <a:noFill/>
          </a:ln>
        </p:spPr>
        <p:txBody>
          <a:bodyPr vert="horz" lIns="121899" tIns="60949" rIns="121899" bIns="60949" rtlCol="0" anchor="ctr"/>
          <a:lstStyle>
            <a:lvl1pPr marL="12700" algn="l" defTabSz="457200" rtl="0" eaLnBrk="1" latinLnBrk="0" hangingPunct="1">
              <a:lnSpc>
                <a:spcPct val="100000"/>
              </a:lnSpc>
              <a:spcBef>
                <a:spcPts val="15"/>
              </a:spcBef>
              <a:defRPr lang="en-US" sz="900" b="0" i="0" kern="120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US" spc="-5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814" y="5657851"/>
            <a:ext cx="10640609" cy="614363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800">
                <a:solidFill>
                  <a:schemeClr val="tx1"/>
                </a:solidFill>
              </a:defRPr>
            </a:lvl1pPr>
            <a:lvl2pPr marL="457120" indent="0">
              <a:buNone/>
              <a:defRPr/>
            </a:lvl2pPr>
            <a:lvl3pPr marL="914240" indent="0">
              <a:buNone/>
              <a:defRPr/>
            </a:lvl3pPr>
            <a:lvl4pPr marL="1371360" indent="0">
              <a:buNone/>
              <a:defRPr/>
            </a:lvl4pPr>
            <a:lvl5pPr marL="182848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1573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:3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5486401" y="2197041"/>
            <a:ext cx="6197601" cy="1015663"/>
          </a:xfrm>
        </p:spPr>
        <p:txBody>
          <a:bodyPr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486401" y="3287712"/>
            <a:ext cx="6197601" cy="369888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5486401" y="304800"/>
            <a:ext cx="6197601" cy="355600"/>
          </a:xfrm>
        </p:spPr>
        <p:txBody>
          <a:bodyPr/>
          <a:lstStyle>
            <a:lvl1pPr marL="0" indent="0">
              <a:buNone/>
              <a:defRPr sz="15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486401" y="5527353"/>
            <a:ext cx="6194753" cy="123111"/>
          </a:xfrm>
          <a:noFill/>
          <a:ln>
            <a:noFill/>
          </a:ln>
        </p:spPr>
        <p:txBody>
          <a:bodyPr wrap="square" lIns="91440" tIns="0" rIns="0" bIns="0" anchor="b" anchorCtr="0">
            <a:spAutoFit/>
          </a:bodyPr>
          <a:lstStyle>
            <a:lvl1pPr marL="0" indent="0">
              <a:buNone/>
              <a:defRPr lang="en-US" sz="800" b="1" kern="1200" smtClean="0">
                <a:solidFill>
                  <a:schemeClr val="bg1"/>
                </a:solidFill>
                <a:latin typeface="Verdana" pitchFamily="-105" charset="0"/>
                <a:ea typeface="ＭＳ Ｐゴシック" pitchFamily="34" charset="-128"/>
                <a:cs typeface="ＭＳ Ｐゴシック" pitchFamily="-105" charset="-128"/>
              </a:defRPr>
            </a:lvl1pPr>
            <a:lvl2pPr>
              <a:defRPr lang="en-US" sz="24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>
              <a:defRPr lang="en-US" sz="24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>
              <a:defRPr lang="en-US" sz="24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>
              <a:defRPr lang="en-US" sz="2400" kern="120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</a:lstStyle>
          <a:p>
            <a:pPr lvl="0" defTabSz="457200">
              <a:spcBef>
                <a:spcPct val="0"/>
              </a:spcBef>
            </a:pPr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2775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:3 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505153" y="2197041"/>
            <a:ext cx="6197601" cy="1015663"/>
          </a:xfrm>
        </p:spPr>
        <p:txBody>
          <a:bodyPr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05153" y="3287712"/>
            <a:ext cx="6197601" cy="369888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8001" y="5527353"/>
            <a:ext cx="6194753" cy="123111"/>
          </a:xfrm>
          <a:noFill/>
          <a:ln>
            <a:noFill/>
          </a:ln>
        </p:spPr>
        <p:txBody>
          <a:bodyPr wrap="square" lIns="91440" tIns="0" rIns="0" bIns="0" anchor="b" anchorCtr="0">
            <a:spAutoFit/>
          </a:bodyPr>
          <a:lstStyle>
            <a:lvl1pPr marL="0" indent="0">
              <a:buNone/>
              <a:defRPr lang="en-US" sz="800" b="1" kern="1200" smtClean="0">
                <a:solidFill>
                  <a:schemeClr val="bg1"/>
                </a:solidFill>
                <a:latin typeface="Verdana" pitchFamily="-105" charset="0"/>
                <a:ea typeface="ＭＳ Ｐゴシック" pitchFamily="34" charset="-128"/>
                <a:cs typeface="ＭＳ Ｐゴシック" pitchFamily="-105" charset="-128"/>
              </a:defRPr>
            </a:lvl1pPr>
            <a:lvl2pPr>
              <a:defRPr lang="en-US" sz="24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>
              <a:defRPr lang="en-US" sz="24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>
              <a:defRPr lang="en-US" sz="24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>
              <a:defRPr lang="en-US" sz="2400" kern="120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</a:lstStyle>
          <a:p>
            <a:pPr lvl="0" defTabSz="457200">
              <a:spcBef>
                <a:spcPct val="0"/>
              </a:spcBef>
            </a:pPr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12325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: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1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7FC84-9B1F-A046-AD61-576EBEDE336D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Verdana"/>
              <a:ea typeface="Geneva" pitchFamily="124" charset="-128"/>
              <a:cs typeface="+mn-cs"/>
            </a:endParaRP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1"/>
          </p:nvPr>
        </p:nvSpPr>
        <p:spPr>
          <a:xfrm>
            <a:off x="10191751" y="6500814"/>
            <a:ext cx="1219200" cy="2000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ＭＳ Ｐゴシック" pitchFamily="-10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73051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:3 Title and Content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218" y="2041525"/>
            <a:ext cx="11091332" cy="348996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1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548217" y="1514475"/>
            <a:ext cx="11095567" cy="4572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9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F5A20-50A3-934A-A894-0162432A2EC2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Verdana"/>
              <a:ea typeface="Geneva" pitchFamily="12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64270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:3 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217" y="1508125"/>
            <a:ext cx="5444067" cy="3976688"/>
          </a:xfrm>
        </p:spPr>
        <p:txBody>
          <a:bodyPr/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100"/>
              </a:spcBef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508125"/>
            <a:ext cx="5444067" cy="3976688"/>
          </a:xfrm>
        </p:spPr>
        <p:txBody>
          <a:bodyPr/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100"/>
              </a:spcBef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3998B-D885-8942-9825-A886A71D1741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Verdana"/>
              <a:ea typeface="Geneva" pitchFamily="12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8503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:3 Title and Two Content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217" y="2133586"/>
            <a:ext cx="5444067" cy="3505214"/>
          </a:xfrm>
        </p:spPr>
        <p:txBody>
          <a:bodyPr/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100"/>
              </a:spcBef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5164" y="2133599"/>
            <a:ext cx="5444067" cy="3505200"/>
          </a:xfrm>
        </p:spPr>
        <p:txBody>
          <a:bodyPr/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100"/>
              </a:spcBef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48217" y="1514475"/>
            <a:ext cx="5449824" cy="4572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9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9407" y="1514475"/>
            <a:ext cx="5449824" cy="4572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9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C9C7F9-0A10-DB45-8F3B-FC232BC72B20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Verdana"/>
              <a:ea typeface="Geneva" pitchFamily="124" charset="-128"/>
              <a:cs typeface="+mn-cs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6"/>
          </p:nvPr>
        </p:nvSpPr>
        <p:spPr>
          <a:xfrm>
            <a:off x="10191751" y="6500814"/>
            <a:ext cx="1219200" cy="2000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ＭＳ Ｐゴシック" pitchFamily="-10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74216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:9 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81001" y="2197041"/>
            <a:ext cx="6321754" cy="1015663"/>
          </a:xfrm>
        </p:spPr>
        <p:txBody>
          <a:bodyPr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1001" y="3287712"/>
            <a:ext cx="6321754" cy="369888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3905" y="5527353"/>
            <a:ext cx="6318849" cy="123111"/>
          </a:xfrm>
          <a:noFill/>
          <a:ln>
            <a:noFill/>
          </a:ln>
        </p:spPr>
        <p:txBody>
          <a:bodyPr wrap="square" lIns="91440" tIns="0" rIns="0" bIns="0" anchor="b" anchorCtr="0">
            <a:spAutoFit/>
          </a:bodyPr>
          <a:lstStyle>
            <a:lvl1pPr marL="0" indent="0">
              <a:buNone/>
              <a:defRPr lang="en-US" sz="800" b="1" kern="1200" smtClean="0">
                <a:solidFill>
                  <a:schemeClr val="bg1"/>
                </a:solidFill>
                <a:latin typeface="Verdana" pitchFamily="-105" charset="0"/>
                <a:ea typeface="ＭＳ Ｐゴシック" pitchFamily="34" charset="-128"/>
                <a:cs typeface="ＭＳ Ｐゴシック" pitchFamily="-105" charset="-128"/>
              </a:defRPr>
            </a:lvl1pPr>
            <a:lvl2pPr>
              <a:defRPr lang="en-US" sz="24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>
              <a:defRPr lang="en-US" sz="24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>
              <a:defRPr lang="en-US" sz="24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>
              <a:defRPr lang="en-US" sz="2400" kern="120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</a:lstStyle>
          <a:p>
            <a:pPr lvl="0" defTabSz="457200">
              <a:spcBef>
                <a:spcPct val="0"/>
              </a:spcBef>
            </a:pPr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424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:3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D8590-1281-0645-925F-C2266F3AF78F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Verdana"/>
              <a:ea typeface="Geneva" pitchFamily="12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9522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:3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2192000" cy="182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427A"/>
              </a:solidFill>
              <a:effectLst/>
              <a:uLnTx/>
              <a:uFillTx/>
              <a:latin typeface="Verdana"/>
              <a:ea typeface="ＭＳ Ｐゴシック" pitchFamily="-105" charset="-128"/>
              <a:cs typeface="+mn-cs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5F43D4-1217-2B49-82F3-469BD80267EF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Verdana"/>
              <a:ea typeface="Geneva" pitchFamily="12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21803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:3 Thank You / Summa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48218" y="3182780"/>
            <a:ext cx="11091333" cy="492443"/>
          </a:xfrm>
        </p:spPr>
        <p:txBody>
          <a:bodyPr/>
          <a:lstStyle>
            <a:lvl1pPr>
              <a:defRPr>
                <a:solidFill>
                  <a:srgbClr val="09357A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548217" y="4632382"/>
            <a:ext cx="9753600" cy="369888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rgbClr val="09357A"/>
                </a:solidFill>
              </a:defRPr>
            </a:lvl1pPr>
          </a:lstStyle>
          <a:p>
            <a:r>
              <a:rPr lang="en-US" dirty="0"/>
              <a:t>Legal Entity information can go here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 bwMode="gray">
          <a:xfrm>
            <a:off x="548640" y="4943796"/>
            <a:ext cx="9753600" cy="355600"/>
          </a:xfrm>
        </p:spPr>
        <p:txBody>
          <a:bodyPr/>
          <a:lstStyle>
            <a:lvl1pPr marL="0" indent="0">
              <a:buNone/>
              <a:defRPr sz="13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53724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:9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5486401" y="2197041"/>
            <a:ext cx="6324599" cy="1015663"/>
          </a:xfrm>
        </p:spPr>
        <p:txBody>
          <a:bodyPr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486401" y="3287712"/>
            <a:ext cx="6324599" cy="369888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5486401" y="304800"/>
            <a:ext cx="6324599" cy="355600"/>
          </a:xfrm>
        </p:spPr>
        <p:txBody>
          <a:bodyPr/>
          <a:lstStyle>
            <a:lvl1pPr marL="0" indent="0">
              <a:buNone/>
              <a:defRPr sz="15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486401" y="5515689"/>
            <a:ext cx="6324599" cy="123111"/>
          </a:xfrm>
          <a:noFill/>
          <a:ln>
            <a:noFill/>
          </a:ln>
        </p:spPr>
        <p:txBody>
          <a:bodyPr wrap="square" lIns="91440" tIns="0" rIns="0" bIns="0" anchor="b" anchorCtr="0">
            <a:spAutoFit/>
          </a:bodyPr>
          <a:lstStyle>
            <a:lvl1pPr marL="0" indent="0">
              <a:buNone/>
              <a:defRPr lang="en-US" sz="800" b="1" kern="1200" smtClean="0">
                <a:solidFill>
                  <a:schemeClr val="bg1"/>
                </a:solidFill>
                <a:latin typeface="Verdana" pitchFamily="-105" charset="0"/>
                <a:ea typeface="ＭＳ Ｐゴシック" pitchFamily="34" charset="-128"/>
                <a:cs typeface="ＭＳ Ｐゴシック" pitchFamily="-105" charset="-128"/>
              </a:defRPr>
            </a:lvl1pPr>
            <a:lvl2pPr>
              <a:defRPr lang="en-US" sz="24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>
              <a:defRPr lang="en-US" sz="24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>
              <a:defRPr lang="en-US" sz="24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>
              <a:defRPr lang="en-US" sz="2400" kern="120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</a:lstStyle>
          <a:p>
            <a:pPr lvl="0" defTabSz="457200">
              <a:spcBef>
                <a:spcPct val="0"/>
              </a:spcBef>
            </a:pPr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258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:9 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81001" y="2197041"/>
            <a:ext cx="6321754" cy="1015663"/>
          </a:xfrm>
        </p:spPr>
        <p:txBody>
          <a:bodyPr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1001" y="3287712"/>
            <a:ext cx="6321754" cy="369888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3905" y="5527353"/>
            <a:ext cx="6318849" cy="123111"/>
          </a:xfrm>
          <a:noFill/>
          <a:ln>
            <a:noFill/>
          </a:ln>
        </p:spPr>
        <p:txBody>
          <a:bodyPr wrap="square" lIns="91440" tIns="0" rIns="0" bIns="0" anchor="b" anchorCtr="0">
            <a:spAutoFit/>
          </a:bodyPr>
          <a:lstStyle>
            <a:lvl1pPr marL="0" indent="0">
              <a:buNone/>
              <a:defRPr lang="en-US" sz="800" b="1" kern="1200" smtClean="0">
                <a:solidFill>
                  <a:schemeClr val="bg1"/>
                </a:solidFill>
                <a:latin typeface="Verdana" pitchFamily="-105" charset="0"/>
                <a:ea typeface="ＭＳ Ｐゴシック" pitchFamily="34" charset="-128"/>
                <a:cs typeface="ＭＳ Ｐゴシック" pitchFamily="-105" charset="-128"/>
              </a:defRPr>
            </a:lvl1pPr>
            <a:lvl2pPr>
              <a:defRPr lang="en-US" sz="24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>
              <a:defRPr lang="en-US" sz="24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>
              <a:defRPr lang="en-US" sz="24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>
              <a:defRPr lang="en-US" sz="2400" kern="120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</a:lstStyle>
          <a:p>
            <a:pPr lvl="0" defTabSz="457200">
              <a:spcBef>
                <a:spcPct val="0"/>
              </a:spcBef>
            </a:pPr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210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9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1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7FC84-9B1F-A046-AD61-576EBEDE336D}" type="slidenum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1"/>
          </p:nvPr>
        </p:nvSpPr>
        <p:spPr>
          <a:xfrm>
            <a:off x="10191751" y="6500814"/>
            <a:ext cx="1219200" cy="2000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4456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9 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41525"/>
            <a:ext cx="11430000" cy="348996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1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380935" y="1514475"/>
            <a:ext cx="11434364" cy="4572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9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F5A20-50A3-934A-A894-0162432A2EC2}" type="slidenum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256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6:9 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1508125"/>
            <a:ext cx="5611284" cy="3976688"/>
          </a:xfrm>
        </p:spPr>
        <p:txBody>
          <a:bodyPr/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100"/>
              </a:spcBef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508125"/>
            <a:ext cx="5615516" cy="3976688"/>
          </a:xfrm>
        </p:spPr>
        <p:txBody>
          <a:bodyPr/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100"/>
              </a:spcBef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3998B-D885-8942-9825-A886A71D1741}" type="slidenum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774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9 Title and Two Content w/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2133586"/>
            <a:ext cx="5611284" cy="3505214"/>
          </a:xfrm>
        </p:spPr>
        <p:txBody>
          <a:bodyPr/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100"/>
              </a:spcBef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5164" y="2133599"/>
            <a:ext cx="5635836" cy="3505200"/>
          </a:xfrm>
        </p:spPr>
        <p:txBody>
          <a:bodyPr/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100"/>
              </a:spcBef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380823" y="1514475"/>
            <a:ext cx="5617218" cy="4572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900" b="1" i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9407" y="1514475"/>
            <a:ext cx="5641796" cy="4572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900" b="1" i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C9C7F9-0A10-DB45-8F3B-FC232BC72B20}" type="slidenum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9940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6:9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D8590-1281-0645-925F-C2266F3AF78F}" type="slidenum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658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9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1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1"/>
          </p:nvPr>
        </p:nvSpPr>
        <p:spPr>
          <a:xfrm>
            <a:off x="10191751" y="6500814"/>
            <a:ext cx="1219200" cy="2000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:9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2192000" cy="182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427A"/>
              </a:solidFill>
              <a:effectLst/>
              <a:uLnTx/>
              <a:uFillTx/>
              <a:latin typeface="Verdana" charset="0"/>
              <a:ea typeface="+mn-ea"/>
              <a:cs typeface="+mn-cs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5F43D4-1217-2B49-82F3-469BD80267EF}" type="slidenum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063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9 Thank You / Summa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84630" y="3182780"/>
            <a:ext cx="11426370" cy="492443"/>
          </a:xfrm>
        </p:spPr>
        <p:txBody>
          <a:bodyPr/>
          <a:lstStyle>
            <a:lvl1pPr>
              <a:defRPr>
                <a:solidFill>
                  <a:srgbClr val="09357A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384629" y="4632382"/>
            <a:ext cx="10048228" cy="369888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rgbClr val="09357A"/>
                </a:solidFill>
              </a:defRPr>
            </a:lvl1pPr>
          </a:lstStyle>
          <a:p>
            <a:r>
              <a:rPr lang="en-US" dirty="0"/>
              <a:t>Legal Entity information can go here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 bwMode="gray">
          <a:xfrm>
            <a:off x="385052" y="4943796"/>
            <a:ext cx="10048228" cy="355600"/>
          </a:xfrm>
        </p:spPr>
        <p:txBody>
          <a:bodyPr/>
          <a:lstStyle>
            <a:lvl1pPr marL="0" indent="0">
              <a:buNone/>
              <a:defRPr sz="13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03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73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1" y="1866900"/>
            <a:ext cx="7066547" cy="1854200"/>
          </a:xfrm>
        </p:spPr>
        <p:txBody>
          <a:bodyPr anchor="b"/>
          <a:lstStyle>
            <a:lvl1pPr algn="l">
              <a:defRPr sz="5334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1" y="4143378"/>
            <a:ext cx="7066547" cy="479423"/>
          </a:xfrm>
        </p:spPr>
        <p:txBody>
          <a:bodyPr>
            <a:normAutofit/>
          </a:bodyPr>
          <a:lstStyle>
            <a:lvl1pPr marL="0" indent="0" algn="l">
              <a:buNone/>
              <a:defRPr sz="1867">
                <a:solidFill>
                  <a:schemeClr val="bg1"/>
                </a:solidFill>
              </a:defRPr>
            </a:lvl1pPr>
            <a:lvl2pPr marL="457246" indent="0" algn="ctr">
              <a:buNone/>
              <a:defRPr sz="2000"/>
            </a:lvl2pPr>
            <a:lvl3pPr marL="914492" indent="0" algn="ctr">
              <a:buNone/>
              <a:defRPr sz="1800"/>
            </a:lvl3pPr>
            <a:lvl4pPr marL="1371738" indent="0" algn="ctr">
              <a:buNone/>
              <a:defRPr sz="1600"/>
            </a:lvl4pPr>
            <a:lvl5pPr marL="1828983" indent="0" algn="ctr">
              <a:buNone/>
              <a:defRPr sz="1600"/>
            </a:lvl5pPr>
            <a:lvl6pPr marL="2286228" indent="0" algn="ctr">
              <a:buNone/>
              <a:defRPr sz="1600"/>
            </a:lvl6pPr>
            <a:lvl7pPr marL="2743475" indent="0" algn="ctr">
              <a:buNone/>
              <a:defRPr sz="1600"/>
            </a:lvl7pPr>
            <a:lvl8pPr marL="3200720" indent="0" algn="ctr">
              <a:buNone/>
              <a:defRPr sz="1600"/>
            </a:lvl8pPr>
            <a:lvl9pPr marL="3657966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885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215900"/>
            <a:ext cx="8496300" cy="495300"/>
          </a:xfrm>
        </p:spPr>
        <p:txBody>
          <a:bodyPr anchor="ctr">
            <a:normAutofit/>
          </a:bodyPr>
          <a:lstStyle>
            <a:lvl1pPr algn="l">
              <a:defRPr sz="240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18FB16-9147-4635-9404-21BDBC3857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1104900"/>
            <a:ext cx="8496300" cy="180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079E6D4-2C5E-42B9-A10C-8510493FA7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9100" y="2908300"/>
            <a:ext cx="8496300" cy="3733800"/>
          </a:xfrm>
        </p:spPr>
        <p:txBody>
          <a:bodyPr>
            <a:normAutofit/>
          </a:bodyPr>
          <a:lstStyle>
            <a:lvl1pPr marL="495325" indent="-495325">
              <a:spcBef>
                <a:spcPts val="800"/>
              </a:spcBef>
              <a:spcAft>
                <a:spcPts val="0"/>
              </a:spcAft>
              <a:buFont typeface="+mj-lt"/>
              <a:buAutoNum type="alphaUcPeriod"/>
              <a:defRPr sz="2667">
                <a:solidFill>
                  <a:schemeClr val="bg1"/>
                </a:solidFill>
              </a:defRPr>
            </a:lvl1pPr>
            <a:lvl2pPr>
              <a:defRPr sz="2133">
                <a:solidFill>
                  <a:schemeClr val="bg1"/>
                </a:solidFill>
              </a:defRPr>
            </a:lvl2pPr>
            <a:lvl3pPr>
              <a:defRPr sz="1867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C9506E9-892C-4FC3-96D2-F327DEE613C0}"/>
              </a:ext>
            </a:extLst>
          </p:cNvPr>
          <p:cNvSpPr/>
          <p:nvPr userDrawn="1"/>
        </p:nvSpPr>
        <p:spPr>
          <a:xfrm>
            <a:off x="9271000" y="419100"/>
            <a:ext cx="1206500" cy="12065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5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239F82-B52E-4399-8996-2DF5EBF80503}"/>
              </a:ext>
            </a:extLst>
          </p:cNvPr>
          <p:cNvSpPr/>
          <p:nvPr userDrawn="1"/>
        </p:nvSpPr>
        <p:spPr>
          <a:xfrm>
            <a:off x="9271000" y="2019300"/>
            <a:ext cx="1206500" cy="1206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5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75CB78-5BD5-49BB-9EA5-6AE1B362F70B}"/>
              </a:ext>
            </a:extLst>
          </p:cNvPr>
          <p:cNvSpPr/>
          <p:nvPr userDrawn="1"/>
        </p:nvSpPr>
        <p:spPr>
          <a:xfrm>
            <a:off x="9271000" y="3644900"/>
            <a:ext cx="1206500" cy="1206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5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C34B9E7-6228-4428-B9A2-766DA31D7564}"/>
              </a:ext>
            </a:extLst>
          </p:cNvPr>
          <p:cNvSpPr/>
          <p:nvPr userDrawn="1"/>
        </p:nvSpPr>
        <p:spPr>
          <a:xfrm>
            <a:off x="9271000" y="5270500"/>
            <a:ext cx="1206500" cy="1206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5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9500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5291" y="1165497"/>
            <a:ext cx="9103360" cy="18542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5291" y="3187975"/>
            <a:ext cx="9103360" cy="1003025"/>
          </a:xfrm>
        </p:spPr>
        <p:txBody>
          <a:bodyPr>
            <a:normAutofit/>
          </a:bodyPr>
          <a:lstStyle>
            <a:lvl1pPr marL="0" indent="0" algn="l">
              <a:buNone/>
              <a:defRPr sz="2667">
                <a:solidFill>
                  <a:schemeClr val="tx1"/>
                </a:solidFill>
              </a:defRPr>
            </a:lvl1pPr>
            <a:lvl2pPr marL="457246" indent="0" algn="ctr">
              <a:buNone/>
              <a:defRPr sz="2000"/>
            </a:lvl2pPr>
            <a:lvl3pPr marL="914492" indent="0" algn="ctr">
              <a:buNone/>
              <a:defRPr sz="1800"/>
            </a:lvl3pPr>
            <a:lvl4pPr marL="1371738" indent="0" algn="ctr">
              <a:buNone/>
              <a:defRPr sz="1600"/>
            </a:lvl4pPr>
            <a:lvl5pPr marL="1828983" indent="0" algn="ctr">
              <a:buNone/>
              <a:defRPr sz="1600"/>
            </a:lvl5pPr>
            <a:lvl6pPr marL="2286228" indent="0" algn="ctr">
              <a:buNone/>
              <a:defRPr sz="1600"/>
            </a:lvl6pPr>
            <a:lvl7pPr marL="2743475" indent="0" algn="ctr">
              <a:buNone/>
              <a:defRPr sz="1600"/>
            </a:lvl7pPr>
            <a:lvl8pPr marL="3200720" indent="0" algn="ctr">
              <a:buNone/>
              <a:defRPr sz="1600"/>
            </a:lvl8pPr>
            <a:lvl9pPr marL="3657966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009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250462" y="6356350"/>
            <a:ext cx="10268927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67">
                <a:solidFill>
                  <a:schemeClr val="tx1"/>
                </a:solidFill>
              </a:defRPr>
            </a:lvl1pPr>
            <a:lvl2pPr marL="457246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446" fontAlgn="auto">
              <a:spcBef>
                <a:spcPts val="0"/>
              </a:spcBef>
              <a:spcAft>
                <a:spcPts val="0"/>
              </a:spcAft>
            </a:pPr>
            <a:fld id="{2CA814A5-5B67-49A0-A5BA-40050328EF92}" type="slidenum">
              <a:rPr lang="en-CA" smtClean="0">
                <a:solidFill>
                  <a:srgbClr val="95989B">
                    <a:lumMod val="50000"/>
                  </a:srgbClr>
                </a:solidFill>
                <a:latin typeface="Arial"/>
                <a:ea typeface="+mn-ea"/>
                <a:cs typeface="+mn-cs"/>
              </a:rPr>
              <a:pPr defTabSz="91444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dirty="0">
              <a:solidFill>
                <a:srgbClr val="95989B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66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0462" y="1452000"/>
            <a:ext cx="4924669" cy="4704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1762" y="1452000"/>
            <a:ext cx="4924669" cy="4704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 fontAlgn="auto">
              <a:spcBef>
                <a:spcPts val="0"/>
              </a:spcBef>
              <a:spcAft>
                <a:spcPts val="0"/>
              </a:spcAft>
            </a:pPr>
            <a:fld id="{2CA814A5-5B67-49A0-A5BA-40050328EF92}" type="slidenum">
              <a:rPr lang="en-CA" smtClean="0">
                <a:solidFill>
                  <a:srgbClr val="95989B">
                    <a:lumMod val="50000"/>
                  </a:srgbClr>
                </a:solidFill>
                <a:latin typeface="Arial"/>
                <a:ea typeface="+mn-ea"/>
                <a:cs typeface="+mn-cs"/>
              </a:rPr>
              <a:pPr defTabSz="91444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dirty="0">
              <a:solidFill>
                <a:srgbClr val="95989B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5B0DC63-8BA5-477B-AE50-08283FD79B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0462" y="6356350"/>
            <a:ext cx="10268927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67">
                <a:solidFill>
                  <a:schemeClr val="tx1"/>
                </a:solidFill>
              </a:defRPr>
            </a:lvl1pPr>
            <a:lvl2pPr marL="457246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064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0462" y="1452001"/>
            <a:ext cx="3232355" cy="4704291"/>
          </a:xfrm>
        </p:spPr>
        <p:txBody>
          <a:bodyPr>
            <a:normAutofit/>
          </a:bodyPr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 fontAlgn="auto">
              <a:spcBef>
                <a:spcPts val="0"/>
              </a:spcBef>
              <a:spcAft>
                <a:spcPts val="0"/>
              </a:spcAft>
            </a:pPr>
            <a:fld id="{2CA814A5-5B67-49A0-A5BA-40050328EF92}" type="slidenum">
              <a:rPr lang="en-CA" smtClean="0">
                <a:solidFill>
                  <a:srgbClr val="95989B">
                    <a:lumMod val="50000"/>
                  </a:srgbClr>
                </a:solidFill>
                <a:latin typeface="Arial"/>
                <a:ea typeface="+mn-ea"/>
                <a:cs typeface="+mn-cs"/>
              </a:rPr>
              <a:pPr defTabSz="91444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dirty="0">
              <a:solidFill>
                <a:srgbClr val="95989B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0F3A428-90A9-46BA-A986-178F55B3A9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0462" y="6356350"/>
            <a:ext cx="10268927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67">
                <a:solidFill>
                  <a:schemeClr val="tx1"/>
                </a:solidFill>
              </a:defRPr>
            </a:lvl1pPr>
            <a:lvl2pPr marL="457246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43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23385" y="1452001"/>
            <a:ext cx="3173047" cy="4704291"/>
          </a:xfrm>
        </p:spPr>
        <p:txBody>
          <a:bodyPr>
            <a:normAutofit/>
          </a:bodyPr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 fontAlgn="auto">
              <a:spcBef>
                <a:spcPts val="0"/>
              </a:spcBef>
              <a:spcAft>
                <a:spcPts val="0"/>
              </a:spcAft>
            </a:pPr>
            <a:fld id="{2CA814A5-5B67-49A0-A5BA-40050328EF92}" type="slidenum">
              <a:rPr lang="en-CA" smtClean="0">
                <a:solidFill>
                  <a:srgbClr val="95989B">
                    <a:lumMod val="50000"/>
                  </a:srgbClr>
                </a:solidFill>
                <a:latin typeface="Arial"/>
                <a:ea typeface="+mn-ea"/>
                <a:cs typeface="+mn-cs"/>
              </a:rPr>
              <a:pPr defTabSz="91444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dirty="0">
              <a:solidFill>
                <a:srgbClr val="95989B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1BEA6D6-D725-40A1-81CC-9A9618F793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0462" y="6356350"/>
            <a:ext cx="10268927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67">
                <a:solidFill>
                  <a:schemeClr val="tx1"/>
                </a:solidFill>
              </a:defRPr>
            </a:lvl1pPr>
            <a:lvl2pPr marL="457246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134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9 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41525"/>
            <a:ext cx="11430000" cy="348996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1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380935" y="1514475"/>
            <a:ext cx="11434364" cy="4572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9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52416" y="1452001"/>
            <a:ext cx="4556123" cy="618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67" b="1"/>
            </a:lvl1pPr>
            <a:lvl2pPr marL="457246" indent="0">
              <a:buNone/>
              <a:defRPr sz="2000" b="1"/>
            </a:lvl2pPr>
            <a:lvl3pPr marL="914492" indent="0">
              <a:buNone/>
              <a:defRPr sz="1800" b="1"/>
            </a:lvl3pPr>
            <a:lvl4pPr marL="1371738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8" indent="0">
              <a:buNone/>
              <a:defRPr sz="1600" b="1"/>
            </a:lvl6pPr>
            <a:lvl7pPr marL="2743475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416" y="2299380"/>
            <a:ext cx="455612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950077" y="1452001"/>
            <a:ext cx="4556123" cy="618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67" b="1"/>
            </a:lvl1pPr>
            <a:lvl2pPr marL="457246" indent="0">
              <a:buNone/>
              <a:defRPr sz="2000" b="1"/>
            </a:lvl2pPr>
            <a:lvl3pPr marL="914492" indent="0">
              <a:buNone/>
              <a:defRPr sz="1800" b="1"/>
            </a:lvl3pPr>
            <a:lvl4pPr marL="1371738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8" indent="0">
              <a:buNone/>
              <a:defRPr sz="1600" b="1"/>
            </a:lvl6pPr>
            <a:lvl7pPr marL="2743475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50077" y="2299380"/>
            <a:ext cx="455612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 fontAlgn="auto">
              <a:spcBef>
                <a:spcPts val="0"/>
              </a:spcBef>
              <a:spcAft>
                <a:spcPts val="0"/>
              </a:spcAft>
            </a:pPr>
            <a:fld id="{2CA814A5-5B67-49A0-A5BA-40050328EF92}" type="slidenum">
              <a:rPr lang="en-CA" smtClean="0">
                <a:solidFill>
                  <a:srgbClr val="95989B">
                    <a:lumMod val="50000"/>
                  </a:srgbClr>
                </a:solidFill>
                <a:latin typeface="Arial"/>
                <a:ea typeface="+mn-ea"/>
                <a:cs typeface="+mn-cs"/>
              </a:rPr>
              <a:pPr defTabSz="91444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dirty="0">
              <a:solidFill>
                <a:srgbClr val="95989B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3BB43F-2C4D-4A10-AA0A-628BDAE127D3}"/>
              </a:ext>
            </a:extLst>
          </p:cNvPr>
          <p:cNvCxnSpPr/>
          <p:nvPr userDrawn="1"/>
        </p:nvCxnSpPr>
        <p:spPr>
          <a:xfrm>
            <a:off x="6369538" y="1475468"/>
            <a:ext cx="0" cy="4508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C4ECF4FB-3B0F-4CC6-B0F0-509042D2F2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0462" y="6356350"/>
            <a:ext cx="10268927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67">
                <a:solidFill>
                  <a:schemeClr val="tx1"/>
                </a:solidFill>
              </a:defRPr>
            </a:lvl1pPr>
            <a:lvl2pPr marL="457246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298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 fontAlgn="auto">
              <a:spcBef>
                <a:spcPts val="0"/>
              </a:spcBef>
              <a:spcAft>
                <a:spcPts val="0"/>
              </a:spcAft>
            </a:pPr>
            <a:fld id="{2CA814A5-5B67-49A0-A5BA-40050328EF92}" type="slidenum">
              <a:rPr lang="en-CA" smtClean="0">
                <a:solidFill>
                  <a:srgbClr val="95989B">
                    <a:lumMod val="50000"/>
                  </a:srgbClr>
                </a:solidFill>
                <a:latin typeface="Arial"/>
                <a:ea typeface="+mn-ea"/>
                <a:cs typeface="+mn-cs"/>
              </a:rPr>
              <a:pPr defTabSz="91444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dirty="0">
              <a:solidFill>
                <a:srgbClr val="95989B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39BA93A-7BC1-488F-BF8E-441B262EA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0462" y="6356350"/>
            <a:ext cx="10268927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67">
                <a:solidFill>
                  <a:schemeClr val="tx1"/>
                </a:solidFill>
              </a:defRPr>
            </a:lvl1pPr>
            <a:lvl2pPr marL="457246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160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 fontAlgn="auto">
              <a:spcBef>
                <a:spcPts val="0"/>
              </a:spcBef>
              <a:spcAft>
                <a:spcPts val="0"/>
              </a:spcAft>
            </a:pPr>
            <a:fld id="{2CA814A5-5B67-49A0-A5BA-40050328EF92}" type="slidenum">
              <a:rPr lang="en-CA" smtClean="0">
                <a:solidFill>
                  <a:srgbClr val="95989B">
                    <a:lumMod val="50000"/>
                  </a:srgbClr>
                </a:solidFill>
                <a:latin typeface="Arial"/>
                <a:ea typeface="+mn-ea"/>
                <a:cs typeface="+mn-cs"/>
              </a:rPr>
              <a:pPr defTabSz="91444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dirty="0">
              <a:solidFill>
                <a:srgbClr val="95989B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BA507D3-E65A-40E1-A045-9E29B542CD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0462" y="6356350"/>
            <a:ext cx="10268927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67">
                <a:solidFill>
                  <a:schemeClr val="tx1"/>
                </a:solidFill>
              </a:defRPr>
            </a:lvl1pPr>
            <a:lvl2pPr marL="457246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632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Code couleurs</a:t>
            </a:r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042E29-DEEE-41AA-8D01-3B687B86715A}"/>
              </a:ext>
            </a:extLst>
          </p:cNvPr>
          <p:cNvSpPr/>
          <p:nvPr userDrawn="1"/>
        </p:nvSpPr>
        <p:spPr>
          <a:xfrm>
            <a:off x="3086705" y="1530221"/>
            <a:ext cx="1242699" cy="12426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167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169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11B9E3-1C15-493B-9EE4-DA9798875215}"/>
              </a:ext>
            </a:extLst>
          </p:cNvPr>
          <p:cNvSpPr/>
          <p:nvPr userDrawn="1"/>
        </p:nvSpPr>
        <p:spPr>
          <a:xfrm>
            <a:off x="3086704" y="2973355"/>
            <a:ext cx="1242699" cy="12426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215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223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74D30C-EC8B-4A81-AB09-B36E13998430}"/>
              </a:ext>
            </a:extLst>
          </p:cNvPr>
          <p:cNvSpPr/>
          <p:nvPr userDrawn="1"/>
        </p:nvSpPr>
        <p:spPr>
          <a:xfrm>
            <a:off x="3086704" y="4416489"/>
            <a:ext cx="1242699" cy="12426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218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28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96BBD6-44D1-47DF-BCF5-0618D2F8E8F6}"/>
              </a:ext>
            </a:extLst>
          </p:cNvPr>
          <p:cNvSpPr/>
          <p:nvPr userDrawn="1"/>
        </p:nvSpPr>
        <p:spPr>
          <a:xfrm>
            <a:off x="5761480" y="1517089"/>
            <a:ext cx="1242699" cy="12426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241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90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89E99B-C200-4FD1-AE2B-6D05C41E0643}"/>
              </a:ext>
            </a:extLst>
          </p:cNvPr>
          <p:cNvSpPr/>
          <p:nvPr userDrawn="1"/>
        </p:nvSpPr>
        <p:spPr>
          <a:xfrm>
            <a:off x="5761480" y="2947782"/>
            <a:ext cx="1242699" cy="12426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149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948586-60BA-44A9-A940-C5929F2C134D}"/>
              </a:ext>
            </a:extLst>
          </p:cNvPr>
          <p:cNvSpPr/>
          <p:nvPr userDrawn="1"/>
        </p:nvSpPr>
        <p:spPr>
          <a:xfrm>
            <a:off x="5761479" y="4416489"/>
            <a:ext cx="1242699" cy="12426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165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165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F88CE9-B561-4D5F-9D2F-078A998EF63A}"/>
              </a:ext>
            </a:extLst>
          </p:cNvPr>
          <p:cNvSpPr/>
          <p:nvPr userDrawn="1"/>
        </p:nvSpPr>
        <p:spPr>
          <a:xfrm>
            <a:off x="8469431" y="1517089"/>
            <a:ext cx="1242699" cy="1242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255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192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868917-5AC5-4E65-AA8B-948B5BE8F477}"/>
              </a:ext>
            </a:extLst>
          </p:cNvPr>
          <p:cNvSpPr/>
          <p:nvPr userDrawn="1"/>
        </p:nvSpPr>
        <p:spPr>
          <a:xfrm>
            <a:off x="8469430" y="2947781"/>
            <a:ext cx="1242699" cy="12426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F7F7FB-6F71-4735-B103-277CAEAA59D8}"/>
              </a:ext>
            </a:extLst>
          </p:cNvPr>
          <p:cNvSpPr/>
          <p:nvPr userDrawn="1"/>
        </p:nvSpPr>
        <p:spPr>
          <a:xfrm>
            <a:off x="8469430" y="4416489"/>
            <a:ext cx="1242699" cy="12426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112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48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160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82E27A4-72BE-498A-B934-2585C9611F7F}"/>
              </a:ext>
            </a:extLst>
          </p:cNvPr>
          <p:cNvGrpSpPr/>
          <p:nvPr userDrawn="1"/>
        </p:nvGrpSpPr>
        <p:grpSpPr>
          <a:xfrm>
            <a:off x="774700" y="6022663"/>
            <a:ext cx="11176000" cy="471997"/>
            <a:chOff x="342900" y="-1295400"/>
            <a:chExt cx="19050000" cy="8045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D66ACCF-332D-42ED-881F-04C17A07F62F}"/>
                </a:ext>
              </a:extLst>
            </p:cNvPr>
            <p:cNvSpPr/>
            <p:nvPr/>
          </p:nvSpPr>
          <p:spPr>
            <a:xfrm>
              <a:off x="342900" y="-1295400"/>
              <a:ext cx="2571750" cy="80454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PLACEBO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C760935-8C6D-48E8-800D-4AA27B016594}"/>
                </a:ext>
              </a:extLst>
            </p:cNvPr>
            <p:cNvSpPr/>
            <p:nvPr/>
          </p:nvSpPr>
          <p:spPr>
            <a:xfrm>
              <a:off x="3048000" y="-1295400"/>
              <a:ext cx="2571750" cy="80454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Canagliflozin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F3ECAFA-BCE3-4523-945D-E46443078C3D}"/>
                </a:ext>
              </a:extLst>
            </p:cNvPr>
            <p:cNvSpPr/>
            <p:nvPr/>
          </p:nvSpPr>
          <p:spPr>
            <a:xfrm>
              <a:off x="5829300" y="-1295400"/>
              <a:ext cx="2571750" cy="8045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Empagliflozin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9839D42-D56C-403A-81E6-24E835359173}"/>
                </a:ext>
              </a:extLst>
            </p:cNvPr>
            <p:cNvSpPr/>
            <p:nvPr/>
          </p:nvSpPr>
          <p:spPr>
            <a:xfrm>
              <a:off x="8553450" y="-1295400"/>
              <a:ext cx="2571750" cy="80454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Losartan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436B9A4-E21E-413C-8261-A48ABDA1037F}"/>
                </a:ext>
              </a:extLst>
            </p:cNvPr>
            <p:cNvSpPr/>
            <p:nvPr/>
          </p:nvSpPr>
          <p:spPr>
            <a:xfrm>
              <a:off x="11258550" y="-1295400"/>
              <a:ext cx="2571750" cy="80454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Irbesartan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683D2F-6D66-4B23-86E2-0711C294AC6E}"/>
                </a:ext>
              </a:extLst>
            </p:cNvPr>
            <p:cNvSpPr/>
            <p:nvPr/>
          </p:nvSpPr>
          <p:spPr>
            <a:xfrm>
              <a:off x="14039850" y="-1295400"/>
              <a:ext cx="2571750" cy="80454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Amlodipine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AFE25C0-B6BC-4A32-8244-41940CF73FB2}"/>
                </a:ext>
              </a:extLst>
            </p:cNvPr>
            <p:cNvSpPr/>
            <p:nvPr/>
          </p:nvSpPr>
          <p:spPr>
            <a:xfrm>
              <a:off x="16821150" y="-1295400"/>
              <a:ext cx="2571750" cy="80454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3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Dapagliflozin</a:t>
              </a:r>
              <a:endParaRPr kumimoji="0" lang="en-CA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044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6:9 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1508125"/>
            <a:ext cx="5611284" cy="3976688"/>
          </a:xfrm>
        </p:spPr>
        <p:txBody>
          <a:bodyPr/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100"/>
              </a:spcBef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508125"/>
            <a:ext cx="5615516" cy="3976688"/>
          </a:xfrm>
        </p:spPr>
        <p:txBody>
          <a:bodyPr/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100"/>
              </a:spcBef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9 Title and Two Content w/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2133586"/>
            <a:ext cx="5611284" cy="3505214"/>
          </a:xfrm>
        </p:spPr>
        <p:txBody>
          <a:bodyPr/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100"/>
              </a:spcBef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5164" y="2133599"/>
            <a:ext cx="5635836" cy="3505200"/>
          </a:xfrm>
        </p:spPr>
        <p:txBody>
          <a:bodyPr/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100"/>
              </a:spcBef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380823" y="1514475"/>
            <a:ext cx="5617218" cy="4572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900" b="1" i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9407" y="1514475"/>
            <a:ext cx="5641796" cy="4572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900" b="1" i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6:9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:9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2192000" cy="182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9 Thank You / Summa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84630" y="3182780"/>
            <a:ext cx="11426370" cy="492443"/>
          </a:xfrm>
        </p:spPr>
        <p:txBody>
          <a:bodyPr/>
          <a:lstStyle>
            <a:lvl1pPr>
              <a:defRPr>
                <a:solidFill>
                  <a:srgbClr val="09357A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384629" y="4632382"/>
            <a:ext cx="10048228" cy="369888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rgbClr val="09357A"/>
                </a:solidFill>
              </a:defRPr>
            </a:lvl1pPr>
          </a:lstStyle>
          <a:p>
            <a:r>
              <a:rPr lang="en-US" dirty="0"/>
              <a:t>Legal Entity information can go here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 bwMode="gray">
          <a:xfrm>
            <a:off x="385052" y="4943796"/>
            <a:ext cx="10048228" cy="355600"/>
          </a:xfrm>
        </p:spPr>
        <p:txBody>
          <a:bodyPr/>
          <a:lstStyle>
            <a:lvl1pPr marL="0" indent="0">
              <a:buNone/>
              <a:defRPr sz="13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9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08125"/>
            <a:ext cx="114300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63564"/>
            <a:ext cx="11430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4014" r:id="rId2"/>
    <p:sldLayoutId id="2147483949" r:id="rId3"/>
    <p:sldLayoutId id="2147483951" r:id="rId4"/>
    <p:sldLayoutId id="2147483953" r:id="rId5"/>
    <p:sldLayoutId id="2147483954" r:id="rId6"/>
    <p:sldLayoutId id="2147483955" r:id="rId7"/>
    <p:sldLayoutId id="2147483957" r:id="rId8"/>
    <p:sldLayoutId id="2147483958" r:id="rId9"/>
    <p:sldLayoutId id="2147484015" r:id="rId10"/>
    <p:sldLayoutId id="2147484016" r:id="rId11"/>
    <p:sldLayoutId id="2147484051" r:id="rId12"/>
    <p:sldLayoutId id="2147484052" r:id="rId13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9357A"/>
          </a:solidFill>
          <a:latin typeface="+mj-lt"/>
          <a:ea typeface="ＭＳ Ｐゴシック" pitchFamily="42" charset="-128"/>
          <a:cs typeface="ＭＳ Ｐゴシック" pitchFamily="4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Verdana" charset="0"/>
          <a:ea typeface="ＭＳ Ｐゴシック" pitchFamily="42" charset="-128"/>
          <a:cs typeface="ＭＳ Ｐゴシック" pitchFamily="4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Verdana" charset="0"/>
          <a:ea typeface="ＭＳ Ｐゴシック" pitchFamily="42" charset="-128"/>
          <a:cs typeface="ＭＳ Ｐゴシック" pitchFamily="4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Verdana" charset="0"/>
          <a:ea typeface="ＭＳ Ｐゴシック" pitchFamily="42" charset="-128"/>
          <a:cs typeface="ＭＳ Ｐゴシック" pitchFamily="4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Verdana" charset="0"/>
          <a:ea typeface="ＭＳ Ｐゴシック" pitchFamily="42" charset="-128"/>
          <a:cs typeface="ＭＳ Ｐゴシック" pitchFamily="4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folHlink"/>
          </a:solidFill>
          <a:latin typeface="Verdan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folHlink"/>
          </a:solidFill>
          <a:latin typeface="Verdan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folHlink"/>
          </a:solidFill>
          <a:latin typeface="Verdan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folHlink"/>
          </a:solidFill>
          <a:latin typeface="Verdana" charset="0"/>
        </a:defRPr>
      </a:lvl9pPr>
    </p:titleStyle>
    <p:bodyStyle>
      <a:lvl1pPr marL="230188" indent="-230188" algn="l" rtl="0" eaLnBrk="1" fontAlgn="base" hangingPunct="1">
        <a:spcBef>
          <a:spcPts val="1200"/>
        </a:spcBef>
        <a:spcAft>
          <a:spcPct val="0"/>
        </a:spcAft>
        <a:buClr>
          <a:schemeClr val="accent3"/>
        </a:buClr>
        <a:buChar char="•"/>
        <a:defRPr sz="2000">
          <a:solidFill>
            <a:srgbClr val="000000"/>
          </a:solidFill>
          <a:latin typeface="+mn-lt"/>
          <a:ea typeface="ＭＳ Ｐゴシック" pitchFamily="42" charset="-128"/>
          <a:cs typeface="ＭＳ Ｐゴシック" pitchFamily="42" charset="-128"/>
        </a:defRPr>
      </a:lvl1pPr>
      <a:lvl2pPr marL="569913" indent="-227013" algn="l" rtl="0" eaLnBrk="1" fontAlgn="base" hangingPunct="1">
        <a:spcBef>
          <a:spcPts val="600"/>
        </a:spcBef>
        <a:spcAft>
          <a:spcPct val="0"/>
        </a:spcAft>
        <a:buClr>
          <a:schemeClr val="accent3"/>
        </a:buClr>
        <a:buChar char="–"/>
        <a:defRPr>
          <a:solidFill>
            <a:srgbClr val="000000"/>
          </a:solidFill>
          <a:latin typeface="+mn-lt"/>
          <a:ea typeface="ＭＳ Ｐゴシック" pitchFamily="42" charset="-128"/>
        </a:defRPr>
      </a:lvl2pPr>
      <a:lvl3pPr marL="912813" indent="-227013" algn="l" rtl="0" eaLnBrk="1" fontAlgn="base" hangingPunct="1">
        <a:spcBef>
          <a:spcPts val="300"/>
        </a:spcBef>
        <a:spcAft>
          <a:spcPct val="0"/>
        </a:spcAft>
        <a:buClr>
          <a:schemeClr val="accent3"/>
        </a:buClr>
        <a:buChar char="•"/>
        <a:defRPr sz="1600">
          <a:solidFill>
            <a:srgbClr val="000000"/>
          </a:solidFill>
          <a:latin typeface="+mn-lt"/>
          <a:ea typeface="ＭＳ Ｐゴシック" pitchFamily="42" charset="-128"/>
        </a:defRPr>
      </a:lvl3pPr>
      <a:lvl4pPr marL="1252538" indent="-220663" algn="l" rtl="0" eaLnBrk="1" fontAlgn="base" hangingPunct="1">
        <a:spcBef>
          <a:spcPts val="200"/>
        </a:spcBef>
        <a:spcAft>
          <a:spcPct val="0"/>
        </a:spcAft>
        <a:buClr>
          <a:schemeClr val="accent3"/>
        </a:buClr>
        <a:buChar char="–"/>
        <a:defRPr sz="1400">
          <a:solidFill>
            <a:srgbClr val="000000"/>
          </a:solidFill>
          <a:latin typeface="+mn-lt"/>
          <a:ea typeface="ＭＳ Ｐゴシック" pitchFamily="42" charset="-128"/>
        </a:defRPr>
      </a:lvl4pPr>
      <a:lvl5pPr marL="1601788" indent="-230188" algn="l" rtl="0" eaLnBrk="1" fontAlgn="base" hangingPunct="1">
        <a:spcBef>
          <a:spcPts val="100"/>
        </a:spcBef>
        <a:spcAft>
          <a:spcPct val="0"/>
        </a:spcAft>
        <a:buClr>
          <a:schemeClr val="accent3"/>
        </a:buClr>
        <a:buFont typeface="Arial" pitchFamily="-105" charset="0"/>
        <a:buChar char="•"/>
        <a:defRPr sz="1200">
          <a:solidFill>
            <a:srgbClr val="000000"/>
          </a:solidFill>
          <a:latin typeface="+mn-lt"/>
          <a:ea typeface="ＭＳ Ｐゴシック" pitchFamily="42" charset="-128"/>
        </a:defRPr>
      </a:lvl5pPr>
      <a:lvl6pPr marL="2060575" indent="-230188" algn="l" rtl="0" eaLnBrk="1" fontAlgn="base" hangingPunct="1">
        <a:spcBef>
          <a:spcPct val="25000"/>
        </a:spcBef>
        <a:spcAft>
          <a:spcPct val="0"/>
        </a:spcAft>
        <a:buClr>
          <a:schemeClr val="folHlink"/>
        </a:buClr>
        <a:buChar char="»"/>
        <a:defRPr sz="1200">
          <a:solidFill>
            <a:schemeClr val="tx1"/>
          </a:solidFill>
          <a:latin typeface="+mn-lt"/>
        </a:defRPr>
      </a:lvl6pPr>
      <a:lvl7pPr marL="2517775" indent="-230188" algn="l" rtl="0" eaLnBrk="1" fontAlgn="base" hangingPunct="1">
        <a:spcBef>
          <a:spcPct val="25000"/>
        </a:spcBef>
        <a:spcAft>
          <a:spcPct val="0"/>
        </a:spcAft>
        <a:buClr>
          <a:schemeClr val="folHlink"/>
        </a:buClr>
        <a:buChar char="»"/>
        <a:defRPr sz="1200">
          <a:solidFill>
            <a:schemeClr val="tx1"/>
          </a:solidFill>
          <a:latin typeface="+mn-lt"/>
        </a:defRPr>
      </a:lvl7pPr>
      <a:lvl8pPr marL="2974975" indent="-230188" algn="l" rtl="0" eaLnBrk="1" fontAlgn="base" hangingPunct="1">
        <a:spcBef>
          <a:spcPct val="25000"/>
        </a:spcBef>
        <a:spcAft>
          <a:spcPct val="0"/>
        </a:spcAft>
        <a:buClr>
          <a:schemeClr val="folHlink"/>
        </a:buClr>
        <a:buChar char="»"/>
        <a:defRPr sz="1200">
          <a:solidFill>
            <a:schemeClr val="tx1"/>
          </a:solidFill>
          <a:latin typeface="+mn-lt"/>
        </a:defRPr>
      </a:lvl8pPr>
      <a:lvl9pPr marL="3432175" indent="-230188" algn="l" rtl="0" eaLnBrk="1" fontAlgn="base" hangingPunct="1">
        <a:spcBef>
          <a:spcPct val="25000"/>
        </a:spcBef>
        <a:spcAft>
          <a:spcPct val="0"/>
        </a:spcAft>
        <a:buClr>
          <a:schemeClr val="folHlink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40" userDrawn="1">
          <p15:clr>
            <a:srgbClr val="F26B43"/>
          </p15:clr>
        </p15:guide>
        <p15:guide id="4" pos="2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08125"/>
            <a:ext cx="114300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63564"/>
            <a:ext cx="11430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1622618" y="80963"/>
            <a:ext cx="467783" cy="200025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00">
                <a:solidFill>
                  <a:schemeClr val="accent3"/>
                </a:solidFill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DE57E2-A691-1C4A-A145-470C005D1CB8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Calibri" panose="020F0502020204030204" pitchFamily="34" charset="0"/>
              <a:ea typeface="Geneva" pitchFamily="12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534443"/>
      </p:ext>
    </p:extLst>
  </p:cSld>
  <p:clrMap bg1="lt1" tx1="dk1" bg2="lt2" tx2="dk2" accent1="accent1" accent2="accent2" accent3="accent3" accent4="accent4" accent5="accent5" accent6="accent6" hlink="hlink" folHlink="folHlink"/>
  <p:transition>
    <p:fad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i="0" u="none">
          <a:solidFill>
            <a:srgbClr val="09357A"/>
          </a:solidFill>
          <a:latin typeface="+mj-lt"/>
          <a:ea typeface="ＭＳ Ｐゴシック" pitchFamily="42" charset="-128"/>
          <a:cs typeface="ＭＳ Ｐゴシック" pitchFamily="4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Verdana" charset="0"/>
          <a:ea typeface="ＭＳ Ｐゴシック" pitchFamily="42" charset="-128"/>
          <a:cs typeface="ＭＳ Ｐゴシック" pitchFamily="4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Verdana" charset="0"/>
          <a:ea typeface="ＭＳ Ｐゴシック" pitchFamily="42" charset="-128"/>
          <a:cs typeface="ＭＳ Ｐゴシック" pitchFamily="4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Verdana" charset="0"/>
          <a:ea typeface="ＭＳ Ｐゴシック" pitchFamily="42" charset="-128"/>
          <a:cs typeface="ＭＳ Ｐゴシック" pitchFamily="4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Verdana" charset="0"/>
          <a:ea typeface="ＭＳ Ｐゴシック" pitchFamily="42" charset="-128"/>
          <a:cs typeface="ＭＳ Ｐゴシック" pitchFamily="4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folHlink"/>
          </a:solidFill>
          <a:latin typeface="Verdan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folHlink"/>
          </a:solidFill>
          <a:latin typeface="Verdan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folHlink"/>
          </a:solidFill>
          <a:latin typeface="Verdan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folHlink"/>
          </a:solidFill>
          <a:latin typeface="Verdana" charset="0"/>
        </a:defRPr>
      </a:lvl9pPr>
    </p:titleStyle>
    <p:bodyStyle>
      <a:lvl1pPr marL="230188" indent="-230188" algn="l" rtl="0" eaLnBrk="1" fontAlgn="base" hangingPunct="1">
        <a:spcBef>
          <a:spcPts val="1200"/>
        </a:spcBef>
        <a:spcAft>
          <a:spcPct val="0"/>
        </a:spcAft>
        <a:buClr>
          <a:srgbClr val="00BDF2"/>
        </a:buClr>
        <a:buChar char="•"/>
        <a:defRPr sz="2000">
          <a:solidFill>
            <a:srgbClr val="000000"/>
          </a:solidFill>
          <a:latin typeface="+mn-lt"/>
          <a:ea typeface="ＭＳ Ｐゴシック" pitchFamily="42" charset="-128"/>
          <a:cs typeface="ＭＳ Ｐゴシック" pitchFamily="42" charset="-128"/>
        </a:defRPr>
      </a:lvl1pPr>
      <a:lvl2pPr marL="569913" indent="-227013" algn="l" rtl="0" eaLnBrk="1" fontAlgn="base" hangingPunct="1">
        <a:spcBef>
          <a:spcPts val="600"/>
        </a:spcBef>
        <a:spcAft>
          <a:spcPct val="0"/>
        </a:spcAft>
        <a:buClr>
          <a:srgbClr val="00BDF2"/>
        </a:buClr>
        <a:buChar char="–"/>
        <a:defRPr b="0" i="0" u="none">
          <a:solidFill>
            <a:srgbClr val="000000"/>
          </a:solidFill>
          <a:latin typeface="+mn-lt"/>
          <a:ea typeface="ＭＳ Ｐゴシック" pitchFamily="42" charset="-128"/>
        </a:defRPr>
      </a:lvl2pPr>
      <a:lvl3pPr marL="912813" indent="-227013" algn="l" rtl="0" eaLnBrk="1" fontAlgn="base" hangingPunct="1">
        <a:spcBef>
          <a:spcPts val="300"/>
        </a:spcBef>
        <a:spcAft>
          <a:spcPct val="0"/>
        </a:spcAft>
        <a:buClr>
          <a:srgbClr val="00BDF2"/>
        </a:buClr>
        <a:buChar char="•"/>
        <a:defRPr sz="1600">
          <a:solidFill>
            <a:srgbClr val="000000"/>
          </a:solidFill>
          <a:latin typeface="+mn-lt"/>
          <a:ea typeface="ＭＳ Ｐゴシック" pitchFamily="42" charset="-128"/>
        </a:defRPr>
      </a:lvl3pPr>
      <a:lvl4pPr marL="1252538" indent="-220663" algn="l" rtl="0" eaLnBrk="1" fontAlgn="base" hangingPunct="1">
        <a:spcBef>
          <a:spcPts val="200"/>
        </a:spcBef>
        <a:spcAft>
          <a:spcPct val="0"/>
        </a:spcAft>
        <a:buClr>
          <a:srgbClr val="00BDF2"/>
        </a:buClr>
        <a:buChar char="–"/>
        <a:defRPr sz="1400">
          <a:solidFill>
            <a:srgbClr val="000000"/>
          </a:solidFill>
          <a:latin typeface="+mn-lt"/>
          <a:ea typeface="ＭＳ Ｐゴシック" pitchFamily="42" charset="-128"/>
        </a:defRPr>
      </a:lvl4pPr>
      <a:lvl5pPr marL="1601788" indent="-230188" algn="l" rtl="0" eaLnBrk="1" fontAlgn="base" hangingPunct="1">
        <a:spcBef>
          <a:spcPts val="100"/>
        </a:spcBef>
        <a:spcAft>
          <a:spcPct val="0"/>
        </a:spcAft>
        <a:buClr>
          <a:srgbClr val="00BDF2"/>
        </a:buClr>
        <a:buFont typeface="Arial" pitchFamily="-105" charset="0"/>
        <a:buChar char="•"/>
        <a:defRPr sz="1200">
          <a:solidFill>
            <a:srgbClr val="000000"/>
          </a:solidFill>
          <a:latin typeface="+mn-lt"/>
          <a:ea typeface="ＭＳ Ｐゴシック" pitchFamily="42" charset="-128"/>
        </a:defRPr>
      </a:lvl5pPr>
      <a:lvl6pPr marL="2060575" indent="-230188" algn="l" rtl="0" eaLnBrk="1" fontAlgn="base" hangingPunct="1">
        <a:spcBef>
          <a:spcPct val="25000"/>
        </a:spcBef>
        <a:spcAft>
          <a:spcPct val="0"/>
        </a:spcAft>
        <a:buClr>
          <a:schemeClr val="folHlink"/>
        </a:buClr>
        <a:buChar char="»"/>
        <a:defRPr sz="1200">
          <a:solidFill>
            <a:schemeClr val="tx1"/>
          </a:solidFill>
          <a:latin typeface="+mn-lt"/>
        </a:defRPr>
      </a:lvl6pPr>
      <a:lvl7pPr marL="2517775" indent="-230188" algn="l" rtl="0" eaLnBrk="1" fontAlgn="base" hangingPunct="1">
        <a:spcBef>
          <a:spcPct val="25000"/>
        </a:spcBef>
        <a:spcAft>
          <a:spcPct val="0"/>
        </a:spcAft>
        <a:buClr>
          <a:schemeClr val="folHlink"/>
        </a:buClr>
        <a:buChar char="»"/>
        <a:defRPr sz="1200">
          <a:solidFill>
            <a:schemeClr val="tx1"/>
          </a:solidFill>
          <a:latin typeface="+mn-lt"/>
        </a:defRPr>
      </a:lvl7pPr>
      <a:lvl8pPr marL="2974975" indent="-230188" algn="l" rtl="0" eaLnBrk="1" fontAlgn="base" hangingPunct="1">
        <a:spcBef>
          <a:spcPct val="25000"/>
        </a:spcBef>
        <a:spcAft>
          <a:spcPct val="0"/>
        </a:spcAft>
        <a:buClr>
          <a:schemeClr val="folHlink"/>
        </a:buClr>
        <a:buChar char="»"/>
        <a:defRPr sz="1200">
          <a:solidFill>
            <a:schemeClr val="tx1"/>
          </a:solidFill>
          <a:latin typeface="+mn-lt"/>
        </a:defRPr>
      </a:lvl8pPr>
      <a:lvl9pPr marL="3432175" indent="-230188" algn="l" rtl="0" eaLnBrk="1" fontAlgn="base" hangingPunct="1">
        <a:spcBef>
          <a:spcPct val="25000"/>
        </a:spcBef>
        <a:spcAft>
          <a:spcPct val="0"/>
        </a:spcAft>
        <a:buClr>
          <a:schemeClr val="folHlink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440">
          <p15:clr>
            <a:srgbClr val="F26B43"/>
          </p15:clr>
        </p15:guide>
        <p15:guide id="4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8218" y="1508125"/>
            <a:ext cx="11091333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548218" y="563564"/>
            <a:ext cx="1113578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1622618" y="80963"/>
            <a:ext cx="467783" cy="200025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00">
                <a:solidFill>
                  <a:schemeClr val="accent3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DE57E2-A691-1C4A-A145-470C005D1CB8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Verdana"/>
                <a:ea typeface="ＭＳ Ｐゴシック" pitchFamily="-105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Verdana"/>
              <a:ea typeface="ＭＳ Ｐゴシック" pitchFamily="-10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00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</p:sldLayoutIdLst>
  <p:transition>
    <p:fad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9357A"/>
          </a:solidFill>
          <a:latin typeface="+mj-lt"/>
          <a:ea typeface="ＭＳ Ｐゴシック" pitchFamily="42" charset="-128"/>
          <a:cs typeface="ＭＳ Ｐゴシック" pitchFamily="4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Verdana" charset="0"/>
          <a:ea typeface="ＭＳ Ｐゴシック" pitchFamily="42" charset="-128"/>
          <a:cs typeface="ＭＳ Ｐゴシック" pitchFamily="4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Verdana" charset="0"/>
          <a:ea typeface="ＭＳ Ｐゴシック" pitchFamily="42" charset="-128"/>
          <a:cs typeface="ＭＳ Ｐゴシック" pitchFamily="4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Verdana" charset="0"/>
          <a:ea typeface="ＭＳ Ｐゴシック" pitchFamily="42" charset="-128"/>
          <a:cs typeface="ＭＳ Ｐゴシック" pitchFamily="4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Verdana" charset="0"/>
          <a:ea typeface="ＭＳ Ｐゴシック" pitchFamily="42" charset="-128"/>
          <a:cs typeface="ＭＳ Ｐゴシック" pitchFamily="4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folHlink"/>
          </a:solidFill>
          <a:latin typeface="Verdan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folHlink"/>
          </a:solidFill>
          <a:latin typeface="Verdan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folHlink"/>
          </a:solidFill>
          <a:latin typeface="Verdan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folHlink"/>
          </a:solidFill>
          <a:latin typeface="Verdana" charset="0"/>
        </a:defRPr>
      </a:lvl9pPr>
    </p:titleStyle>
    <p:bodyStyle>
      <a:lvl1pPr marL="230188" indent="-230188" algn="l" rtl="0" eaLnBrk="1" fontAlgn="base" hangingPunct="1">
        <a:spcBef>
          <a:spcPts val="12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ＭＳ Ｐゴシック" pitchFamily="42" charset="-128"/>
          <a:cs typeface="ＭＳ Ｐゴシック" pitchFamily="42" charset="-128"/>
        </a:defRPr>
      </a:lvl1pPr>
      <a:lvl2pPr marL="569913" indent="-227013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–"/>
        <a:defRPr>
          <a:solidFill>
            <a:schemeClr val="tx1"/>
          </a:solidFill>
          <a:latin typeface="+mn-lt"/>
          <a:ea typeface="ＭＳ Ｐゴシック" pitchFamily="42" charset="-128"/>
        </a:defRPr>
      </a:lvl2pPr>
      <a:lvl3pPr marL="912813" indent="-227013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  <a:ea typeface="ＭＳ Ｐゴシック" pitchFamily="42" charset="-128"/>
        </a:defRPr>
      </a:lvl3pPr>
      <a:lvl4pPr marL="1252538" indent="-220663" algn="l" rtl="0" eaLnBrk="1" fontAlgn="base" hangingPunct="1">
        <a:spcBef>
          <a:spcPts val="200"/>
        </a:spcBef>
        <a:spcAft>
          <a:spcPct val="0"/>
        </a:spcAft>
        <a:buClr>
          <a:schemeClr val="accent2"/>
        </a:buClr>
        <a:buChar char="–"/>
        <a:defRPr sz="1400">
          <a:solidFill>
            <a:schemeClr val="tx1"/>
          </a:solidFill>
          <a:latin typeface="+mn-lt"/>
          <a:ea typeface="ＭＳ Ｐゴシック" pitchFamily="42" charset="-128"/>
        </a:defRPr>
      </a:lvl4pPr>
      <a:lvl5pPr marL="1601788" indent="-230188" algn="l" rtl="0" eaLnBrk="1" fontAlgn="base" hangingPunct="1">
        <a:spcBef>
          <a:spcPts val="100"/>
        </a:spcBef>
        <a:spcAft>
          <a:spcPct val="0"/>
        </a:spcAft>
        <a:buClr>
          <a:schemeClr val="accent2"/>
        </a:buClr>
        <a:buFont typeface="Arial" pitchFamily="-105" charset="0"/>
        <a:buChar char="•"/>
        <a:defRPr sz="1200">
          <a:solidFill>
            <a:schemeClr val="tx1"/>
          </a:solidFill>
          <a:latin typeface="+mn-lt"/>
          <a:ea typeface="ＭＳ Ｐゴシック" pitchFamily="42" charset="-128"/>
        </a:defRPr>
      </a:lvl5pPr>
      <a:lvl6pPr marL="2060575" indent="-230188" algn="l" rtl="0" eaLnBrk="1" fontAlgn="base" hangingPunct="1">
        <a:spcBef>
          <a:spcPct val="25000"/>
        </a:spcBef>
        <a:spcAft>
          <a:spcPct val="0"/>
        </a:spcAft>
        <a:buClr>
          <a:schemeClr val="folHlink"/>
        </a:buClr>
        <a:buChar char="»"/>
        <a:defRPr sz="1200">
          <a:solidFill>
            <a:schemeClr val="tx1"/>
          </a:solidFill>
          <a:latin typeface="+mn-lt"/>
        </a:defRPr>
      </a:lvl6pPr>
      <a:lvl7pPr marL="2517775" indent="-230188" algn="l" rtl="0" eaLnBrk="1" fontAlgn="base" hangingPunct="1">
        <a:spcBef>
          <a:spcPct val="25000"/>
        </a:spcBef>
        <a:spcAft>
          <a:spcPct val="0"/>
        </a:spcAft>
        <a:buClr>
          <a:schemeClr val="folHlink"/>
        </a:buClr>
        <a:buChar char="»"/>
        <a:defRPr sz="1200">
          <a:solidFill>
            <a:schemeClr val="tx1"/>
          </a:solidFill>
          <a:latin typeface="+mn-lt"/>
        </a:defRPr>
      </a:lvl7pPr>
      <a:lvl8pPr marL="2974975" indent="-230188" algn="l" rtl="0" eaLnBrk="1" fontAlgn="base" hangingPunct="1">
        <a:spcBef>
          <a:spcPct val="25000"/>
        </a:spcBef>
        <a:spcAft>
          <a:spcPct val="0"/>
        </a:spcAft>
        <a:buClr>
          <a:schemeClr val="folHlink"/>
        </a:buClr>
        <a:buChar char="»"/>
        <a:defRPr sz="1200">
          <a:solidFill>
            <a:schemeClr val="tx1"/>
          </a:solidFill>
          <a:latin typeface="+mn-lt"/>
        </a:defRPr>
      </a:lvl8pPr>
      <a:lvl9pPr marL="3432175" indent="-230188" algn="l" rtl="0" eaLnBrk="1" fontAlgn="base" hangingPunct="1">
        <a:spcBef>
          <a:spcPct val="25000"/>
        </a:spcBef>
        <a:spcAft>
          <a:spcPct val="0"/>
        </a:spcAft>
        <a:buClr>
          <a:schemeClr val="folHlink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5520">
          <p15:clr>
            <a:srgbClr val="F26B43"/>
          </p15:clr>
        </p15:guide>
        <p15:guide id="4" pos="2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08125"/>
            <a:ext cx="114300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63564"/>
            <a:ext cx="11430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1622618" y="80963"/>
            <a:ext cx="467783" cy="200025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00">
                <a:solidFill>
                  <a:schemeClr val="accent3"/>
                </a:solidFill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E57E2-A691-1C4A-A145-470C005D1CB8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76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9357A"/>
          </a:solidFill>
          <a:latin typeface="+mj-lt"/>
          <a:ea typeface="ＭＳ Ｐゴシック" pitchFamily="42" charset="-128"/>
          <a:cs typeface="ＭＳ Ｐゴシック" pitchFamily="4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Verdana" charset="0"/>
          <a:ea typeface="ＭＳ Ｐゴシック" pitchFamily="42" charset="-128"/>
          <a:cs typeface="ＭＳ Ｐゴシック" pitchFamily="4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Verdana" charset="0"/>
          <a:ea typeface="ＭＳ Ｐゴシック" pitchFamily="42" charset="-128"/>
          <a:cs typeface="ＭＳ Ｐゴシック" pitchFamily="4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Verdana" charset="0"/>
          <a:ea typeface="ＭＳ Ｐゴシック" pitchFamily="42" charset="-128"/>
          <a:cs typeface="ＭＳ Ｐゴシック" pitchFamily="4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Verdana" charset="0"/>
          <a:ea typeface="ＭＳ Ｐゴシック" pitchFamily="42" charset="-128"/>
          <a:cs typeface="ＭＳ Ｐゴシック" pitchFamily="4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folHlink"/>
          </a:solidFill>
          <a:latin typeface="Verdan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folHlink"/>
          </a:solidFill>
          <a:latin typeface="Verdan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folHlink"/>
          </a:solidFill>
          <a:latin typeface="Verdan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folHlink"/>
          </a:solidFill>
          <a:latin typeface="Verdana" charset="0"/>
        </a:defRPr>
      </a:lvl9pPr>
    </p:titleStyle>
    <p:bodyStyle>
      <a:lvl1pPr marL="230188" indent="-230188" algn="l" rtl="0" eaLnBrk="1" fontAlgn="base" hangingPunct="1">
        <a:spcBef>
          <a:spcPts val="1200"/>
        </a:spcBef>
        <a:spcAft>
          <a:spcPct val="0"/>
        </a:spcAft>
        <a:buClr>
          <a:schemeClr val="accent3"/>
        </a:buClr>
        <a:buChar char="•"/>
        <a:defRPr sz="2000">
          <a:solidFill>
            <a:schemeClr val="tx1"/>
          </a:solidFill>
          <a:latin typeface="+mn-lt"/>
          <a:ea typeface="ＭＳ Ｐゴシック" pitchFamily="42" charset="-128"/>
          <a:cs typeface="ＭＳ Ｐゴシック" pitchFamily="42" charset="-128"/>
        </a:defRPr>
      </a:lvl1pPr>
      <a:lvl2pPr marL="569913" indent="-227013" algn="l" rtl="0" eaLnBrk="1" fontAlgn="base" hangingPunct="1">
        <a:spcBef>
          <a:spcPts val="600"/>
        </a:spcBef>
        <a:spcAft>
          <a:spcPct val="0"/>
        </a:spcAft>
        <a:buClr>
          <a:schemeClr val="accent3"/>
        </a:buClr>
        <a:buChar char="–"/>
        <a:defRPr>
          <a:solidFill>
            <a:schemeClr val="tx1"/>
          </a:solidFill>
          <a:latin typeface="+mn-lt"/>
          <a:ea typeface="ＭＳ Ｐゴシック" pitchFamily="42" charset="-128"/>
        </a:defRPr>
      </a:lvl2pPr>
      <a:lvl3pPr marL="912813" indent="-227013" algn="l" rtl="0" eaLnBrk="1" fontAlgn="base" hangingPunct="1">
        <a:spcBef>
          <a:spcPts val="300"/>
        </a:spcBef>
        <a:spcAft>
          <a:spcPct val="0"/>
        </a:spcAft>
        <a:buClr>
          <a:schemeClr val="accent3"/>
        </a:buClr>
        <a:buChar char="•"/>
        <a:defRPr sz="1600">
          <a:solidFill>
            <a:schemeClr val="tx1"/>
          </a:solidFill>
          <a:latin typeface="+mn-lt"/>
          <a:ea typeface="ＭＳ Ｐゴシック" pitchFamily="42" charset="-128"/>
        </a:defRPr>
      </a:lvl3pPr>
      <a:lvl4pPr marL="1252538" indent="-220663" algn="l" rtl="0" eaLnBrk="1" fontAlgn="base" hangingPunct="1">
        <a:spcBef>
          <a:spcPts val="200"/>
        </a:spcBef>
        <a:spcAft>
          <a:spcPct val="0"/>
        </a:spcAft>
        <a:buClr>
          <a:schemeClr val="accent3"/>
        </a:buClr>
        <a:buChar char="–"/>
        <a:defRPr sz="1400">
          <a:solidFill>
            <a:schemeClr val="tx1"/>
          </a:solidFill>
          <a:latin typeface="+mn-lt"/>
          <a:ea typeface="ＭＳ Ｐゴシック" pitchFamily="42" charset="-128"/>
        </a:defRPr>
      </a:lvl4pPr>
      <a:lvl5pPr marL="1601788" indent="-230188" algn="l" rtl="0" eaLnBrk="1" fontAlgn="base" hangingPunct="1">
        <a:spcBef>
          <a:spcPts val="100"/>
        </a:spcBef>
        <a:spcAft>
          <a:spcPct val="0"/>
        </a:spcAft>
        <a:buClr>
          <a:schemeClr val="accent3"/>
        </a:buClr>
        <a:buFont typeface="Arial" pitchFamily="-105" charset="0"/>
        <a:buChar char="•"/>
        <a:defRPr sz="1200">
          <a:solidFill>
            <a:schemeClr val="tx1"/>
          </a:solidFill>
          <a:latin typeface="+mn-lt"/>
          <a:ea typeface="ＭＳ Ｐゴシック" pitchFamily="42" charset="-128"/>
        </a:defRPr>
      </a:lvl5pPr>
      <a:lvl6pPr marL="2060575" indent="-230188" algn="l" rtl="0" eaLnBrk="1" fontAlgn="base" hangingPunct="1">
        <a:spcBef>
          <a:spcPct val="25000"/>
        </a:spcBef>
        <a:spcAft>
          <a:spcPct val="0"/>
        </a:spcAft>
        <a:buClr>
          <a:schemeClr val="folHlink"/>
        </a:buClr>
        <a:buChar char="»"/>
        <a:defRPr sz="1200">
          <a:solidFill>
            <a:schemeClr val="tx1"/>
          </a:solidFill>
          <a:latin typeface="+mn-lt"/>
        </a:defRPr>
      </a:lvl6pPr>
      <a:lvl7pPr marL="2517775" indent="-230188" algn="l" rtl="0" eaLnBrk="1" fontAlgn="base" hangingPunct="1">
        <a:spcBef>
          <a:spcPct val="25000"/>
        </a:spcBef>
        <a:spcAft>
          <a:spcPct val="0"/>
        </a:spcAft>
        <a:buClr>
          <a:schemeClr val="folHlink"/>
        </a:buClr>
        <a:buChar char="»"/>
        <a:defRPr sz="1200">
          <a:solidFill>
            <a:schemeClr val="tx1"/>
          </a:solidFill>
          <a:latin typeface="+mn-lt"/>
        </a:defRPr>
      </a:lvl7pPr>
      <a:lvl8pPr marL="2974975" indent="-230188" algn="l" rtl="0" eaLnBrk="1" fontAlgn="base" hangingPunct="1">
        <a:spcBef>
          <a:spcPct val="25000"/>
        </a:spcBef>
        <a:spcAft>
          <a:spcPct val="0"/>
        </a:spcAft>
        <a:buClr>
          <a:schemeClr val="folHlink"/>
        </a:buClr>
        <a:buChar char="»"/>
        <a:defRPr sz="1200">
          <a:solidFill>
            <a:schemeClr val="tx1"/>
          </a:solidFill>
          <a:latin typeface="+mn-lt"/>
        </a:defRPr>
      </a:lvl8pPr>
      <a:lvl9pPr marL="3432175" indent="-230188" algn="l" rtl="0" eaLnBrk="1" fontAlgn="base" hangingPunct="1">
        <a:spcBef>
          <a:spcPct val="25000"/>
        </a:spcBef>
        <a:spcAft>
          <a:spcPct val="0"/>
        </a:spcAft>
        <a:buClr>
          <a:schemeClr val="folHlink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440">
          <p15:clr>
            <a:srgbClr val="F26B43"/>
          </p15:clr>
        </p15:guide>
        <p15:guide id="4" pos="2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0462" y="260919"/>
            <a:ext cx="10245969" cy="970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0462" y="1452685"/>
            <a:ext cx="10245969" cy="4716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2739" y="6356352"/>
            <a:ext cx="386863" cy="365125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ctr">
              <a:defRPr sz="1067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defTabSz="914446" fontAlgn="auto">
              <a:spcBef>
                <a:spcPts val="0"/>
              </a:spcBef>
              <a:spcAft>
                <a:spcPts val="0"/>
              </a:spcAft>
            </a:pPr>
            <a:fld id="{2CA814A5-5B67-49A0-A5BA-40050328EF92}" type="slidenum">
              <a:rPr lang="en-CA" smtClean="0">
                <a:solidFill>
                  <a:srgbClr val="95989B">
                    <a:lumMod val="50000"/>
                  </a:srgbClr>
                </a:solidFill>
                <a:latin typeface="Arial"/>
                <a:ea typeface="+mn-ea"/>
                <a:cs typeface="+mn-cs"/>
              </a:rPr>
              <a:pPr defTabSz="91444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dirty="0">
              <a:solidFill>
                <a:srgbClr val="95989B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11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92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23" indent="-228623" algn="l" defTabSz="914492" rtl="0" eaLnBrk="1" latinLnBrk="0" hangingPunct="1">
        <a:lnSpc>
          <a:spcPct val="100000"/>
        </a:lnSpc>
        <a:spcBef>
          <a:spcPts val="1200"/>
        </a:spcBef>
        <a:spcAft>
          <a:spcPts val="400"/>
        </a:spcAft>
        <a:buFont typeface="Arial" panose="020B0604020202020204" pitchFamily="34" charset="0"/>
        <a:buChar char="•"/>
        <a:defRPr sz="1867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5868" indent="-228623" algn="l" defTabSz="914492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43114" indent="-228623" algn="l" defTabSz="91449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333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360" indent="-228623" algn="l" defTabSz="91449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606" indent="-228623" algn="l" defTabSz="91449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852" indent="-228623" algn="l" defTabSz="9144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8" indent="-228623" algn="l" defTabSz="9144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l" defTabSz="9144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8" indent="-228623" algn="l" defTabSz="9144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2" algn="l" defTabSz="914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8" algn="l" defTabSz="914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8" algn="l" defTabSz="914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5" algn="l" defTabSz="914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825">
          <p15:clr>
            <a:srgbClr val="F26B43"/>
          </p15:clr>
        </p15:guide>
        <p15:guide id="2" pos="1179">
          <p15:clr>
            <a:srgbClr val="F26B43"/>
          </p15:clr>
        </p15:guide>
        <p15:guide id="3" orient="horz" pos="1380">
          <p15:clr>
            <a:srgbClr val="F26B43"/>
          </p15:clr>
        </p15:guide>
        <p15:guide id="4" pos="108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9.emf"/><Relationship Id="rId7" Type="http://schemas.openxmlformats.org/officeDocument/2006/relationships/image" Target="../media/image21.png"/><Relationship Id="rId12" Type="http://schemas.openxmlformats.org/officeDocument/2006/relationships/image" Target="../media/image2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svg"/><Relationship Id="rId11" Type="http://schemas.openxmlformats.org/officeDocument/2006/relationships/image" Target="../media/image23.emf"/><Relationship Id="rId10" Type="http://schemas.openxmlformats.org/officeDocument/2006/relationships/image" Target="../media/image16.sv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5.png"/><Relationship Id="rId7" Type="http://schemas.openxmlformats.org/officeDocument/2006/relationships/image" Target="../media/image23.sv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0.svg"/><Relationship Id="rId10" Type="http://schemas.openxmlformats.org/officeDocument/2006/relationships/image" Target="../media/image26.svg"/><Relationship Id="rId4" Type="http://schemas.microsoft.com/office/2007/relationships/hdphoto" Target="../media/hdphoto1.wdp"/><Relationship Id="rId9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32.png"/><Relationship Id="rId4" Type="http://schemas.openxmlformats.org/officeDocument/2006/relationships/image" Target="../media/image90.sv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0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rgeinstitute.org/" TargetMode="Externa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jpg"/><Relationship Id="rId5" Type="http://schemas.openxmlformats.org/officeDocument/2006/relationships/hyperlink" Target="http://www.nejm.org/" TargetMode="External"/><Relationship Id="rId4" Type="http://schemas.openxmlformats.org/officeDocument/2006/relationships/hyperlink" Target="http://med.stanford.edu/sccr.html" TargetMode="Externa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1" y="2504818"/>
            <a:ext cx="6324599" cy="707886"/>
          </a:xfrm>
        </p:spPr>
        <p:txBody>
          <a:bodyPr/>
          <a:lstStyle/>
          <a:p>
            <a:r>
              <a:rPr lang="en-US" sz="4000" dirty="0"/>
              <a:t>CREDENCE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Canagliflozin and Renal Events in Diabetes with Established Nephropathy Clinical Evaluation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0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3137"/>
            <a:ext cx="11430000" cy="892552"/>
          </a:xfrm>
        </p:spPr>
        <p:txBody>
          <a:bodyPr/>
          <a:lstStyle/>
          <a:p>
            <a:r>
              <a:rPr lang="en-AU" dirty="0"/>
              <a:t>The </a:t>
            </a:r>
            <a:r>
              <a:rPr lang="en-AU" dirty="0" smtClean="0"/>
              <a:t>Only Proven Treatment </a:t>
            </a:r>
            <a:r>
              <a:rPr lang="en-AU" dirty="0"/>
              <a:t>for </a:t>
            </a:r>
            <a:r>
              <a:rPr lang="en-AU" dirty="0" smtClean="0"/>
              <a:t>Renoprotection </a:t>
            </a:r>
            <a:r>
              <a:rPr lang="en-AU" dirty="0"/>
              <a:t>in </a:t>
            </a:r>
            <a:r>
              <a:rPr lang="en-AU" dirty="0" smtClean="0"/>
              <a:t>T2DM: </a:t>
            </a:r>
            <a:r>
              <a:rPr lang="en-AU" dirty="0"/>
              <a:t>RENAAL </a:t>
            </a:r>
            <a:r>
              <a:rPr lang="en-AU" dirty="0" smtClean="0"/>
              <a:t>&amp; IDNT</a:t>
            </a:r>
            <a:endParaRPr lang="en-AU" dirty="0"/>
          </a:p>
        </p:txBody>
      </p:sp>
      <p:sp>
        <p:nvSpPr>
          <p:cNvPr id="13" name="Rectangle 12"/>
          <p:cNvSpPr/>
          <p:nvPr/>
        </p:nvSpPr>
        <p:spPr>
          <a:xfrm>
            <a:off x="943872" y="5878069"/>
            <a:ext cx="3733800" cy="228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</a:rPr>
              <a:t>Brenner B, et al. </a:t>
            </a:r>
            <a:r>
              <a:rPr lang="en-US" sz="900" i="1" dirty="0">
                <a:solidFill>
                  <a:srgbClr val="000000"/>
                </a:solidFill>
              </a:rPr>
              <a:t>N </a:t>
            </a:r>
            <a:r>
              <a:rPr lang="en-US" sz="900" i="1" dirty="0" err="1">
                <a:solidFill>
                  <a:srgbClr val="000000"/>
                </a:solidFill>
              </a:rPr>
              <a:t>Engl</a:t>
            </a:r>
            <a:r>
              <a:rPr lang="en-US" sz="900" i="1" dirty="0">
                <a:solidFill>
                  <a:srgbClr val="000000"/>
                </a:solidFill>
              </a:rPr>
              <a:t> J Med</a:t>
            </a:r>
            <a:r>
              <a:rPr lang="en-US" sz="900" dirty="0">
                <a:solidFill>
                  <a:srgbClr val="000000"/>
                </a:solidFill>
              </a:rPr>
              <a:t>. 2001;345(12):861-869</a:t>
            </a:r>
            <a:r>
              <a:rPr lang="en-US" sz="900" dirty="0" smtClean="0">
                <a:solidFill>
                  <a:srgbClr val="000000"/>
                </a:solidFill>
              </a:rPr>
              <a:t>.</a:t>
            </a:r>
            <a:endParaRPr lang="en-US" sz="9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72" y="2042669"/>
            <a:ext cx="4327814" cy="3886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10988" y="2200804"/>
            <a:ext cx="412955" cy="4424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132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5072" y="4468369"/>
            <a:ext cx="253185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Arial" panose="020B0604020202020204" pitchFamily="34" charset="0"/>
                <a:ea typeface="Geneva" pitchFamily="124" charset="-128"/>
                <a:cs typeface="Arial" panose="020B0604020202020204" pitchFamily="34" charset="0"/>
              </a:rPr>
              <a:t>Risk </a:t>
            </a: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Arial" panose="020B0604020202020204" pitchFamily="34" charset="0"/>
                <a:ea typeface="Geneva" pitchFamily="124" charset="-128"/>
                <a:cs typeface="Arial" panose="020B0604020202020204" pitchFamily="34" charset="0"/>
              </a:rPr>
              <a:t>reduction, </a:t>
            </a:r>
            <a:r>
              <a:rPr lang="en-AU" sz="1800" dirty="0" smtClean="0">
                <a:solidFill>
                  <a:srgbClr val="313231"/>
                </a:solidFill>
                <a:latin typeface="Arial" panose="020B0604020202020204" pitchFamily="34" charset="0"/>
                <a:ea typeface="Geneva" pitchFamily="124" charset="-128"/>
                <a:cs typeface="Arial" panose="020B0604020202020204" pitchFamily="34" charset="0"/>
              </a:rPr>
              <a:t>16</a:t>
            </a: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Arial" panose="020B0604020202020204" pitchFamily="34" charset="0"/>
                <a:ea typeface="Geneva" pitchFamily="124" charset="-128"/>
                <a:cs typeface="Arial" panose="020B0604020202020204" pitchFamily="34" charset="0"/>
              </a:rPr>
              <a:t>%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313231"/>
              </a:solidFill>
              <a:effectLst/>
              <a:uLnTx/>
              <a:uFillTx/>
              <a:latin typeface="Arial" panose="020B0604020202020204" pitchFamily="34" charset="0"/>
              <a:ea typeface="Geneva" pitchFamily="124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Arial" panose="020B0604020202020204" pitchFamily="34" charset="0"/>
                <a:ea typeface="Geneva" pitchFamily="124" charset="-128"/>
                <a:cs typeface="Arial" panose="020B0604020202020204" pitchFamily="34" charset="0"/>
              </a:rPr>
              <a:t>P</a:t>
            </a: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Arial" panose="020B0604020202020204" pitchFamily="34" charset="0"/>
                <a:ea typeface="Geneva" pitchFamily="124" charset="-128"/>
                <a:cs typeface="Arial" panose="020B0604020202020204" pitchFamily="34" charset="0"/>
              </a:rPr>
              <a:t> = 0.02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313231"/>
              </a:solidFill>
              <a:effectLst/>
              <a:uLnTx/>
              <a:uFillTx/>
              <a:latin typeface="Arial" panose="020B0604020202020204" pitchFamily="34" charset="0"/>
              <a:ea typeface="Geneva" pitchFamily="124" charset="-128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477272" y="2525269"/>
            <a:ext cx="1676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1764268"/>
            <a:ext cx="54101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+mj-lt"/>
                <a:ea typeface="Calibri" panose="020F0502020204030204" pitchFamily="34" charset="0"/>
              </a:rPr>
              <a:t>RENAAL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 l="15186" b="19024"/>
          <a:stretch>
            <a:fillRect/>
          </a:stretch>
        </p:blipFill>
        <p:spPr bwMode="auto">
          <a:xfrm>
            <a:off x="6108700" y="2147311"/>
            <a:ext cx="5486400" cy="378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385300" y="44683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Arial" panose="020B0604020202020204" pitchFamily="34" charset="0"/>
                <a:ea typeface="Geneva" pitchFamily="124" charset="-128"/>
                <a:cs typeface="Arial" panose="020B0604020202020204" pitchFamily="34" charset="0"/>
              </a:rPr>
              <a:t>Risk </a:t>
            </a: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Arial" panose="020B0604020202020204" pitchFamily="34" charset="0"/>
                <a:ea typeface="Geneva" pitchFamily="124" charset="-128"/>
                <a:cs typeface="Arial" panose="020B0604020202020204" pitchFamily="34" charset="0"/>
              </a:rPr>
              <a:t>reduction,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Arial" panose="020B0604020202020204" pitchFamily="34" charset="0"/>
                <a:ea typeface="Geneva" pitchFamily="124" charset="-128"/>
                <a:cs typeface="Arial" panose="020B0604020202020204" pitchFamily="34" charset="0"/>
              </a:rPr>
              <a:t>20%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Arial" panose="020B0604020202020204" pitchFamily="34" charset="0"/>
                <a:ea typeface="Geneva" pitchFamily="124" charset="-128"/>
                <a:cs typeface="Arial" panose="020B0604020202020204" pitchFamily="34" charset="0"/>
              </a:rPr>
              <a:t>P</a:t>
            </a: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Arial" panose="020B0604020202020204" pitchFamily="34" charset="0"/>
                <a:ea typeface="Geneva" pitchFamily="124" charset="-128"/>
                <a:cs typeface="Arial" panose="020B0604020202020204" pitchFamily="34" charset="0"/>
              </a:rPr>
              <a:t> = 0.02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313231"/>
              </a:solidFill>
              <a:effectLst/>
              <a:uLnTx/>
              <a:uFillTx/>
              <a:latin typeface="Arial" panose="020B0604020202020204" pitchFamily="34" charset="0"/>
              <a:ea typeface="Geneva" pitchFamily="124" charset="-128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77000" y="5878069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900" dirty="0" smtClean="0">
                <a:solidFill>
                  <a:srgbClr val="000000"/>
                </a:solidFill>
              </a:rPr>
              <a:t>Lewis </a:t>
            </a:r>
            <a:r>
              <a:rPr lang="da-DK" sz="900" dirty="0">
                <a:solidFill>
                  <a:srgbClr val="000000"/>
                </a:solidFill>
              </a:rPr>
              <a:t>EJ, et al. </a:t>
            </a:r>
            <a:r>
              <a:rPr lang="da-DK" sz="900" i="1" dirty="0">
                <a:solidFill>
                  <a:srgbClr val="000000"/>
                </a:solidFill>
              </a:rPr>
              <a:t>N Eng J Med</a:t>
            </a:r>
            <a:r>
              <a:rPr lang="da-DK" sz="900" dirty="0">
                <a:solidFill>
                  <a:srgbClr val="000000"/>
                </a:solidFill>
              </a:rPr>
              <a:t>. 2001;345(12):851-860</a:t>
            </a:r>
            <a:r>
              <a:rPr lang="da-DK" sz="900" dirty="0" smtClean="0">
                <a:solidFill>
                  <a:srgbClr val="000000"/>
                </a:solidFill>
              </a:rPr>
              <a:t>.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8754867" y="1764268"/>
            <a:ext cx="8563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en-US" altLang="en-US" sz="1800" b="1" dirty="0" smtClean="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IDNT</a:t>
            </a:r>
            <a:endParaRPr lang="en-US" altLang="en-US" sz="2800" b="1" dirty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0" y="126164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/>
            <a:r>
              <a:rPr lang="en-US" altLang="en-US" sz="1800" b="1" dirty="0" smtClean="0">
                <a:ea typeface="Calibri" panose="020F0502020204030204" pitchFamily="34" charset="0"/>
              </a:rPr>
              <a:t>Doubling </a:t>
            </a:r>
            <a:r>
              <a:rPr lang="en-US" altLang="en-US" sz="1800" b="1" dirty="0">
                <a:ea typeface="Calibri" panose="020F0502020204030204" pitchFamily="34" charset="0"/>
              </a:rPr>
              <a:t>of serum creatinine, ESKD, or death</a:t>
            </a: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2416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 err="1" smtClean="0"/>
              <a:t>ACEi</a:t>
            </a:r>
            <a:r>
              <a:rPr lang="en-US" sz="2800" dirty="0"/>
              <a:t>/</a:t>
            </a:r>
            <a:r>
              <a:rPr lang="en-US" sz="2800" dirty="0" smtClean="0"/>
              <a:t>ARB </a:t>
            </a:r>
            <a:r>
              <a:rPr lang="en-US" sz="2800" dirty="0"/>
              <a:t>Reduce </a:t>
            </a:r>
            <a:r>
              <a:rPr lang="en-US" sz="2800" dirty="0" err="1"/>
              <a:t>Intraglomerular</a:t>
            </a:r>
            <a:r>
              <a:rPr lang="en-US" sz="2800" dirty="0"/>
              <a:t> Pressure: Mechanism for Renal </a:t>
            </a:r>
            <a:r>
              <a:rPr lang="en-US" sz="2800" dirty="0" smtClean="0"/>
              <a:t>Protection</a:t>
            </a:r>
            <a:endParaRPr lang="en-US" sz="2200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637978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-105" charset="0"/>
                <a:ea typeface="Calibri" panose="020F0502020204030204" pitchFamily="34" charset="0"/>
                <a:cs typeface="Times New Roman" panose="02020603050405020304" pitchFamily="18" charset="0"/>
              </a:rPr>
              <a:t>Sternlicht H, Bakris G. </a:t>
            </a:r>
            <a:r>
              <a:rPr kumimoji="0" lang="en-AU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-105" charset="0"/>
                <a:ea typeface="Calibri" panose="020F0502020204030204" pitchFamily="34" charset="0"/>
                <a:cs typeface="Times New Roman" panose="02020603050405020304" pitchFamily="18" charset="0"/>
              </a:rPr>
              <a:t>Curr</a:t>
            </a:r>
            <a:r>
              <a:rPr kumimoji="0" lang="en-AU" sz="9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-105" charset="0"/>
                <a:ea typeface="Calibri" panose="020F0502020204030204" pitchFamily="34" charset="0"/>
                <a:cs typeface="Times New Roman" panose="02020603050405020304" pitchFamily="18" charset="0"/>
              </a:rPr>
              <a:t> Hypertension Rep.</a:t>
            </a:r>
            <a:r>
              <a:rPr kumimoji="0" lang="en-A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-105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A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-105" charset="0"/>
                <a:ea typeface="Calibri" panose="020F0502020204030204" pitchFamily="34" charset="0"/>
                <a:cs typeface="Times New Roman" panose="02020603050405020304" pitchFamily="18" charset="0"/>
              </a:rPr>
              <a:t>2019;21(2):12-18.</a:t>
            </a:r>
            <a:endParaRPr kumimoji="0" lang="en-AU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-105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Gilbert RE.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Kidney Int.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 2014;86(4):693-700.</a:t>
            </a:r>
          </a:p>
        </p:txBody>
      </p:sp>
      <p:sp>
        <p:nvSpPr>
          <p:cNvPr id="5" name="Rectangle 4"/>
          <p:cNvSpPr/>
          <p:nvPr/>
        </p:nvSpPr>
        <p:spPr bwMode="auto">
          <a:xfrm rot="3947707">
            <a:off x="5865240" y="915862"/>
            <a:ext cx="340489" cy="143846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4800" y="1316106"/>
            <a:ext cx="2859088" cy="738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Verdana"/>
                <a:ea typeface="ＭＳ Ｐゴシック" charset="-128"/>
                <a:cs typeface="Arial" charset="0"/>
              </a:rPr>
              <a:t>ACEi and ARB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Verdana"/>
                <a:ea typeface="ＭＳ Ｐゴシック" charset="-128"/>
                <a:cs typeface="Arial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Verdana"/>
                <a:ea typeface="ＭＳ Ｐゴシック" charset="-128"/>
                <a:cs typeface="Arial" charset="0"/>
              </a:rPr>
              <a:t>↓ efferent arteriole tone and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Verdana"/>
                <a:ea typeface="ＭＳ Ｐゴシック" charset="-128"/>
                <a:cs typeface="Arial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Verdana"/>
                <a:ea typeface="ＭＳ Ｐゴシック" charset="-128"/>
                <a:cs typeface="Arial" charset="0"/>
              </a:rPr>
              <a:t>↓ intraglomerular pressure </a:t>
            </a:r>
          </a:p>
        </p:txBody>
      </p:sp>
      <p:cxnSp>
        <p:nvCxnSpPr>
          <p:cNvPr id="14" name="Straight Arrow Connector 13"/>
          <p:cNvCxnSpPr>
            <a:cxnSpLocks/>
            <a:stCxn id="13" idx="1"/>
          </p:cNvCxnSpPr>
          <p:nvPr/>
        </p:nvCxnSpPr>
        <p:spPr>
          <a:xfrm flipH="1">
            <a:off x="5334000" y="1685200"/>
            <a:ext cx="2590800" cy="2198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own Arrow 18"/>
          <p:cNvSpPr/>
          <p:nvPr/>
        </p:nvSpPr>
        <p:spPr>
          <a:xfrm>
            <a:off x="9264651" y="2166938"/>
            <a:ext cx="184149" cy="496887"/>
          </a:xfrm>
          <a:prstGeom prst="downArrow">
            <a:avLst/>
          </a:prstGeom>
          <a:ln>
            <a:solidFill>
              <a:schemeClr val="accent1"/>
            </a:solidFill>
          </a:ln>
          <a:effectLst>
            <a:outerShdw blurRad="190500" dist="63500" dir="2700000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62925" y="5102225"/>
            <a:ext cx="2382838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Verdana"/>
                <a:ea typeface="ＭＳ Ｐゴシック" charset="-128"/>
                <a:cs typeface="Arial" charset="0"/>
              </a:rPr>
              <a:t>Renal protection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62926" y="2780903"/>
            <a:ext cx="2382837" cy="954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Verdana"/>
                <a:ea typeface="ＭＳ Ｐゴシック" charset="-128"/>
                <a:cs typeface="Arial" charset="0"/>
              </a:rPr>
              <a:t>Initial ↓ in eGFR followed by stabilization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Verdana"/>
              <a:ea typeface="ＭＳ Ｐゴシック" charset="-128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Verdana"/>
                <a:ea typeface="ＭＳ Ｐゴシック" charset="-128"/>
                <a:cs typeface="Arial" charset="0"/>
              </a:rPr>
              <a:t>↓ albuminuria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9264650" y="3852862"/>
            <a:ext cx="184150" cy="1173163"/>
          </a:xfrm>
          <a:prstGeom prst="downArrow">
            <a:avLst/>
          </a:prstGeom>
          <a:ln>
            <a:solidFill>
              <a:schemeClr val="accent1"/>
            </a:solidFill>
          </a:ln>
          <a:effectLst>
            <a:outerShdw blurRad="190500" dist="63500" dir="2700000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 rot="19481635">
            <a:off x="2681516" y="1322153"/>
            <a:ext cx="307545" cy="67549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86" y="990600"/>
            <a:ext cx="4230627" cy="543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3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3137"/>
            <a:ext cx="11658600" cy="892552"/>
          </a:xfrm>
        </p:spPr>
        <p:txBody>
          <a:bodyPr/>
          <a:lstStyle/>
          <a:p>
            <a:r>
              <a:rPr lang="en-US" dirty="0" smtClean="0"/>
              <a:t>Since RENAAL and IDNT, </a:t>
            </a:r>
            <a:r>
              <a:rPr lang="en-US" dirty="0"/>
              <a:t>New Therapeutic Strategies for Patients With T2DM and CKD Have </a:t>
            </a:r>
            <a:r>
              <a:rPr lang="en-US" dirty="0" smtClean="0"/>
              <a:t>Failed</a:t>
            </a:r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4A4D316-213F-2E43-9761-E50EF9E2585B}"/>
              </a:ext>
            </a:extLst>
          </p:cNvPr>
          <p:cNvSpPr/>
          <p:nvPr/>
        </p:nvSpPr>
        <p:spPr>
          <a:xfrm>
            <a:off x="354591" y="6232689"/>
            <a:ext cx="3962399" cy="646331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defTabSz="914378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1. Tuttle KR, et al. </a:t>
            </a:r>
            <a:r>
              <a:rPr lang="en-US" sz="900" i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Clin</a:t>
            </a:r>
            <a:r>
              <a:rPr lang="en-US" sz="900" i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J Am </a:t>
            </a:r>
            <a:r>
              <a:rPr lang="en-US" sz="900" i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Soc</a:t>
            </a:r>
            <a:r>
              <a:rPr lang="en-US" sz="900" i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900" i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Nephrol</a:t>
            </a:r>
            <a:r>
              <a:rPr lang="en-US" sz="900" i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. </a:t>
            </a:r>
            <a:r>
              <a:rPr lang="en-US" sz="9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2007;2(4):631-636.</a:t>
            </a:r>
          </a:p>
          <a:p>
            <a:pPr defTabSz="914378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2. Mann JFE, et al.</a:t>
            </a:r>
            <a:r>
              <a:rPr lang="en-US" sz="900" i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J Am </a:t>
            </a:r>
            <a:r>
              <a:rPr lang="en-US" sz="900" i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Soc</a:t>
            </a:r>
            <a:r>
              <a:rPr lang="en-US" sz="900" i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900" i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Nephrol</a:t>
            </a:r>
            <a:r>
              <a:rPr lang="en-US" sz="900" i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. </a:t>
            </a:r>
            <a:r>
              <a:rPr lang="en-US" sz="9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2010;21(3):527-535.</a:t>
            </a:r>
          </a:p>
          <a:p>
            <a:pPr defTabSz="914378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3. Sharma K, et al.</a:t>
            </a:r>
            <a:r>
              <a:rPr lang="en-US" sz="900" i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J Am </a:t>
            </a:r>
            <a:r>
              <a:rPr lang="en-US" sz="900" i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Soc</a:t>
            </a:r>
            <a:r>
              <a:rPr lang="en-US" sz="900" i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900" i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Nephrol</a:t>
            </a:r>
            <a:r>
              <a:rPr lang="en-US" sz="900" i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. </a:t>
            </a:r>
            <a:r>
              <a:rPr lang="en-US" sz="9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2011;22(6):1144-1151.</a:t>
            </a:r>
          </a:p>
          <a:p>
            <a:pPr defTabSz="914378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4. </a:t>
            </a:r>
            <a:r>
              <a:rPr lang="en-US" sz="9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Packham</a:t>
            </a:r>
            <a:r>
              <a:rPr lang="en-US" sz="9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DK, et al.</a:t>
            </a:r>
            <a:r>
              <a:rPr lang="en-US" sz="900" i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J Am </a:t>
            </a:r>
            <a:r>
              <a:rPr lang="en-US" sz="900" i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Soc</a:t>
            </a:r>
            <a:r>
              <a:rPr lang="en-US" sz="900" i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900" i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Nephrol</a:t>
            </a:r>
            <a:r>
              <a:rPr lang="en-US" sz="900" i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. </a:t>
            </a:r>
            <a:r>
              <a:rPr lang="en-US" sz="9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2012;23(1);123-130. </a:t>
            </a:r>
          </a:p>
        </p:txBody>
      </p:sp>
      <p:sp>
        <p:nvSpPr>
          <p:cNvPr id="41" name="Right Arrow 3">
            <a:extLst>
              <a:ext uri="{FF2B5EF4-FFF2-40B4-BE49-F238E27FC236}">
                <a16:creationId xmlns:a16="http://schemas.microsoft.com/office/drawing/2014/main" id="{D8AA5149-D290-F44E-9732-3C54A13265DF}"/>
              </a:ext>
            </a:extLst>
          </p:cNvPr>
          <p:cNvSpPr/>
          <p:nvPr/>
        </p:nvSpPr>
        <p:spPr bwMode="auto">
          <a:xfrm>
            <a:off x="932505" y="3453629"/>
            <a:ext cx="9878787" cy="131167"/>
          </a:xfrm>
          <a:custGeom>
            <a:avLst/>
            <a:gdLst>
              <a:gd name="connsiteX0" fmla="*/ 0 w 11506200"/>
              <a:gd name="connsiteY0" fmla="*/ 434156 h 1736625"/>
              <a:gd name="connsiteX1" fmla="*/ 10637888 w 11506200"/>
              <a:gd name="connsiteY1" fmla="*/ 434156 h 1736625"/>
              <a:gd name="connsiteX2" fmla="*/ 10637888 w 11506200"/>
              <a:gd name="connsiteY2" fmla="*/ 0 h 1736625"/>
              <a:gd name="connsiteX3" fmla="*/ 11506200 w 11506200"/>
              <a:gd name="connsiteY3" fmla="*/ 868313 h 1736625"/>
              <a:gd name="connsiteX4" fmla="*/ 10637888 w 11506200"/>
              <a:gd name="connsiteY4" fmla="*/ 1736625 h 1736625"/>
              <a:gd name="connsiteX5" fmla="*/ 10637888 w 11506200"/>
              <a:gd name="connsiteY5" fmla="*/ 1302469 h 1736625"/>
              <a:gd name="connsiteX6" fmla="*/ 0 w 11506200"/>
              <a:gd name="connsiteY6" fmla="*/ 1302469 h 1736625"/>
              <a:gd name="connsiteX7" fmla="*/ 0 w 11506200"/>
              <a:gd name="connsiteY7" fmla="*/ 434156 h 1736625"/>
              <a:gd name="connsiteX0" fmla="*/ 0 w 11506200"/>
              <a:gd name="connsiteY0" fmla="*/ 0 h 1302469"/>
              <a:gd name="connsiteX1" fmla="*/ 10637888 w 11506200"/>
              <a:gd name="connsiteY1" fmla="*/ 0 h 1302469"/>
              <a:gd name="connsiteX2" fmla="*/ 11506200 w 11506200"/>
              <a:gd name="connsiteY2" fmla="*/ 434157 h 1302469"/>
              <a:gd name="connsiteX3" fmla="*/ 10637888 w 11506200"/>
              <a:gd name="connsiteY3" fmla="*/ 1302469 h 1302469"/>
              <a:gd name="connsiteX4" fmla="*/ 10637888 w 11506200"/>
              <a:gd name="connsiteY4" fmla="*/ 868313 h 1302469"/>
              <a:gd name="connsiteX5" fmla="*/ 0 w 11506200"/>
              <a:gd name="connsiteY5" fmla="*/ 868313 h 1302469"/>
              <a:gd name="connsiteX6" fmla="*/ 0 w 11506200"/>
              <a:gd name="connsiteY6" fmla="*/ 0 h 1302469"/>
              <a:gd name="connsiteX0" fmla="*/ 0 w 11506200"/>
              <a:gd name="connsiteY0" fmla="*/ 0 h 868313"/>
              <a:gd name="connsiteX1" fmla="*/ 10637888 w 11506200"/>
              <a:gd name="connsiteY1" fmla="*/ 0 h 868313"/>
              <a:gd name="connsiteX2" fmla="*/ 11506200 w 11506200"/>
              <a:gd name="connsiteY2" fmla="*/ 434157 h 868313"/>
              <a:gd name="connsiteX3" fmla="*/ 10637888 w 11506200"/>
              <a:gd name="connsiteY3" fmla="*/ 868313 h 868313"/>
              <a:gd name="connsiteX4" fmla="*/ 0 w 11506200"/>
              <a:gd name="connsiteY4" fmla="*/ 868313 h 868313"/>
              <a:gd name="connsiteX5" fmla="*/ 0 w 11506200"/>
              <a:gd name="connsiteY5" fmla="*/ 0 h 868313"/>
              <a:gd name="connsiteX0" fmla="*/ 0 w 11163300"/>
              <a:gd name="connsiteY0" fmla="*/ 0 h 868313"/>
              <a:gd name="connsiteX1" fmla="*/ 10637888 w 11163300"/>
              <a:gd name="connsiteY1" fmla="*/ 0 h 868313"/>
              <a:gd name="connsiteX2" fmla="*/ 11163300 w 11163300"/>
              <a:gd name="connsiteY2" fmla="*/ 434157 h 868313"/>
              <a:gd name="connsiteX3" fmla="*/ 10637888 w 11163300"/>
              <a:gd name="connsiteY3" fmla="*/ 868313 h 868313"/>
              <a:gd name="connsiteX4" fmla="*/ 0 w 11163300"/>
              <a:gd name="connsiteY4" fmla="*/ 868313 h 868313"/>
              <a:gd name="connsiteX5" fmla="*/ 0 w 11163300"/>
              <a:gd name="connsiteY5" fmla="*/ 0 h 868313"/>
              <a:gd name="connsiteX0" fmla="*/ 0 w 10911631"/>
              <a:gd name="connsiteY0" fmla="*/ 0 h 868313"/>
              <a:gd name="connsiteX1" fmla="*/ 10637888 w 10911631"/>
              <a:gd name="connsiteY1" fmla="*/ 0 h 868313"/>
              <a:gd name="connsiteX2" fmla="*/ 10911631 w 10911631"/>
              <a:gd name="connsiteY2" fmla="*/ 469179 h 868313"/>
              <a:gd name="connsiteX3" fmla="*/ 10637888 w 10911631"/>
              <a:gd name="connsiteY3" fmla="*/ 868313 h 868313"/>
              <a:gd name="connsiteX4" fmla="*/ 0 w 10911631"/>
              <a:gd name="connsiteY4" fmla="*/ 868313 h 868313"/>
              <a:gd name="connsiteX5" fmla="*/ 0 w 10911631"/>
              <a:gd name="connsiteY5" fmla="*/ 0 h 868313"/>
              <a:gd name="connsiteX0" fmla="*/ 0 w 10802574"/>
              <a:gd name="connsiteY0" fmla="*/ 0 h 868313"/>
              <a:gd name="connsiteX1" fmla="*/ 10637888 w 10802574"/>
              <a:gd name="connsiteY1" fmla="*/ 0 h 868313"/>
              <a:gd name="connsiteX2" fmla="*/ 10802574 w 10802574"/>
              <a:gd name="connsiteY2" fmla="*/ 469179 h 868313"/>
              <a:gd name="connsiteX3" fmla="*/ 10637888 w 10802574"/>
              <a:gd name="connsiteY3" fmla="*/ 868313 h 868313"/>
              <a:gd name="connsiteX4" fmla="*/ 0 w 10802574"/>
              <a:gd name="connsiteY4" fmla="*/ 868313 h 868313"/>
              <a:gd name="connsiteX5" fmla="*/ 0 w 10802574"/>
              <a:gd name="connsiteY5" fmla="*/ 0 h 86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2574" h="868313">
                <a:moveTo>
                  <a:pt x="0" y="0"/>
                </a:moveTo>
                <a:lnTo>
                  <a:pt x="10637888" y="0"/>
                </a:lnTo>
                <a:lnTo>
                  <a:pt x="10802574" y="469179"/>
                </a:lnTo>
                <a:lnTo>
                  <a:pt x="10637888" y="868313"/>
                </a:lnTo>
                <a:lnTo>
                  <a:pt x="0" y="8683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E608317-39DF-4C4F-9B68-6899E301F9DF}"/>
              </a:ext>
            </a:extLst>
          </p:cNvPr>
          <p:cNvSpPr/>
          <p:nvPr/>
        </p:nvSpPr>
        <p:spPr bwMode="auto">
          <a:xfrm>
            <a:off x="6032533" y="1976207"/>
            <a:ext cx="2269671" cy="1021042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rPr>
              <a:t>Sulodexide</a:t>
            </a:r>
            <a:endParaRPr lang="en-US" sz="1600" b="1" dirty="0">
              <a:solidFill>
                <a:schemeClr val="bg1"/>
              </a:solidFill>
              <a:latin typeface="Verdana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Verdana" charset="0"/>
              </a:rPr>
              <a:t>Various suggested MoAs</a:t>
            </a:r>
            <a:r>
              <a:rPr lang="en-US" sz="1600" baseline="30000" dirty="0">
                <a:solidFill>
                  <a:schemeClr val="bg1"/>
                </a:solidFill>
                <a:latin typeface="Verdana" charset="0"/>
              </a:rPr>
              <a:t>4</a:t>
            </a:r>
            <a:endParaRPr kumimoji="0" lang="en-US" sz="1600" i="0" u="none" strike="noStrike" cap="none" normalizeH="0" baseline="3000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58B2ABD-FFCE-9345-B6A0-2D917BB79018}"/>
              </a:ext>
            </a:extLst>
          </p:cNvPr>
          <p:cNvSpPr/>
          <p:nvPr/>
        </p:nvSpPr>
        <p:spPr bwMode="auto">
          <a:xfrm>
            <a:off x="1046872" y="3968799"/>
            <a:ext cx="2032907" cy="914400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rPr>
              <a:t>Ruboxistaurin</a:t>
            </a:r>
            <a:endParaRPr lang="en-US" sz="1600" b="1" dirty="0">
              <a:solidFill>
                <a:schemeClr val="bg1"/>
              </a:solidFill>
              <a:latin typeface="Verdana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Verdana" charset="0"/>
              </a:rPr>
              <a:t>PKC-</a:t>
            </a:r>
            <a:r>
              <a:rPr lang="en-US" sz="1600" dirty="0" err="1">
                <a:solidFill>
                  <a:schemeClr val="bg1"/>
                </a:solidFill>
                <a:latin typeface="Verdana" charset="0"/>
              </a:rPr>
              <a:t>ß</a:t>
            </a:r>
            <a:r>
              <a:rPr lang="en-US" sz="1600" dirty="0">
                <a:solidFill>
                  <a:schemeClr val="bg1"/>
                </a:solidFill>
                <a:latin typeface="Verdana" charset="0"/>
              </a:rPr>
              <a:t> inhibitor</a:t>
            </a:r>
            <a:r>
              <a:rPr lang="en-US" sz="1600" baseline="30000" dirty="0">
                <a:solidFill>
                  <a:schemeClr val="bg1"/>
                </a:solidFill>
                <a:latin typeface="Verdana" charset="0"/>
              </a:rPr>
              <a:t>1</a:t>
            </a:r>
            <a:endParaRPr kumimoji="0" lang="en-US" sz="1600" i="0" u="none" strike="noStrike" cap="none" normalizeH="0" baseline="3000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FF3F5FE-D0DE-364A-82A8-48E0A9B05068}"/>
              </a:ext>
            </a:extLst>
          </p:cNvPr>
          <p:cNvSpPr/>
          <p:nvPr/>
        </p:nvSpPr>
        <p:spPr bwMode="auto">
          <a:xfrm>
            <a:off x="3886200" y="3968798"/>
            <a:ext cx="2295322" cy="914400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rPr>
              <a:t>Pirfenidone</a:t>
            </a:r>
            <a:endParaRPr lang="en-US" sz="1600" b="1" dirty="0">
              <a:solidFill>
                <a:schemeClr val="bg1"/>
              </a:solidFill>
              <a:latin typeface="Verdana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Verdana" charset="0"/>
              </a:rPr>
              <a:t>TGF-</a:t>
            </a:r>
            <a:r>
              <a:rPr lang="en-US" sz="1600" dirty="0" err="1">
                <a:solidFill>
                  <a:schemeClr val="bg1"/>
                </a:solidFill>
                <a:latin typeface="Verdana" charset="0"/>
              </a:rPr>
              <a:t>ß</a:t>
            </a:r>
            <a:r>
              <a:rPr lang="en-US" sz="1600" dirty="0">
                <a:solidFill>
                  <a:schemeClr val="bg1"/>
                </a:solidFill>
                <a:latin typeface="Verdana" charset="0"/>
              </a:rPr>
              <a:t> production inhibitor</a:t>
            </a:r>
            <a:r>
              <a:rPr lang="en-US" sz="1600" baseline="30000" dirty="0">
                <a:solidFill>
                  <a:schemeClr val="bg1"/>
                </a:solidFill>
                <a:latin typeface="Verdana" charset="0"/>
              </a:rPr>
              <a:t>3</a:t>
            </a:r>
            <a:endParaRPr kumimoji="0" lang="en-US" sz="1600" i="0" u="none" strike="noStrike" cap="none" normalizeH="0" baseline="3000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81737C4-A5B1-144F-A4DA-25A6906DAAEF}"/>
              </a:ext>
            </a:extLst>
          </p:cNvPr>
          <p:cNvSpPr/>
          <p:nvPr/>
        </p:nvSpPr>
        <p:spPr bwMode="auto">
          <a:xfrm>
            <a:off x="8534401" y="3968798"/>
            <a:ext cx="2667000" cy="914400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rPr>
              <a:t>Bardoxolone methyl</a:t>
            </a:r>
            <a:endParaRPr lang="en-US" sz="1600" b="1" dirty="0">
              <a:solidFill>
                <a:schemeClr val="bg1"/>
              </a:solidFill>
              <a:latin typeface="Verdana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Verdana" charset="0"/>
              </a:rPr>
              <a:t>Kept1-Nrf2 </a:t>
            </a:r>
            <a:br>
              <a:rPr lang="en-US" sz="1600" dirty="0">
                <a:solidFill>
                  <a:schemeClr val="bg1"/>
                </a:solidFill>
                <a:latin typeface="Verdana" charset="0"/>
              </a:rPr>
            </a:br>
            <a:r>
              <a:rPr lang="en-US" sz="1600" dirty="0">
                <a:solidFill>
                  <a:schemeClr val="bg1"/>
                </a:solidFill>
                <a:latin typeface="Verdana" charset="0"/>
              </a:rPr>
              <a:t>pathway activator</a:t>
            </a:r>
            <a:r>
              <a:rPr lang="en-US" sz="1600" baseline="30000" dirty="0">
                <a:solidFill>
                  <a:schemeClr val="bg1"/>
                </a:solidFill>
                <a:latin typeface="Verdana" charset="0"/>
              </a:rPr>
              <a:t>7</a:t>
            </a:r>
            <a:endParaRPr kumimoji="0" lang="en-US" sz="1600" i="0" u="none" strike="noStrike" cap="none" normalizeH="0" baseline="3000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77C2ABD-4BDC-9744-A14C-B79C8F75E083}"/>
              </a:ext>
            </a:extLst>
          </p:cNvPr>
          <p:cNvSpPr/>
          <p:nvPr/>
        </p:nvSpPr>
        <p:spPr bwMode="auto">
          <a:xfrm>
            <a:off x="6477000" y="3968798"/>
            <a:ext cx="1896017" cy="914400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400"/>
              </a:spcAft>
            </a:pPr>
            <a:r>
              <a:rPr lang="en-US" sz="1600" b="1" dirty="0" err="1">
                <a:solidFill>
                  <a:schemeClr val="bg1"/>
                </a:solidFill>
              </a:rPr>
              <a:t>Aliskerin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>
              <a:spcAft>
                <a:spcPts val="400"/>
              </a:spcAft>
            </a:pPr>
            <a:r>
              <a:rPr lang="en-US" sz="1600" dirty="0">
                <a:solidFill>
                  <a:schemeClr val="bg1"/>
                </a:solidFill>
              </a:rPr>
              <a:t>Renin inhibitor</a:t>
            </a:r>
            <a:r>
              <a:rPr lang="en-US" sz="1600" baseline="30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A4658E9-277F-7F4E-A982-081C8A2FDA2C}"/>
              </a:ext>
            </a:extLst>
          </p:cNvPr>
          <p:cNvSpPr/>
          <p:nvPr/>
        </p:nvSpPr>
        <p:spPr bwMode="auto">
          <a:xfrm>
            <a:off x="8516269" y="1974802"/>
            <a:ext cx="2532731" cy="1021042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400"/>
              </a:spcAft>
            </a:pPr>
            <a:r>
              <a:rPr lang="en-US" sz="1600" b="1" dirty="0">
                <a:solidFill>
                  <a:schemeClr val="bg1"/>
                </a:solidFill>
              </a:rPr>
              <a:t>Lisinopril/</a:t>
            </a:r>
            <a:r>
              <a:rPr lang="en-US" sz="1600" b="1" dirty="0" err="1">
                <a:solidFill>
                  <a:schemeClr val="bg1"/>
                </a:solidFill>
              </a:rPr>
              <a:t>lorsartan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>
              <a:spcAft>
                <a:spcPts val="400"/>
              </a:spcAft>
            </a:pPr>
            <a:r>
              <a:rPr lang="en-US" sz="1600" dirty="0">
                <a:solidFill>
                  <a:schemeClr val="bg1"/>
                </a:solidFill>
              </a:rPr>
              <a:t>Dual </a:t>
            </a:r>
            <a:r>
              <a:rPr lang="en-US" sz="1600" dirty="0" err="1">
                <a:solidFill>
                  <a:schemeClr val="bg1"/>
                </a:solidFill>
              </a:rPr>
              <a:t>ACEi</a:t>
            </a:r>
            <a:r>
              <a:rPr lang="en-US" sz="1600" dirty="0">
                <a:solidFill>
                  <a:schemeClr val="bg1"/>
                </a:solidFill>
              </a:rPr>
              <a:t>/ARB</a:t>
            </a:r>
            <a:r>
              <a:rPr lang="en-US" sz="1600" baseline="30000" dirty="0">
                <a:solidFill>
                  <a:schemeClr val="bg1"/>
                </a:solidFill>
              </a:rPr>
              <a:t>6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9AE8B3F-4F41-4745-8F66-B3B6056612ED}"/>
              </a:ext>
            </a:extLst>
          </p:cNvPr>
          <p:cNvCxnSpPr>
            <a:cxnSpLocks/>
            <a:stCxn id="9" idx="0"/>
          </p:cNvCxnSpPr>
          <p:nvPr/>
        </p:nvCxnSpPr>
        <p:spPr bwMode="auto">
          <a:xfrm flipH="1" flipV="1">
            <a:off x="9794579" y="2875596"/>
            <a:ext cx="260" cy="109320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B72F5D04-028B-FA47-8EAD-86BD4A6E9AFE}"/>
              </a:ext>
            </a:extLst>
          </p:cNvPr>
          <p:cNvSpPr/>
          <p:nvPr/>
        </p:nvSpPr>
        <p:spPr bwMode="auto">
          <a:xfrm>
            <a:off x="9670271" y="3384682"/>
            <a:ext cx="274320" cy="2743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FDACD54-8CEA-D14F-BB30-98635788230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566769" y="2875596"/>
            <a:ext cx="260" cy="109320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BD3A32F-2E0F-6A4A-90DE-853772A1D2E1}"/>
              </a:ext>
            </a:extLst>
          </p:cNvPr>
          <p:cNvSpPr/>
          <p:nvPr/>
        </p:nvSpPr>
        <p:spPr bwMode="auto">
          <a:xfrm>
            <a:off x="7430695" y="3384682"/>
            <a:ext cx="274320" cy="2743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9FFDD22-BD60-7A4D-BF40-623ED0265678}"/>
              </a:ext>
            </a:extLst>
          </p:cNvPr>
          <p:cNvCxnSpPr>
            <a:cxnSpLocks/>
            <a:stCxn id="8" idx="0"/>
            <a:endCxn id="32" idx="4"/>
          </p:cNvCxnSpPr>
          <p:nvPr/>
        </p:nvCxnSpPr>
        <p:spPr bwMode="auto">
          <a:xfrm flipH="1" flipV="1">
            <a:off x="5546068" y="3659002"/>
            <a:ext cx="1" cy="30979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5AD68F47-DBAD-9748-9338-57694DB50A29}"/>
              </a:ext>
            </a:extLst>
          </p:cNvPr>
          <p:cNvSpPr/>
          <p:nvPr/>
        </p:nvSpPr>
        <p:spPr bwMode="auto">
          <a:xfrm>
            <a:off x="5408908" y="3384682"/>
            <a:ext cx="274320" cy="2743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BC10ED2-9F91-EB4E-8D0B-92C481B371DD}"/>
              </a:ext>
            </a:extLst>
          </p:cNvPr>
          <p:cNvCxnSpPr>
            <a:cxnSpLocks/>
            <a:stCxn id="36" idx="0"/>
          </p:cNvCxnSpPr>
          <p:nvPr/>
        </p:nvCxnSpPr>
        <p:spPr bwMode="auto">
          <a:xfrm flipV="1">
            <a:off x="4326043" y="2847652"/>
            <a:ext cx="0" cy="53703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F5576A07-3B81-E846-8D07-42675C3CDE71}"/>
              </a:ext>
            </a:extLst>
          </p:cNvPr>
          <p:cNvSpPr/>
          <p:nvPr/>
        </p:nvSpPr>
        <p:spPr bwMode="auto">
          <a:xfrm>
            <a:off x="4188883" y="3384682"/>
            <a:ext cx="274320" cy="2743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81534991-02E9-6B42-B5D2-1EC804B25992}"/>
              </a:ext>
            </a:extLst>
          </p:cNvPr>
          <p:cNvSpPr/>
          <p:nvPr/>
        </p:nvSpPr>
        <p:spPr bwMode="auto">
          <a:xfrm>
            <a:off x="3317042" y="1976207"/>
            <a:ext cx="2032907" cy="1021042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rPr>
              <a:t>Avosentan</a:t>
            </a:r>
            <a:endParaRPr lang="en-US" sz="1600" b="1" dirty="0">
              <a:solidFill>
                <a:schemeClr val="bg1"/>
              </a:solidFill>
              <a:latin typeface="Verdana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Verdana" charset="0"/>
              </a:rPr>
              <a:t>Endothelin antagonist</a:t>
            </a:r>
            <a:r>
              <a:rPr lang="en-US" sz="1600" baseline="30000" dirty="0">
                <a:solidFill>
                  <a:schemeClr val="bg1"/>
                </a:solidFill>
                <a:latin typeface="Verdana" charset="0"/>
              </a:rPr>
              <a:t>2</a:t>
            </a:r>
            <a:endParaRPr kumimoji="0" lang="en-US" sz="1600" i="0" u="none" strike="noStrike" cap="none" normalizeH="0" baseline="3000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0CEDCE6-5B4C-9749-9905-22B1966F65F1}"/>
              </a:ext>
            </a:extLst>
          </p:cNvPr>
          <p:cNvCxnSpPr>
            <a:cxnSpLocks/>
            <a:stCxn id="7" idx="0"/>
            <a:endCxn id="40" idx="4"/>
          </p:cNvCxnSpPr>
          <p:nvPr/>
        </p:nvCxnSpPr>
        <p:spPr bwMode="auto">
          <a:xfrm flipV="1">
            <a:off x="2063326" y="3659002"/>
            <a:ext cx="0" cy="3097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0AB20F9E-4B19-8642-AA00-A0177075B8F6}"/>
              </a:ext>
            </a:extLst>
          </p:cNvPr>
          <p:cNvSpPr/>
          <p:nvPr/>
        </p:nvSpPr>
        <p:spPr bwMode="auto">
          <a:xfrm>
            <a:off x="1926166" y="3384682"/>
            <a:ext cx="274320" cy="2743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997A8F-A6C1-DC4B-819F-87824809B144}"/>
              </a:ext>
            </a:extLst>
          </p:cNvPr>
          <p:cNvSpPr txBox="1"/>
          <p:nvPr/>
        </p:nvSpPr>
        <p:spPr>
          <a:xfrm>
            <a:off x="1295400" y="3595633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2007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12B827-8B76-5849-A29B-F6008823A0D3}"/>
              </a:ext>
            </a:extLst>
          </p:cNvPr>
          <p:cNvSpPr txBox="1"/>
          <p:nvPr/>
        </p:nvSpPr>
        <p:spPr>
          <a:xfrm>
            <a:off x="3572656" y="3174491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2010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014EC29-8C18-E94A-94CD-90710AD9C16C}"/>
              </a:ext>
            </a:extLst>
          </p:cNvPr>
          <p:cNvSpPr txBox="1"/>
          <p:nvPr/>
        </p:nvSpPr>
        <p:spPr>
          <a:xfrm>
            <a:off x="4782420" y="3600261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2011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0196FD9-B8A8-5640-877E-531B0FABC7B1}"/>
              </a:ext>
            </a:extLst>
          </p:cNvPr>
          <p:cNvSpPr txBox="1"/>
          <p:nvPr/>
        </p:nvSpPr>
        <p:spPr>
          <a:xfrm>
            <a:off x="6705600" y="3174491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2012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EF38851-F569-384C-B9E8-DCD9CA3908A2}"/>
              </a:ext>
            </a:extLst>
          </p:cNvPr>
          <p:cNvSpPr txBox="1"/>
          <p:nvPr/>
        </p:nvSpPr>
        <p:spPr>
          <a:xfrm>
            <a:off x="9042964" y="3595633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2013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4A4D316-213F-2E43-9761-E50EF9E2585B}"/>
              </a:ext>
            </a:extLst>
          </p:cNvPr>
          <p:cNvSpPr/>
          <p:nvPr/>
        </p:nvSpPr>
        <p:spPr>
          <a:xfrm>
            <a:off x="4191001" y="6247928"/>
            <a:ext cx="3809999" cy="507831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defTabSz="914378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5. </a:t>
            </a:r>
            <a:r>
              <a:rPr lang="en-US" sz="9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Parving</a:t>
            </a:r>
            <a:r>
              <a:rPr lang="en-US" sz="9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HH, et al. </a:t>
            </a:r>
            <a:r>
              <a:rPr lang="en-US" sz="900" i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N </a:t>
            </a:r>
            <a:r>
              <a:rPr lang="en-US" sz="900" i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Engl</a:t>
            </a:r>
            <a:r>
              <a:rPr lang="en-US" sz="900" i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J Med.</a:t>
            </a:r>
            <a:r>
              <a:rPr lang="en-US" sz="9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2012;367(23):2204-2213.</a:t>
            </a:r>
          </a:p>
          <a:p>
            <a:pPr defTabSz="914378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6. Fried LF, et al. </a:t>
            </a:r>
            <a:r>
              <a:rPr lang="en-US" sz="900" i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N </a:t>
            </a:r>
            <a:r>
              <a:rPr lang="en-US" sz="900" i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Engl</a:t>
            </a:r>
            <a:r>
              <a:rPr lang="en-US" sz="900" i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J Med. </a:t>
            </a:r>
            <a:r>
              <a:rPr lang="en-US" sz="9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2013;369(20):1892-1903.</a:t>
            </a:r>
          </a:p>
          <a:p>
            <a:pPr defTabSz="914378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7. de Zeeuw D, et al.</a:t>
            </a:r>
            <a:r>
              <a:rPr lang="en-US" sz="900" i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N </a:t>
            </a:r>
            <a:r>
              <a:rPr lang="en-US" sz="900" i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Engl</a:t>
            </a:r>
            <a:r>
              <a:rPr lang="en-US" sz="900" i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J Med. </a:t>
            </a:r>
            <a:r>
              <a:rPr lang="en-US" sz="9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2013;369(26):2492-2503.</a:t>
            </a:r>
            <a:endParaRPr lang="en-GB" sz="9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80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63247"/>
            <a:ext cx="11430000" cy="492443"/>
          </a:xfrm>
        </p:spPr>
        <p:txBody>
          <a:bodyPr/>
          <a:lstStyle/>
          <a:p>
            <a:r>
              <a:rPr lang="en-US" dirty="0" smtClean="0"/>
              <a:t>Many Renal Effects of SGLT2 Inhibition Have Been Proposed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562350" y="1359262"/>
            <a:ext cx="5067300" cy="640080"/>
            <a:chOff x="3562350" y="1359262"/>
            <a:chExt cx="5067300" cy="640080"/>
          </a:xfrm>
        </p:grpSpPr>
        <p:sp>
          <p:nvSpPr>
            <p:cNvPr id="5" name="TextBox 4"/>
            <p:cNvSpPr txBox="1"/>
            <p:nvPr/>
          </p:nvSpPr>
          <p:spPr>
            <a:xfrm>
              <a:off x="4052961" y="1448470"/>
              <a:ext cx="45766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Intraglomerular pressure 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0" name="Down Arrow 29"/>
            <p:cNvSpPr>
              <a:spLocks noChangeAspect="1"/>
            </p:cNvSpPr>
            <p:nvPr/>
          </p:nvSpPr>
          <p:spPr bwMode="auto">
            <a:xfrm>
              <a:off x="3562350" y="1359262"/>
              <a:ext cx="433813" cy="640080"/>
            </a:xfrm>
            <a:prstGeom prst="down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Verdana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4" t="21024" r="16258" b="14683"/>
          <a:stretch/>
        </p:blipFill>
        <p:spPr>
          <a:xfrm>
            <a:off x="4627396" y="2340570"/>
            <a:ext cx="2855919" cy="27432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305910" y="3131403"/>
            <a:ext cx="10258760" cy="830997"/>
            <a:chOff x="1305910" y="3352800"/>
            <a:chExt cx="10258760" cy="830997"/>
          </a:xfrm>
        </p:grpSpPr>
        <p:grpSp>
          <p:nvGrpSpPr>
            <p:cNvPr id="22" name="Group 21"/>
            <p:cNvGrpSpPr/>
            <p:nvPr/>
          </p:nvGrpSpPr>
          <p:grpSpPr>
            <a:xfrm>
              <a:off x="8229600" y="3448258"/>
              <a:ext cx="3335070" cy="640080"/>
              <a:chOff x="8229600" y="3448258"/>
              <a:chExt cx="3335070" cy="64008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8760636" y="3537466"/>
                <a:ext cx="28040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2"/>
                    </a:solidFill>
                  </a:rPr>
                  <a:t>Oxidant stress</a:t>
                </a:r>
                <a:endParaRPr lang="en-US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2" name="Down Arrow 31"/>
              <p:cNvSpPr>
                <a:spLocks noChangeAspect="1"/>
              </p:cNvSpPr>
              <p:nvPr/>
            </p:nvSpPr>
            <p:spPr bwMode="auto">
              <a:xfrm>
                <a:off x="8229600" y="3448258"/>
                <a:ext cx="460857" cy="640080"/>
              </a:xfrm>
              <a:prstGeom prst="downArrow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Verdana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305910" y="3352800"/>
              <a:ext cx="2575201" cy="830997"/>
              <a:chOff x="1305910" y="3352800"/>
              <a:chExt cx="2575201" cy="830997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736368" y="3352800"/>
                <a:ext cx="21447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2"/>
                    </a:solidFill>
                  </a:rPr>
                  <a:t>BP/arterial </a:t>
                </a:r>
                <a:br>
                  <a:rPr lang="en-US" b="1" dirty="0" smtClean="0">
                    <a:solidFill>
                      <a:schemeClr val="accent2"/>
                    </a:solidFill>
                  </a:rPr>
                </a:br>
                <a:r>
                  <a:rPr lang="en-US" b="1" dirty="0" smtClean="0">
                    <a:solidFill>
                      <a:schemeClr val="accent2"/>
                    </a:solidFill>
                  </a:rPr>
                  <a:t>stiffness</a:t>
                </a:r>
                <a:endParaRPr lang="en-US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8" name="Down Arrow 47"/>
              <p:cNvSpPr>
                <a:spLocks noChangeAspect="1"/>
              </p:cNvSpPr>
              <p:nvPr/>
            </p:nvSpPr>
            <p:spPr bwMode="auto">
              <a:xfrm>
                <a:off x="1305910" y="3448258"/>
                <a:ext cx="433292" cy="640080"/>
              </a:xfrm>
              <a:prstGeom prst="downArrow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Verdana" charset="0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1305910" y="2195058"/>
            <a:ext cx="10063569" cy="640080"/>
            <a:chOff x="1305910" y="2432138"/>
            <a:chExt cx="10063569" cy="640080"/>
          </a:xfrm>
        </p:grpSpPr>
        <p:grpSp>
          <p:nvGrpSpPr>
            <p:cNvPr id="19" name="Group 18"/>
            <p:cNvGrpSpPr/>
            <p:nvPr/>
          </p:nvGrpSpPr>
          <p:grpSpPr>
            <a:xfrm>
              <a:off x="8229600" y="2432138"/>
              <a:ext cx="3139879" cy="640080"/>
              <a:chOff x="8229600" y="2432138"/>
              <a:chExt cx="3139879" cy="64008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8760636" y="2521346"/>
                <a:ext cx="26088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2"/>
                    </a:solidFill>
                  </a:rPr>
                  <a:t>Albuminuria</a:t>
                </a:r>
                <a:endParaRPr lang="en-US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1" name="Down Arrow 50"/>
              <p:cNvSpPr>
                <a:spLocks noChangeAspect="1"/>
              </p:cNvSpPr>
              <p:nvPr/>
            </p:nvSpPr>
            <p:spPr bwMode="auto">
              <a:xfrm>
                <a:off x="8229600" y="2432138"/>
                <a:ext cx="460857" cy="640080"/>
              </a:xfrm>
              <a:prstGeom prst="downArrow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Verdana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305910" y="2432138"/>
              <a:ext cx="2209800" cy="640080"/>
              <a:chOff x="1305910" y="2432138"/>
              <a:chExt cx="2209800" cy="64008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751967" y="2521346"/>
                <a:ext cx="17637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2"/>
                    </a:solidFill>
                  </a:rPr>
                  <a:t>Glucose</a:t>
                </a:r>
                <a:endParaRPr lang="en-US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8" name="Down Arrow 37"/>
              <p:cNvSpPr>
                <a:spLocks noChangeAspect="1"/>
              </p:cNvSpPr>
              <p:nvPr/>
            </p:nvSpPr>
            <p:spPr bwMode="auto">
              <a:xfrm>
                <a:off x="1305910" y="2432138"/>
                <a:ext cx="464489" cy="640080"/>
              </a:xfrm>
              <a:prstGeom prst="downArrow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Verdana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305910" y="4057567"/>
            <a:ext cx="10505090" cy="1200329"/>
            <a:chOff x="1305910" y="4281389"/>
            <a:chExt cx="10505090" cy="1200329"/>
          </a:xfrm>
        </p:grpSpPr>
        <p:grpSp>
          <p:nvGrpSpPr>
            <p:cNvPr id="25" name="Group 24"/>
            <p:cNvGrpSpPr/>
            <p:nvPr/>
          </p:nvGrpSpPr>
          <p:grpSpPr>
            <a:xfrm>
              <a:off x="8229600" y="4281389"/>
              <a:ext cx="3581400" cy="1200329"/>
              <a:chOff x="8229600" y="4281389"/>
              <a:chExt cx="3581400" cy="1200329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8760636" y="4281389"/>
                <a:ext cx="305036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>
                    <a:solidFill>
                      <a:schemeClr val="accent2"/>
                    </a:solidFill>
                  </a:rPr>
                  <a:t>Intrarenal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 angiotensinogen </a:t>
                </a:r>
              </a:p>
              <a:p>
                <a:r>
                  <a:rPr lang="en-US" b="1" dirty="0" smtClean="0">
                    <a:solidFill>
                      <a:schemeClr val="accent2"/>
                    </a:solidFill>
                  </a:rPr>
                  <a:t>upregulation</a:t>
                </a:r>
                <a:endParaRPr lang="en-US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2" name="Down Arrow 51"/>
              <p:cNvSpPr>
                <a:spLocks noChangeAspect="1"/>
              </p:cNvSpPr>
              <p:nvPr/>
            </p:nvSpPr>
            <p:spPr bwMode="auto">
              <a:xfrm>
                <a:off x="8229600" y="4561513"/>
                <a:ext cx="460857" cy="640080"/>
              </a:xfrm>
              <a:prstGeom prst="downArrow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Verdana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305910" y="4561513"/>
              <a:ext cx="2193838" cy="640080"/>
              <a:chOff x="1305910" y="4561513"/>
              <a:chExt cx="2193838" cy="64008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763110" y="4650721"/>
                <a:ext cx="17366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2"/>
                    </a:solidFill>
                  </a:rPr>
                  <a:t>Volume</a:t>
                </a:r>
                <a:endParaRPr lang="en-US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9" name="Down Arrow 48"/>
              <p:cNvSpPr>
                <a:spLocks noChangeAspect="1"/>
              </p:cNvSpPr>
              <p:nvPr/>
            </p:nvSpPr>
            <p:spPr bwMode="auto">
              <a:xfrm>
                <a:off x="1305910" y="4561513"/>
                <a:ext cx="429905" cy="640080"/>
              </a:xfrm>
              <a:prstGeom prst="downArrow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Verdana" charset="0"/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3562350" y="5453614"/>
            <a:ext cx="4567311" cy="640080"/>
            <a:chOff x="3562350" y="5453614"/>
            <a:chExt cx="4567311" cy="640080"/>
          </a:xfrm>
        </p:grpSpPr>
        <p:sp>
          <p:nvSpPr>
            <p:cNvPr id="17" name="TextBox 16"/>
            <p:cNvSpPr txBox="1"/>
            <p:nvPr/>
          </p:nvSpPr>
          <p:spPr>
            <a:xfrm>
              <a:off x="4052961" y="5542822"/>
              <a:ext cx="4076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Inflammation/fibrosis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53" name="Down Arrow 52"/>
            <p:cNvSpPr>
              <a:spLocks noChangeAspect="1"/>
            </p:cNvSpPr>
            <p:nvPr/>
          </p:nvSpPr>
          <p:spPr bwMode="auto">
            <a:xfrm>
              <a:off x="3562350" y="5453614"/>
              <a:ext cx="460857" cy="640080"/>
            </a:xfrm>
            <a:prstGeom prst="down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Verdana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560405" y="5764160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And many others…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814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12"/>
          <p:cNvSpPr>
            <a:spLocks noGrp="1"/>
          </p:cNvSpPr>
          <p:nvPr>
            <p:ph idx="1"/>
          </p:nvPr>
        </p:nvSpPr>
        <p:spPr>
          <a:xfrm>
            <a:off x="381000" y="1371600"/>
            <a:ext cx="11430000" cy="4159250"/>
          </a:xfrm>
        </p:spPr>
        <p:txBody>
          <a:bodyPr/>
          <a:lstStyle/>
          <a:p>
            <a:r>
              <a:rPr lang="en-US" dirty="0" smtClean="0"/>
              <a:t>CREDENCE began before any CV outcomes trials had reported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Renal effects were not the primary focus of the CV outcomes trials</a:t>
            </a:r>
            <a:endParaRPr lang="en-US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of Major SGLT2 Inhibitor Trials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91639" y="2103120"/>
            <a:ext cx="11682811" cy="1706880"/>
            <a:chOff x="391639" y="4617720"/>
            <a:chExt cx="11682811" cy="1706880"/>
          </a:xfrm>
        </p:grpSpPr>
        <p:sp>
          <p:nvSpPr>
            <p:cNvPr id="5" name="TextBox 4"/>
            <p:cNvSpPr txBox="1"/>
            <p:nvPr/>
          </p:nvSpPr>
          <p:spPr>
            <a:xfrm>
              <a:off x="391639" y="4953000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6"/>
                  </a:solidFill>
                </a:rPr>
                <a:t>2014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30081" y="5450760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6"/>
                  </a:solidFill>
                </a:rPr>
                <a:t>2015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68523" y="5450760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6"/>
                  </a:solidFill>
                </a:rPr>
                <a:t>2016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06965" y="5450760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6"/>
                  </a:solidFill>
                </a:rPr>
                <a:t>2017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45407" y="5450760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6"/>
                  </a:solidFill>
                </a:rPr>
                <a:t>2018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083850" y="5450760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6"/>
                  </a:solidFill>
                </a:rPr>
                <a:t>2019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67032" y="5562599"/>
              <a:ext cx="1711705" cy="762001"/>
              <a:chOff x="670232" y="4513265"/>
              <a:chExt cx="1711705" cy="762001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670232" y="4601878"/>
                <a:ext cx="1711705" cy="5847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CREDENCE </a:t>
                </a:r>
              </a:p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enrollment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57C87F52-5E84-DC40-8C07-D8D28B7C89A0}"/>
                  </a:ext>
                </a:extLst>
              </p:cNvPr>
              <p:cNvSpPr/>
              <p:nvPr/>
            </p:nvSpPr>
            <p:spPr bwMode="auto">
              <a:xfrm>
                <a:off x="720874" y="4513265"/>
                <a:ext cx="1610420" cy="762001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9935470" y="5532120"/>
              <a:ext cx="1335972" cy="640080"/>
              <a:chOff x="9935470" y="5532120"/>
              <a:chExt cx="1335972" cy="64008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9935470" y="5559773"/>
                <a:ext cx="13359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CREDENCE </a:t>
                </a:r>
              </a:p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ended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CED62593-3E0F-B644-AB4D-E26419E2B43C}"/>
                  </a:ext>
                </a:extLst>
              </p:cNvPr>
              <p:cNvSpPr/>
              <p:nvPr/>
            </p:nvSpPr>
            <p:spPr bwMode="auto">
              <a:xfrm>
                <a:off x="9951958" y="5532120"/>
                <a:ext cx="1302996" cy="640080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0058400" y="4617720"/>
              <a:ext cx="1371600" cy="640080"/>
              <a:chOff x="10287000" y="4541520"/>
              <a:chExt cx="1371600" cy="640080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0287000" y="4690795"/>
                <a:ext cx="1371600" cy="3400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DECLARE</a:t>
                </a:r>
              </a:p>
            </p:txBody>
          </p:sp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57C87F52-5E84-DC40-8C07-D8D28B7C89A0}"/>
                  </a:ext>
                </a:extLst>
              </p:cNvPr>
              <p:cNvSpPr/>
              <p:nvPr/>
            </p:nvSpPr>
            <p:spPr bwMode="auto">
              <a:xfrm>
                <a:off x="10287000" y="4541520"/>
                <a:ext cx="1371600" cy="640080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810000" y="4617720"/>
              <a:ext cx="1371600" cy="640080"/>
              <a:chOff x="3596464" y="4498925"/>
              <a:chExt cx="1371600" cy="64008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3596464" y="4526578"/>
                <a:ext cx="1371600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EMPA-REG</a:t>
                </a:r>
              </a:p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OUTCOME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57C87F52-5E84-DC40-8C07-D8D28B7C89A0}"/>
                  </a:ext>
                </a:extLst>
              </p:cNvPr>
              <p:cNvSpPr/>
              <p:nvPr/>
            </p:nvSpPr>
            <p:spPr bwMode="auto">
              <a:xfrm>
                <a:off x="3596464" y="4498925"/>
                <a:ext cx="1371600" cy="640080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696200" y="4617720"/>
              <a:ext cx="1371600" cy="640080"/>
              <a:chOff x="6761489" y="4498925"/>
              <a:chExt cx="1371600" cy="64008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761489" y="4526578"/>
                <a:ext cx="1371600" cy="5847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CANVAS </a:t>
                </a:r>
              </a:p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Program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57C87F52-5E84-DC40-8C07-D8D28B7C89A0}"/>
                  </a:ext>
                </a:extLst>
              </p:cNvPr>
              <p:cNvSpPr/>
              <p:nvPr/>
            </p:nvSpPr>
            <p:spPr bwMode="auto">
              <a:xfrm>
                <a:off x="6761489" y="4498925"/>
                <a:ext cx="1371600" cy="640080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</a:endParaRPr>
              </a:p>
            </p:txBody>
          </p:sp>
        </p:grpSp>
        <p:sp>
          <p:nvSpPr>
            <p:cNvPr id="16" name="Right Arrow 3">
              <a:extLst>
                <a:ext uri="{FF2B5EF4-FFF2-40B4-BE49-F238E27FC236}">
                  <a16:creationId xmlns:a16="http://schemas.microsoft.com/office/drawing/2014/main" id="{D8AA5149-D290-F44E-9732-3C54A13265DF}"/>
                </a:ext>
              </a:extLst>
            </p:cNvPr>
            <p:cNvSpPr/>
            <p:nvPr/>
          </p:nvSpPr>
          <p:spPr bwMode="auto">
            <a:xfrm>
              <a:off x="457200" y="5338039"/>
              <a:ext cx="11338560" cy="131167"/>
            </a:xfrm>
            <a:custGeom>
              <a:avLst/>
              <a:gdLst>
                <a:gd name="connsiteX0" fmla="*/ 0 w 11506200"/>
                <a:gd name="connsiteY0" fmla="*/ 434156 h 1736625"/>
                <a:gd name="connsiteX1" fmla="*/ 10637888 w 11506200"/>
                <a:gd name="connsiteY1" fmla="*/ 434156 h 1736625"/>
                <a:gd name="connsiteX2" fmla="*/ 10637888 w 11506200"/>
                <a:gd name="connsiteY2" fmla="*/ 0 h 1736625"/>
                <a:gd name="connsiteX3" fmla="*/ 11506200 w 11506200"/>
                <a:gd name="connsiteY3" fmla="*/ 868313 h 1736625"/>
                <a:gd name="connsiteX4" fmla="*/ 10637888 w 11506200"/>
                <a:gd name="connsiteY4" fmla="*/ 1736625 h 1736625"/>
                <a:gd name="connsiteX5" fmla="*/ 10637888 w 11506200"/>
                <a:gd name="connsiteY5" fmla="*/ 1302469 h 1736625"/>
                <a:gd name="connsiteX6" fmla="*/ 0 w 11506200"/>
                <a:gd name="connsiteY6" fmla="*/ 1302469 h 1736625"/>
                <a:gd name="connsiteX7" fmla="*/ 0 w 11506200"/>
                <a:gd name="connsiteY7" fmla="*/ 434156 h 1736625"/>
                <a:gd name="connsiteX0" fmla="*/ 0 w 11506200"/>
                <a:gd name="connsiteY0" fmla="*/ 0 h 1302469"/>
                <a:gd name="connsiteX1" fmla="*/ 10637888 w 11506200"/>
                <a:gd name="connsiteY1" fmla="*/ 0 h 1302469"/>
                <a:gd name="connsiteX2" fmla="*/ 11506200 w 11506200"/>
                <a:gd name="connsiteY2" fmla="*/ 434157 h 1302469"/>
                <a:gd name="connsiteX3" fmla="*/ 10637888 w 11506200"/>
                <a:gd name="connsiteY3" fmla="*/ 1302469 h 1302469"/>
                <a:gd name="connsiteX4" fmla="*/ 10637888 w 11506200"/>
                <a:gd name="connsiteY4" fmla="*/ 868313 h 1302469"/>
                <a:gd name="connsiteX5" fmla="*/ 0 w 11506200"/>
                <a:gd name="connsiteY5" fmla="*/ 868313 h 1302469"/>
                <a:gd name="connsiteX6" fmla="*/ 0 w 11506200"/>
                <a:gd name="connsiteY6" fmla="*/ 0 h 1302469"/>
                <a:gd name="connsiteX0" fmla="*/ 0 w 11506200"/>
                <a:gd name="connsiteY0" fmla="*/ 0 h 868313"/>
                <a:gd name="connsiteX1" fmla="*/ 10637888 w 11506200"/>
                <a:gd name="connsiteY1" fmla="*/ 0 h 868313"/>
                <a:gd name="connsiteX2" fmla="*/ 11506200 w 11506200"/>
                <a:gd name="connsiteY2" fmla="*/ 434157 h 868313"/>
                <a:gd name="connsiteX3" fmla="*/ 10637888 w 11506200"/>
                <a:gd name="connsiteY3" fmla="*/ 868313 h 868313"/>
                <a:gd name="connsiteX4" fmla="*/ 0 w 11506200"/>
                <a:gd name="connsiteY4" fmla="*/ 868313 h 868313"/>
                <a:gd name="connsiteX5" fmla="*/ 0 w 11506200"/>
                <a:gd name="connsiteY5" fmla="*/ 0 h 868313"/>
                <a:gd name="connsiteX0" fmla="*/ 0 w 11163300"/>
                <a:gd name="connsiteY0" fmla="*/ 0 h 868313"/>
                <a:gd name="connsiteX1" fmla="*/ 10637888 w 11163300"/>
                <a:gd name="connsiteY1" fmla="*/ 0 h 868313"/>
                <a:gd name="connsiteX2" fmla="*/ 11163300 w 11163300"/>
                <a:gd name="connsiteY2" fmla="*/ 434157 h 868313"/>
                <a:gd name="connsiteX3" fmla="*/ 10637888 w 11163300"/>
                <a:gd name="connsiteY3" fmla="*/ 868313 h 868313"/>
                <a:gd name="connsiteX4" fmla="*/ 0 w 11163300"/>
                <a:gd name="connsiteY4" fmla="*/ 868313 h 868313"/>
                <a:gd name="connsiteX5" fmla="*/ 0 w 11163300"/>
                <a:gd name="connsiteY5" fmla="*/ 0 h 868313"/>
                <a:gd name="connsiteX0" fmla="*/ 0 w 10911631"/>
                <a:gd name="connsiteY0" fmla="*/ 0 h 868313"/>
                <a:gd name="connsiteX1" fmla="*/ 10637888 w 10911631"/>
                <a:gd name="connsiteY1" fmla="*/ 0 h 868313"/>
                <a:gd name="connsiteX2" fmla="*/ 10911631 w 10911631"/>
                <a:gd name="connsiteY2" fmla="*/ 469179 h 868313"/>
                <a:gd name="connsiteX3" fmla="*/ 10637888 w 10911631"/>
                <a:gd name="connsiteY3" fmla="*/ 868313 h 868313"/>
                <a:gd name="connsiteX4" fmla="*/ 0 w 10911631"/>
                <a:gd name="connsiteY4" fmla="*/ 868313 h 868313"/>
                <a:gd name="connsiteX5" fmla="*/ 0 w 10911631"/>
                <a:gd name="connsiteY5" fmla="*/ 0 h 868313"/>
                <a:gd name="connsiteX0" fmla="*/ 0 w 10802574"/>
                <a:gd name="connsiteY0" fmla="*/ 0 h 868313"/>
                <a:gd name="connsiteX1" fmla="*/ 10637888 w 10802574"/>
                <a:gd name="connsiteY1" fmla="*/ 0 h 868313"/>
                <a:gd name="connsiteX2" fmla="*/ 10802574 w 10802574"/>
                <a:gd name="connsiteY2" fmla="*/ 469179 h 868313"/>
                <a:gd name="connsiteX3" fmla="*/ 10637888 w 10802574"/>
                <a:gd name="connsiteY3" fmla="*/ 868313 h 868313"/>
                <a:gd name="connsiteX4" fmla="*/ 0 w 10802574"/>
                <a:gd name="connsiteY4" fmla="*/ 868313 h 868313"/>
                <a:gd name="connsiteX5" fmla="*/ 0 w 10802574"/>
                <a:gd name="connsiteY5" fmla="*/ 0 h 868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02574" h="868313">
                  <a:moveTo>
                    <a:pt x="0" y="0"/>
                  </a:moveTo>
                  <a:lnTo>
                    <a:pt x="10637888" y="0"/>
                  </a:lnTo>
                  <a:lnTo>
                    <a:pt x="10802574" y="469179"/>
                  </a:lnTo>
                  <a:lnTo>
                    <a:pt x="10637888" y="868313"/>
                  </a:lnTo>
                  <a:lnTo>
                    <a:pt x="0" y="8683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Verdana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1219200" y="5312182"/>
              <a:ext cx="182880" cy="18288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4404360" y="5312182"/>
              <a:ext cx="182880" cy="18288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8290560" y="5312182"/>
              <a:ext cx="182880" cy="18288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10713720" y="5312182"/>
              <a:ext cx="182880" cy="18288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11018520" y="5312182"/>
              <a:ext cx="182880" cy="18288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763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Low Renal Risk Populations in CV Outcomes Trials</a:t>
            </a:r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F850D13-9F3A-0845-9CE2-8D6A78B49200}"/>
              </a:ext>
            </a:extLst>
          </p:cNvPr>
          <p:cNvGrpSpPr/>
          <p:nvPr/>
        </p:nvGrpSpPr>
        <p:grpSpPr>
          <a:xfrm>
            <a:off x="1571219" y="2295316"/>
            <a:ext cx="3871410" cy="2482723"/>
            <a:chOff x="1975038" y="2422907"/>
            <a:chExt cx="3871410" cy="1648297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70E1BD8-3B7C-5F4B-B56D-ABB7B9D8BC51}"/>
                </a:ext>
              </a:extLst>
            </p:cNvPr>
            <p:cNvGrpSpPr/>
            <p:nvPr/>
          </p:nvGrpSpPr>
          <p:grpSpPr>
            <a:xfrm>
              <a:off x="1976535" y="2422908"/>
              <a:ext cx="3869913" cy="1648296"/>
              <a:chOff x="2087129" y="2684321"/>
              <a:chExt cx="3699109" cy="157554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9B21052-533D-224C-843D-B4C3818382EE}"/>
                  </a:ext>
                </a:extLst>
              </p:cNvPr>
              <p:cNvSpPr/>
              <p:nvPr/>
            </p:nvSpPr>
            <p:spPr bwMode="auto">
              <a:xfrm>
                <a:off x="2087130" y="3943786"/>
                <a:ext cx="3699108" cy="316081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E34E4805-88B2-5C48-9FAC-1ACB299F990A}"/>
                  </a:ext>
                </a:extLst>
              </p:cNvPr>
              <p:cNvSpPr/>
              <p:nvPr/>
            </p:nvSpPr>
            <p:spPr bwMode="auto">
              <a:xfrm>
                <a:off x="2087130" y="3628382"/>
                <a:ext cx="3699108" cy="316081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860E744-C030-6B4B-9DA0-FC4B83D478B9}"/>
                  </a:ext>
                </a:extLst>
              </p:cNvPr>
              <p:cNvSpPr/>
              <p:nvPr/>
            </p:nvSpPr>
            <p:spPr bwMode="auto">
              <a:xfrm>
                <a:off x="3320028" y="3315002"/>
                <a:ext cx="1233310" cy="316081"/>
              </a:xfrm>
              <a:prstGeom prst="rect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DDEB3219-935A-9B43-BDED-F2DBC1161AC6}"/>
                  </a:ext>
                </a:extLst>
              </p:cNvPr>
              <p:cNvSpPr/>
              <p:nvPr/>
            </p:nvSpPr>
            <p:spPr bwMode="auto">
              <a:xfrm>
                <a:off x="2087130" y="3315002"/>
                <a:ext cx="1233310" cy="316081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02B6860-681E-4F42-804E-1365E2C763AE}"/>
                  </a:ext>
                </a:extLst>
              </p:cNvPr>
              <p:cNvSpPr/>
              <p:nvPr/>
            </p:nvSpPr>
            <p:spPr bwMode="auto">
              <a:xfrm>
                <a:off x="4552927" y="3315002"/>
                <a:ext cx="1233310" cy="316081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FFD7AD9-BA45-0145-8CB1-EE549DB77182}"/>
                  </a:ext>
                </a:extLst>
              </p:cNvPr>
              <p:cNvSpPr/>
              <p:nvPr/>
            </p:nvSpPr>
            <p:spPr bwMode="auto">
              <a:xfrm>
                <a:off x="3320028" y="2999395"/>
                <a:ext cx="1233310" cy="316081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61307685-2477-7540-BDF8-3163F3B4ED3C}"/>
                  </a:ext>
                </a:extLst>
              </p:cNvPr>
              <p:cNvSpPr/>
              <p:nvPr/>
            </p:nvSpPr>
            <p:spPr bwMode="auto">
              <a:xfrm>
                <a:off x="2087130" y="2999395"/>
                <a:ext cx="1233310" cy="31608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90C1764C-2E94-0048-A0CD-8231F3201C05}"/>
                  </a:ext>
                </a:extLst>
              </p:cNvPr>
              <p:cNvSpPr/>
              <p:nvPr/>
            </p:nvSpPr>
            <p:spPr bwMode="auto">
              <a:xfrm>
                <a:off x="4552927" y="2999395"/>
                <a:ext cx="1233310" cy="316081"/>
              </a:xfrm>
              <a:prstGeom prst="rect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6EC1D58-64B6-8D4A-B65E-CEFAE97A24D6}"/>
                  </a:ext>
                </a:extLst>
              </p:cNvPr>
              <p:cNvSpPr/>
              <p:nvPr/>
            </p:nvSpPr>
            <p:spPr bwMode="auto">
              <a:xfrm>
                <a:off x="3320028" y="2684322"/>
                <a:ext cx="1233310" cy="316081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27142C96-7FBB-0F4C-97EF-67F688C0F2E4}"/>
                  </a:ext>
                </a:extLst>
              </p:cNvPr>
              <p:cNvSpPr/>
              <p:nvPr/>
            </p:nvSpPr>
            <p:spPr bwMode="auto">
              <a:xfrm>
                <a:off x="2087129" y="2684321"/>
                <a:ext cx="1233310" cy="31608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DDF11613-7E20-754B-A71B-C54CA653DE56}"/>
                  </a:ext>
                </a:extLst>
              </p:cNvPr>
              <p:cNvSpPr/>
              <p:nvPr/>
            </p:nvSpPr>
            <p:spPr bwMode="auto">
              <a:xfrm>
                <a:off x="4552927" y="2684322"/>
                <a:ext cx="1233310" cy="316081"/>
              </a:xfrm>
              <a:prstGeom prst="rect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E817AA80-BF4C-174F-AD6F-A694919BC54D}"/>
                  </a:ext>
                </a:extLst>
              </p:cNvPr>
              <p:cNvSpPr/>
              <p:nvPr/>
            </p:nvSpPr>
            <p:spPr bwMode="auto">
              <a:xfrm>
                <a:off x="2087130" y="3626501"/>
                <a:ext cx="1233310" cy="316081"/>
              </a:xfrm>
              <a:prstGeom prst="rect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</a:endParaRPr>
              </a:p>
            </p:txBody>
          </p:sp>
        </p:grpSp>
        <p:cxnSp>
          <p:nvCxnSpPr>
            <p:cNvPr id="55" name="Straight Connector 54"/>
            <p:cNvCxnSpPr>
              <a:cxnSpLocks/>
            </p:cNvCxnSpPr>
            <p:nvPr/>
          </p:nvCxnSpPr>
          <p:spPr bwMode="auto">
            <a:xfrm>
              <a:off x="1975038" y="2755041"/>
              <a:ext cx="386983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>
              <a:cxnSpLocks/>
            </p:cNvCxnSpPr>
            <p:nvPr/>
          </p:nvCxnSpPr>
          <p:spPr bwMode="auto">
            <a:xfrm>
              <a:off x="1975038" y="3083904"/>
              <a:ext cx="386983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>
              <a:cxnSpLocks/>
            </p:cNvCxnSpPr>
            <p:nvPr/>
          </p:nvCxnSpPr>
          <p:spPr bwMode="auto">
            <a:xfrm>
              <a:off x="3263610" y="2422908"/>
              <a:ext cx="0" cy="164517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D3651E0-826E-FC4E-BFAA-1AC14A954B2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59848" y="2422907"/>
              <a:ext cx="0" cy="164517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A6737AD-7CA7-1D48-B998-D22C0E10F0C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75038" y="3413689"/>
              <a:ext cx="386983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9574EED-FF4E-CA4F-A0AD-1B5B733BB80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75038" y="3735236"/>
              <a:ext cx="386983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EAA3452-470B-4144-8D6F-A3C21876F06D}"/>
              </a:ext>
            </a:extLst>
          </p:cNvPr>
          <p:cNvGrpSpPr/>
          <p:nvPr/>
        </p:nvGrpSpPr>
        <p:grpSpPr>
          <a:xfrm>
            <a:off x="1600200" y="5033743"/>
            <a:ext cx="3819422" cy="528857"/>
            <a:chOff x="1975038" y="4690821"/>
            <a:chExt cx="5553046" cy="627939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074C706E-B217-424F-8D7C-A824EFDAA278}"/>
                </a:ext>
              </a:extLst>
            </p:cNvPr>
            <p:cNvGrpSpPr/>
            <p:nvPr/>
          </p:nvGrpSpPr>
          <p:grpSpPr>
            <a:xfrm>
              <a:off x="1975038" y="4693754"/>
              <a:ext cx="1328247" cy="625006"/>
              <a:chOff x="1281607" y="4901461"/>
              <a:chExt cx="1328247" cy="703984"/>
            </a:xfrm>
          </p:grpSpPr>
          <p:sp>
            <p:nvSpPr>
              <p:cNvPr id="112" name="Rectangle 111"/>
              <p:cNvSpPr/>
              <p:nvPr/>
            </p:nvSpPr>
            <p:spPr bwMode="auto">
              <a:xfrm>
                <a:off x="1281607" y="4901461"/>
                <a:ext cx="1328247" cy="70398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427A"/>
                  </a:solidFill>
                  <a:effectLst/>
                  <a:uLnTx/>
                  <a:uFillTx/>
                  <a:latin typeface="Verdana" charset="0"/>
                  <a:ea typeface="ＭＳ Ｐゴシック" pitchFamily="-105" charset="-128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1590079" y="5068631"/>
                <a:ext cx="711302" cy="370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-105" charset="0"/>
                    <a:ea typeface="Calibri" charset="0"/>
                    <a:cs typeface="Times New Roman" charset="0"/>
                  </a:rPr>
                  <a:t>Low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B83826E6-1946-8B4F-AC45-CE68E31E0932}"/>
                </a:ext>
              </a:extLst>
            </p:cNvPr>
            <p:cNvGrpSpPr/>
            <p:nvPr/>
          </p:nvGrpSpPr>
          <p:grpSpPr>
            <a:xfrm>
              <a:off x="3303518" y="4690821"/>
              <a:ext cx="1506780" cy="625006"/>
              <a:chOff x="2532897" y="4898528"/>
              <a:chExt cx="1506780" cy="703984"/>
            </a:xfrm>
          </p:grpSpPr>
          <p:sp>
            <p:nvSpPr>
              <p:cNvPr id="110" name="Rectangle 109"/>
              <p:cNvSpPr/>
              <p:nvPr/>
            </p:nvSpPr>
            <p:spPr bwMode="auto">
              <a:xfrm>
                <a:off x="2622162" y="4898528"/>
                <a:ext cx="1328247" cy="703984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427A"/>
                  </a:solidFill>
                  <a:effectLst/>
                  <a:uLnTx/>
                  <a:uFillTx/>
                  <a:latin typeface="Verdana" charset="0"/>
                  <a:ea typeface="ＭＳ Ｐゴシック" pitchFamily="-105" charset="-128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2532897" y="4966178"/>
                <a:ext cx="1506780" cy="6174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-105" charset="0"/>
                    <a:ea typeface="Calibri" charset="0"/>
                    <a:cs typeface="Times New Roman" charset="0"/>
                  </a:rPr>
                  <a:t>Moderately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-105" charset="0"/>
                    <a:ea typeface="Calibri" charset="0"/>
                    <a:cs typeface="Times New Roman" charset="0"/>
                  </a:rPr>
                  <a:t>increased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</a:endParaRP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316BF7B2-55A1-AC48-86F2-6E687D146251}"/>
                </a:ext>
              </a:extLst>
            </p:cNvPr>
            <p:cNvGrpSpPr/>
            <p:nvPr/>
          </p:nvGrpSpPr>
          <p:grpSpPr>
            <a:xfrm>
              <a:off x="4810528" y="4690821"/>
              <a:ext cx="1328247" cy="625006"/>
              <a:chOff x="3960115" y="4898528"/>
              <a:chExt cx="1328247" cy="703984"/>
            </a:xfrm>
          </p:grpSpPr>
          <p:sp>
            <p:nvSpPr>
              <p:cNvPr id="108" name="Rectangle 107"/>
              <p:cNvSpPr/>
              <p:nvPr/>
            </p:nvSpPr>
            <p:spPr bwMode="auto">
              <a:xfrm>
                <a:off x="3960115" y="4898528"/>
                <a:ext cx="1328247" cy="703984"/>
              </a:xfrm>
              <a:prstGeom prst="rect">
                <a:avLst/>
              </a:prstGeom>
              <a:solidFill>
                <a:srgbClr val="FF8001"/>
              </a:solidFill>
              <a:ln w="9525" cap="flat" cmpd="sng" algn="ctr">
                <a:solidFill>
                  <a:srgbClr val="FF800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427A"/>
                  </a:solidFill>
                  <a:effectLst/>
                  <a:uLnTx/>
                  <a:uFillTx/>
                  <a:latin typeface="Verdana" charset="0"/>
                  <a:ea typeface="ＭＳ Ｐゴシック" pitchFamily="-105" charset="-128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4234794" y="5065694"/>
                <a:ext cx="778888" cy="370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-105" charset="0"/>
                    <a:ea typeface="Calibri" charset="0"/>
                    <a:cs typeface="Times New Roman" charset="0"/>
                  </a:rPr>
                  <a:t>High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</a:endParaRP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86105246-941E-F848-A817-E08FE0B3CA75}"/>
                </a:ext>
              </a:extLst>
            </p:cNvPr>
            <p:cNvGrpSpPr/>
            <p:nvPr/>
          </p:nvGrpSpPr>
          <p:grpSpPr>
            <a:xfrm>
              <a:off x="6191436" y="4690821"/>
              <a:ext cx="1336648" cy="625006"/>
              <a:chOff x="5272894" y="4898528"/>
              <a:chExt cx="1336648" cy="703984"/>
            </a:xfrm>
          </p:grpSpPr>
          <p:sp>
            <p:nvSpPr>
              <p:cNvPr id="106" name="Rectangle 105"/>
              <p:cNvSpPr/>
              <p:nvPr/>
            </p:nvSpPr>
            <p:spPr bwMode="auto">
              <a:xfrm>
                <a:off x="5277094" y="4898528"/>
                <a:ext cx="1328247" cy="703984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427A"/>
                  </a:solidFill>
                  <a:effectLst/>
                  <a:uLnTx/>
                  <a:uFillTx/>
                  <a:latin typeface="Verdana" charset="0"/>
                  <a:ea typeface="ＭＳ Ｐゴシック" pitchFamily="-105" charset="-128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272894" y="5065695"/>
                <a:ext cx="1336648" cy="370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-105" charset="0"/>
                    <a:ea typeface="Calibri" charset="0"/>
                    <a:cs typeface="Times New Roman" charset="0"/>
                  </a:rPr>
                  <a:t>Very high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</a:endParaRPr>
              </a:p>
            </p:txBody>
          </p:sp>
        </p:grpSp>
      </p:grpSp>
      <p:sp>
        <p:nvSpPr>
          <p:cNvPr id="114" name="Rectangle 113"/>
          <p:cNvSpPr/>
          <p:nvPr/>
        </p:nvSpPr>
        <p:spPr>
          <a:xfrm>
            <a:off x="958551" y="4300906"/>
            <a:ext cx="6126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Calibri" charset="0"/>
                <a:cs typeface="Times New Roman" charset="0"/>
              </a:rPr>
              <a:t>&lt;30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-105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774205" y="3817302"/>
            <a:ext cx="7970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Calibri" charset="0"/>
                <a:cs typeface="Times New Roman" charset="0"/>
              </a:rPr>
              <a:t>30-44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-105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774205" y="3333698"/>
            <a:ext cx="7970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Calibri" charset="0"/>
                <a:cs typeface="Times New Roman" charset="0"/>
              </a:rPr>
              <a:t>45-59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-105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98197" y="2850094"/>
            <a:ext cx="13766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60-90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387345" y="2366490"/>
            <a:ext cx="11874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≥90</a:t>
            </a:r>
          </a:p>
        </p:txBody>
      </p:sp>
      <p:sp>
        <p:nvSpPr>
          <p:cNvPr id="120" name="Rectangle 119"/>
          <p:cNvSpPr/>
          <p:nvPr/>
        </p:nvSpPr>
        <p:spPr>
          <a:xfrm rot="16200000">
            <a:off x="-1052180" y="3423696"/>
            <a:ext cx="2903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Calibri" charset="0"/>
                <a:cs typeface="Times New Roman" charset="0"/>
              </a:rPr>
              <a:t>GFR categories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Calibri" charset="0"/>
                <a:cs typeface="Times New Roman" charset="0"/>
              </a:rPr>
              <a:t>(mL/min/1.73 m</a:t>
            </a:r>
            <a:r>
              <a:rPr kumimoji="0" lang="en-AU" sz="180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Calibri" charset="0"/>
                <a:cs typeface="Times New Roman" charset="0"/>
              </a:rPr>
              <a:t>2</a:t>
            </a:r>
            <a:r>
              <a:rPr kumimoji="0" lang="en-AU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Calibri" charset="0"/>
                <a:cs typeface="Times New Roman" charset="0"/>
              </a:rPr>
              <a:t>)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-105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1290495" y="1616411"/>
            <a:ext cx="4444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Albuminuria categories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(mg/g)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-105" charset="0"/>
              <a:ea typeface="ＭＳ Ｐゴシック" pitchFamily="-105" charset="-128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576658" y="1930694"/>
            <a:ext cx="12815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A1: &lt;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30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-105" charset="0"/>
              <a:ea typeface="ＭＳ Ｐゴシック" pitchFamily="-105" charset="-128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2780481" y="1930694"/>
            <a:ext cx="14719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A2: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30-300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-105" charset="0"/>
              <a:ea typeface="ＭＳ Ｐゴシック" pitchFamily="-105" charset="-128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4144780" y="1930694"/>
            <a:ext cx="13054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A3: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&gt;300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-105" charset="0"/>
              <a:ea typeface="ＭＳ Ｐゴシック" pitchFamily="-105" charset="-128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19502C0-46A7-E244-950C-2378D46AE520}"/>
              </a:ext>
            </a:extLst>
          </p:cNvPr>
          <p:cNvSpPr/>
          <p:nvPr/>
        </p:nvSpPr>
        <p:spPr bwMode="auto">
          <a:xfrm>
            <a:off x="1964055" y="2785843"/>
            <a:ext cx="274320" cy="274320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rPr>
              <a:t>D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19502C0-46A7-E244-950C-2378D46AE520}"/>
              </a:ext>
            </a:extLst>
          </p:cNvPr>
          <p:cNvSpPr/>
          <p:nvPr/>
        </p:nvSpPr>
        <p:spPr bwMode="auto">
          <a:xfrm>
            <a:off x="1764259" y="2912977"/>
            <a:ext cx="274320" cy="274320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rPr>
              <a:t>C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19502C0-46A7-E244-950C-2378D46AE520}"/>
              </a:ext>
            </a:extLst>
          </p:cNvPr>
          <p:cNvSpPr/>
          <p:nvPr/>
        </p:nvSpPr>
        <p:spPr bwMode="auto">
          <a:xfrm>
            <a:off x="2133600" y="2931251"/>
            <a:ext cx="274320" cy="274320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rPr>
              <a:t>E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232704"/>
              </p:ext>
            </p:extLst>
          </p:nvPr>
        </p:nvGraphicFramePr>
        <p:xfrm>
          <a:off x="5792470" y="1915160"/>
          <a:ext cx="292608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35058431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800" b="1" u="none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877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1" u="none" dirty="0">
                          <a:solidFill>
                            <a:srgbClr val="002060"/>
                          </a:solidFill>
                        </a:rPr>
                        <a:t>DECLARE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3047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1" u="none" dirty="0" smtClean="0">
                          <a:solidFill>
                            <a:srgbClr val="002060"/>
                          </a:solidFill>
                        </a:rPr>
                        <a:t>CANVAS Program</a:t>
                      </a:r>
                      <a:endParaRPr lang="en-US" sz="1800" b="1" u="none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70048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1" u="none" dirty="0">
                          <a:solidFill>
                            <a:srgbClr val="002060"/>
                          </a:solidFill>
                        </a:rPr>
                        <a:t>EMPA-REG OUTCOME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4908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800" b="1" u="none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80169686"/>
                  </a:ext>
                </a:extLst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040374"/>
              </p:ext>
            </p:extLst>
          </p:nvPr>
        </p:nvGraphicFramePr>
        <p:xfrm>
          <a:off x="10774680" y="1366520"/>
          <a:ext cx="1188720" cy="237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val="42637809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MedianUACR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mg/g)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1451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13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5971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12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194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18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25496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65809282"/>
                  </a:ext>
                </a:extLst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740737"/>
              </p:ext>
            </p:extLst>
          </p:nvPr>
        </p:nvGraphicFramePr>
        <p:xfrm>
          <a:off x="8246110" y="1640840"/>
          <a:ext cx="2650490" cy="2103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0490">
                  <a:extLst>
                    <a:ext uri="{9D8B030D-6E8A-4147-A177-3AD203B41FA5}">
                      <a16:colId xmlns:a16="http://schemas.microsoft.com/office/drawing/2014/main" val="31426904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Mean eGFR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(mL/min/1.73 m</a:t>
                      </a:r>
                      <a:r>
                        <a:rPr lang="en-US" sz="1800" b="1" baseline="30000" dirty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) </a:t>
                      </a: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75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85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195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76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53807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7455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47592202"/>
                  </a:ext>
                </a:extLst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6172200" y="5435736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Total of 29 sustained RRT events reported across trials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3779991"/>
            <a:ext cx="56388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Sustained RRT Events</a:t>
            </a:r>
          </a:p>
          <a:p>
            <a:endParaRPr lang="en-US" sz="900" b="1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DECLARE</a:t>
            </a:r>
            <a:r>
              <a:rPr lang="en-US" sz="2000" dirty="0">
                <a:solidFill>
                  <a:srgbClr val="000000"/>
                </a:solidFill>
              </a:rPr>
              <a:t>		   </a:t>
            </a:r>
            <a:r>
              <a:rPr lang="en-US" sz="2000" dirty="0" smtClean="0">
                <a:solidFill>
                  <a:srgbClr val="000000"/>
                </a:solidFill>
              </a:rPr>
              <a:t>Not reported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CANVAS Program	   18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EMPA-REG OUTCOME	   11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19502C0-46A7-E244-950C-2378D46AE520}"/>
              </a:ext>
            </a:extLst>
          </p:cNvPr>
          <p:cNvSpPr/>
          <p:nvPr/>
        </p:nvSpPr>
        <p:spPr bwMode="auto">
          <a:xfrm>
            <a:off x="5486400" y="2362200"/>
            <a:ext cx="274320" cy="274320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rPr>
              <a:t>D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19502C0-46A7-E244-950C-2378D46AE520}"/>
              </a:ext>
            </a:extLst>
          </p:cNvPr>
          <p:cNvSpPr/>
          <p:nvPr/>
        </p:nvSpPr>
        <p:spPr bwMode="auto">
          <a:xfrm>
            <a:off x="5486400" y="2710180"/>
            <a:ext cx="274320" cy="274320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rPr>
              <a:t>C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19502C0-46A7-E244-950C-2378D46AE520}"/>
              </a:ext>
            </a:extLst>
          </p:cNvPr>
          <p:cNvSpPr/>
          <p:nvPr/>
        </p:nvSpPr>
        <p:spPr bwMode="auto">
          <a:xfrm>
            <a:off x="5486400" y="3048000"/>
            <a:ext cx="274320" cy="274320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rPr>
              <a:t>E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1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205163" algn="l"/>
              </a:tabLst>
            </a:pPr>
            <a:r>
              <a:rPr lang="en-US" dirty="0" smtClean="0"/>
              <a:t>Why Is CREDENCE Important?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81000" y="1447800"/>
            <a:ext cx="11430000" cy="4083050"/>
          </a:xfrm>
        </p:spPr>
        <p:txBody>
          <a:bodyPr/>
          <a:lstStyle/>
          <a:p>
            <a:r>
              <a:rPr lang="en-US" dirty="0"/>
              <a:t>CV </a:t>
            </a:r>
            <a:r>
              <a:rPr lang="en-US" dirty="0" smtClean="0"/>
              <a:t>outcomes trial results suggested possible attenuation of renal effects in patients with reduced kidney function</a:t>
            </a:r>
            <a:endParaRPr lang="en-US" dirty="0"/>
          </a:p>
        </p:txBody>
      </p:sp>
      <p:sp>
        <p:nvSpPr>
          <p:cNvPr id="47" name="Text Placeholder 5"/>
          <p:cNvSpPr txBox="1">
            <a:spLocks/>
          </p:cNvSpPr>
          <p:nvPr/>
        </p:nvSpPr>
        <p:spPr>
          <a:xfrm>
            <a:off x="370840" y="6248400"/>
            <a:ext cx="4790530" cy="639207"/>
          </a:xfrm>
          <a:prstGeom prst="rect">
            <a:avLst/>
          </a:prstGeom>
        </p:spPr>
        <p:txBody>
          <a:bodyPr anchor="ctr"/>
          <a:lstStyle>
            <a:lvl1pPr marL="230188" indent="-230188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0BDF2"/>
              </a:buClr>
              <a:buChar char="•"/>
              <a:defRPr sz="2000">
                <a:solidFill>
                  <a:srgbClr val="000000"/>
                </a:solidFill>
                <a:latin typeface="+mn-lt"/>
                <a:ea typeface="ＭＳ Ｐゴシック" pitchFamily="42" charset="-128"/>
                <a:cs typeface="ＭＳ Ｐゴシック" pitchFamily="42" charset="-128"/>
              </a:defRPr>
            </a:lvl1pPr>
            <a:lvl2pPr marL="569913" indent="-2270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BDF2"/>
              </a:buClr>
              <a:buChar char="–"/>
              <a:defRPr b="0" i="0" u="none">
                <a:solidFill>
                  <a:srgbClr val="000000"/>
                </a:solidFill>
                <a:latin typeface="+mn-lt"/>
                <a:ea typeface="ＭＳ Ｐゴシック" pitchFamily="42" charset="-128"/>
              </a:defRPr>
            </a:lvl2pPr>
            <a:lvl3pPr marL="912813" indent="-22701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BDF2"/>
              </a:buClr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42" charset="-128"/>
              </a:defRPr>
            </a:lvl3pPr>
            <a:lvl4pPr marL="1252538" indent="-220663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00BDF2"/>
              </a:buClr>
              <a:buChar char="–"/>
              <a:defRPr sz="1400">
                <a:solidFill>
                  <a:srgbClr val="000000"/>
                </a:solidFill>
                <a:latin typeface="+mn-lt"/>
                <a:ea typeface="ＭＳ Ｐゴシック" pitchFamily="42" charset="-128"/>
              </a:defRPr>
            </a:lvl4pPr>
            <a:lvl5pPr marL="1601788" indent="-230188" algn="l" rtl="0" eaLnBrk="1" fontAlgn="base" hangingPunct="1">
              <a:spcBef>
                <a:spcPts val="100"/>
              </a:spcBef>
              <a:spcAft>
                <a:spcPct val="0"/>
              </a:spcAft>
              <a:buClr>
                <a:srgbClr val="00BDF2"/>
              </a:buClr>
              <a:buFont typeface="Arial" pitchFamily="-105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pitchFamily="42" charset="-128"/>
              </a:defRPr>
            </a:lvl5pPr>
            <a:lvl6pPr marL="206057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1777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7497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3217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46">
              <a:spcBef>
                <a:spcPts val="0"/>
              </a:spcBef>
              <a:buClr>
                <a:schemeClr val="bg1"/>
              </a:buClr>
              <a:buNone/>
              <a:defRPr/>
            </a:pPr>
            <a:r>
              <a:rPr lang="sv-SE" sz="900" kern="0" dirty="0" smtClean="0">
                <a:solidFill>
                  <a:schemeClr val="bg1"/>
                </a:solidFill>
              </a:rPr>
              <a:t>Zelniker TA, et al. </a:t>
            </a:r>
            <a:r>
              <a:rPr lang="sv-SE" sz="900" i="1" kern="0" dirty="0" smtClean="0">
                <a:solidFill>
                  <a:schemeClr val="bg1"/>
                </a:solidFill>
              </a:rPr>
              <a:t>Lancet.</a:t>
            </a:r>
            <a:r>
              <a:rPr lang="sv-SE" sz="900" kern="0" dirty="0" smtClean="0">
                <a:solidFill>
                  <a:schemeClr val="bg1"/>
                </a:solidFill>
              </a:rPr>
              <a:t> 2019;393(10166):31-39.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209800"/>
            <a:ext cx="8534400" cy="39809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25000" y="3766257"/>
            <a:ext cx="2196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Interaction </a:t>
            </a:r>
          </a:p>
          <a:p>
            <a:r>
              <a:rPr lang="en-US" sz="1800" i="1" dirty="0" smtClean="0">
                <a:solidFill>
                  <a:srgbClr val="000000"/>
                </a:solidFill>
              </a:rPr>
              <a:t>P</a:t>
            </a:r>
            <a:r>
              <a:rPr lang="en-US" sz="1800" dirty="0" smtClean="0">
                <a:solidFill>
                  <a:srgbClr val="000000"/>
                </a:solidFill>
              </a:rPr>
              <a:t> value = 0.0258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9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0914"/>
            <a:ext cx="11430000" cy="584775"/>
          </a:xfrm>
        </p:spPr>
        <p:txBody>
          <a:bodyPr/>
          <a:lstStyle/>
          <a:p>
            <a:r>
              <a:rPr lang="en-US" sz="3200" dirty="0" smtClean="0"/>
              <a:t>Primary Aim of the CREDENCE Trial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08125"/>
            <a:ext cx="11430000" cy="402272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To assess the effects of the SGLT2 inhibitor, canagliflozin, 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on clinically important renal outcomes in people with 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T2DM and established CKD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98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1" y="2504818"/>
            <a:ext cx="6321754" cy="707886"/>
          </a:xfrm>
        </p:spPr>
        <p:txBody>
          <a:bodyPr/>
          <a:lstStyle/>
          <a:p>
            <a:r>
              <a:rPr lang="en-US" sz="4000" dirty="0"/>
              <a:t>CREDENCE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287712"/>
            <a:ext cx="6934199" cy="369888"/>
          </a:xfrm>
        </p:spPr>
        <p:txBody>
          <a:bodyPr/>
          <a:lstStyle/>
          <a:p>
            <a:r>
              <a:rPr lang="en-US" sz="2800" i="1" dirty="0"/>
              <a:t>Study Design and Population</a:t>
            </a:r>
          </a:p>
          <a:p>
            <a:r>
              <a:rPr lang="en-US" sz="2800" dirty="0"/>
              <a:t>Meg J. Jardine, MBBS, PhD, FRACP</a:t>
            </a:r>
          </a:p>
          <a:p>
            <a:endParaRPr lang="en-US" sz="2800" i="1" dirty="0"/>
          </a:p>
          <a:p>
            <a:endParaRPr lang="en-US" sz="280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3906" y="5528930"/>
            <a:ext cx="6293342" cy="12153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11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3137"/>
            <a:ext cx="11430000" cy="892552"/>
          </a:xfrm>
        </p:spPr>
        <p:txBody>
          <a:bodyPr/>
          <a:lstStyle/>
          <a:p>
            <a:r>
              <a:rPr lang="en-US" dirty="0"/>
              <a:t>Presenter Disclosures: </a:t>
            </a:r>
            <a:br>
              <a:rPr lang="en-US" dirty="0"/>
            </a:br>
            <a:r>
              <a:rPr lang="en-US" dirty="0"/>
              <a:t>Meg J. Jardine, MBBS, PhD, FRACP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Supported by a Medical Research Future Fund Next Generation Clinical Researchers Program Career Development Fellowship</a:t>
            </a:r>
          </a:p>
          <a:p>
            <a:r>
              <a:rPr lang="en-US" dirty="0"/>
              <a:t>Research funding</a:t>
            </a:r>
          </a:p>
          <a:p>
            <a:pPr lvl="1"/>
            <a:r>
              <a:rPr lang="en-US" dirty="0"/>
              <a:t>Gambro, Baxter, CSL, Amgen, Eli Lilly, and Merck</a:t>
            </a:r>
          </a:p>
          <a:p>
            <a:r>
              <a:rPr lang="en-US" dirty="0"/>
              <a:t>Advisory boards </a:t>
            </a:r>
          </a:p>
          <a:p>
            <a:pPr lvl="1"/>
            <a:r>
              <a:rPr lang="en-US" dirty="0" err="1"/>
              <a:t>Akebia</a:t>
            </a:r>
            <a:r>
              <a:rPr lang="en-US" dirty="0"/>
              <a:t>, Baxter, Boehringer Ingelheim, </a:t>
            </a:r>
            <a:r>
              <a:rPr lang="en-US" dirty="0" smtClean="0"/>
              <a:t>CSL, and </a:t>
            </a:r>
            <a:r>
              <a:rPr lang="en-US" dirty="0" err="1"/>
              <a:t>Vifor</a:t>
            </a:r>
            <a:endParaRPr lang="en-US" dirty="0"/>
          </a:p>
          <a:p>
            <a:r>
              <a:rPr lang="en-US" dirty="0"/>
              <a:t>Speaker</a:t>
            </a:r>
          </a:p>
          <a:p>
            <a:pPr lvl="1"/>
            <a:r>
              <a:rPr lang="en-US" dirty="0"/>
              <a:t>Janssen, Amgen, and Roche</a:t>
            </a:r>
          </a:p>
          <a:p>
            <a:r>
              <a:rPr lang="en-US" dirty="0"/>
              <a:t>Any consultancy, honoraria, or travel support are paid to her institution </a:t>
            </a:r>
          </a:p>
        </p:txBody>
      </p:sp>
    </p:spTree>
    <p:extLst>
      <p:ext uri="{BB962C8B-B14F-4D97-AF65-F5344CB8AC3E}">
        <p14:creationId xmlns:p14="http://schemas.microsoft.com/office/powerpoint/2010/main" val="261664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Presentation 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and Rationale		   	George </a:t>
            </a:r>
            <a:r>
              <a:rPr lang="en-US" dirty="0" err="1"/>
              <a:t>Bakris</a:t>
            </a:r>
            <a:endParaRPr lang="en-US" dirty="0"/>
          </a:p>
          <a:p>
            <a:r>
              <a:rPr lang="en-US" dirty="0"/>
              <a:t>Study Design and Population	   	Meg J. Jardine</a:t>
            </a:r>
          </a:p>
          <a:p>
            <a:r>
              <a:rPr lang="en-US" dirty="0"/>
              <a:t>Effects on Renal Outcomes		   	</a:t>
            </a:r>
            <a:r>
              <a:rPr lang="en-US" dirty="0" err="1"/>
              <a:t>Vlado</a:t>
            </a:r>
            <a:r>
              <a:rPr lang="en-US" dirty="0"/>
              <a:t> </a:t>
            </a:r>
            <a:r>
              <a:rPr lang="en-US" dirty="0" err="1"/>
              <a:t>Perkovic</a:t>
            </a:r>
            <a:endParaRPr lang="en-US" dirty="0"/>
          </a:p>
          <a:p>
            <a:r>
              <a:rPr lang="en-US" dirty="0"/>
              <a:t>Effects on CV and </a:t>
            </a:r>
            <a:r>
              <a:rPr lang="en-US" dirty="0" smtClean="0"/>
              <a:t>Safety </a:t>
            </a:r>
            <a:r>
              <a:rPr lang="en-US" dirty="0"/>
              <a:t>Outcomes	Kenneth W. Mahaffey</a:t>
            </a:r>
          </a:p>
          <a:p>
            <a:r>
              <a:rPr lang="en-US" dirty="0"/>
              <a:t>Implications for Clinical Practice	   	David C. Wheeler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Organization</a:t>
            </a:r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F9A44F4-0E62-44E3-8534-49D30717C26C}"/>
              </a:ext>
            </a:extLst>
          </p:cNvPr>
          <p:cNvSpPr/>
          <p:nvPr/>
        </p:nvSpPr>
        <p:spPr bwMode="auto">
          <a:xfrm>
            <a:off x="4117521" y="2590800"/>
            <a:ext cx="3956958" cy="2209800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Verdana" charset="0"/>
              </a:rPr>
              <a:t>Steering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Verdana" charset="0"/>
              </a:rPr>
              <a:t>Committee</a:t>
            </a:r>
          </a:p>
          <a:p>
            <a:pPr algn="ctr" eaLnBrk="0" hangingPunct="0">
              <a:spcAft>
                <a:spcPts val="600"/>
              </a:spcAft>
            </a:pPr>
            <a:r>
              <a:rPr lang="en-US" sz="1200" spc="-20" dirty="0">
                <a:solidFill>
                  <a:schemeClr val="bg1"/>
                </a:solidFill>
                <a:latin typeface="Verdana" charset="0"/>
              </a:rPr>
              <a:t>V. </a:t>
            </a:r>
            <a:r>
              <a:rPr lang="en-US" sz="1200" spc="-20" dirty="0" err="1">
                <a:solidFill>
                  <a:schemeClr val="bg1"/>
                </a:solidFill>
                <a:latin typeface="Verdana" charset="0"/>
              </a:rPr>
              <a:t>Perkovic</a:t>
            </a:r>
            <a:r>
              <a:rPr lang="en-US" sz="1200" spc="-20" dirty="0">
                <a:solidFill>
                  <a:schemeClr val="bg1"/>
                </a:solidFill>
                <a:latin typeface="Verdana" charset="0"/>
              </a:rPr>
              <a:t> (Chair), K.W. Mahaffey </a:t>
            </a:r>
            <a:r>
              <a:rPr lang="en-US" sz="1200" spc="-20" dirty="0" smtClean="0">
                <a:solidFill>
                  <a:schemeClr val="bg1"/>
                </a:solidFill>
                <a:latin typeface="Verdana" charset="0"/>
              </a:rPr>
              <a:t>(Co-Chair), R</a:t>
            </a:r>
            <a:r>
              <a:rPr lang="en-US" sz="1200" spc="-20" dirty="0">
                <a:solidFill>
                  <a:schemeClr val="bg1"/>
                </a:solidFill>
                <a:latin typeface="Verdana" charset="0"/>
              </a:rPr>
              <a:t>. Agarwal, G. </a:t>
            </a:r>
            <a:r>
              <a:rPr lang="en-US" sz="1200" spc="-20" dirty="0" err="1">
                <a:solidFill>
                  <a:schemeClr val="bg1"/>
                </a:solidFill>
                <a:latin typeface="Verdana" charset="0"/>
              </a:rPr>
              <a:t>Bakris</a:t>
            </a:r>
            <a:r>
              <a:rPr lang="en-US" sz="1200" spc="-20" dirty="0">
                <a:solidFill>
                  <a:schemeClr val="bg1"/>
                </a:solidFill>
                <a:latin typeface="Verdana" charset="0"/>
              </a:rPr>
              <a:t>, B.M. Brenner, </a:t>
            </a:r>
            <a:r>
              <a:rPr lang="en-US" sz="1200" spc="-20" dirty="0" smtClean="0">
                <a:solidFill>
                  <a:schemeClr val="bg1"/>
                </a:solidFill>
                <a:latin typeface="Verdana" charset="0"/>
              </a:rPr>
              <a:t/>
            </a:r>
            <a:br>
              <a:rPr lang="en-US" sz="1200" spc="-20" dirty="0" smtClean="0">
                <a:solidFill>
                  <a:schemeClr val="bg1"/>
                </a:solidFill>
                <a:latin typeface="Verdana" charset="0"/>
              </a:rPr>
            </a:br>
            <a:r>
              <a:rPr lang="en-US" sz="1200" spc="-20" dirty="0" smtClean="0">
                <a:solidFill>
                  <a:schemeClr val="bg1"/>
                </a:solidFill>
                <a:latin typeface="Verdana" charset="0"/>
              </a:rPr>
              <a:t>C.P</a:t>
            </a:r>
            <a:r>
              <a:rPr lang="en-US" sz="1200" spc="-20" dirty="0">
                <a:solidFill>
                  <a:schemeClr val="bg1"/>
                </a:solidFill>
                <a:latin typeface="Verdana" charset="0"/>
              </a:rPr>
              <a:t>. Cannon, D.M. </a:t>
            </a:r>
            <a:r>
              <a:rPr lang="en-US" sz="1200" spc="-20" dirty="0" err="1">
                <a:solidFill>
                  <a:schemeClr val="bg1"/>
                </a:solidFill>
                <a:latin typeface="Verdana" charset="0"/>
              </a:rPr>
              <a:t>Charytan</a:t>
            </a:r>
            <a:r>
              <a:rPr lang="en-US" sz="1200" spc="-20" dirty="0">
                <a:solidFill>
                  <a:schemeClr val="bg1"/>
                </a:solidFill>
                <a:latin typeface="Verdana" charset="0"/>
              </a:rPr>
              <a:t>, D. de Zeeuw, </a:t>
            </a:r>
            <a:r>
              <a:rPr lang="en-US" sz="1200" spc="-20" dirty="0" smtClean="0">
                <a:solidFill>
                  <a:schemeClr val="bg1"/>
                </a:solidFill>
                <a:latin typeface="Verdana" charset="0"/>
              </a:rPr>
              <a:t/>
            </a:r>
            <a:br>
              <a:rPr lang="en-US" sz="1200" spc="-20" dirty="0" smtClean="0">
                <a:solidFill>
                  <a:schemeClr val="bg1"/>
                </a:solidFill>
                <a:latin typeface="Verdana" charset="0"/>
              </a:rPr>
            </a:br>
            <a:r>
              <a:rPr lang="en-US" sz="1200" spc="-20" dirty="0" smtClean="0">
                <a:solidFill>
                  <a:schemeClr val="bg1"/>
                </a:solidFill>
                <a:latin typeface="Verdana" charset="0"/>
              </a:rPr>
              <a:t>T</a:t>
            </a:r>
            <a:r>
              <a:rPr lang="en-US" sz="1200" spc="-20" dirty="0">
                <a:solidFill>
                  <a:schemeClr val="bg1"/>
                </a:solidFill>
                <a:latin typeface="Verdana" charset="0"/>
              </a:rPr>
              <a:t>. Greene, M.J. Jardine, H.J.L. </a:t>
            </a:r>
            <a:r>
              <a:rPr lang="en-US" sz="1200" spc="-20" dirty="0" err="1">
                <a:solidFill>
                  <a:schemeClr val="bg1"/>
                </a:solidFill>
                <a:latin typeface="Verdana" charset="0"/>
              </a:rPr>
              <a:t>Heerspink</a:t>
            </a:r>
            <a:r>
              <a:rPr lang="en-US" sz="1200" spc="-20" dirty="0">
                <a:solidFill>
                  <a:schemeClr val="bg1"/>
                </a:solidFill>
                <a:latin typeface="Verdana" charset="0"/>
              </a:rPr>
              <a:t>, </a:t>
            </a:r>
            <a:br>
              <a:rPr lang="en-US" sz="1200" spc="-20" dirty="0">
                <a:solidFill>
                  <a:schemeClr val="bg1"/>
                </a:solidFill>
                <a:latin typeface="Verdana" charset="0"/>
              </a:rPr>
            </a:br>
            <a:r>
              <a:rPr lang="en-US" sz="1200" spc="-20" dirty="0">
                <a:solidFill>
                  <a:schemeClr val="bg1"/>
                </a:solidFill>
                <a:latin typeface="Verdana" charset="0"/>
              </a:rPr>
              <a:t>A. Levin, G. </a:t>
            </a:r>
            <a:r>
              <a:rPr lang="en-US" sz="1200" spc="-20" dirty="0" err="1">
                <a:solidFill>
                  <a:schemeClr val="bg1"/>
                </a:solidFill>
                <a:latin typeface="Verdana" charset="0"/>
              </a:rPr>
              <a:t>Meininger</a:t>
            </a:r>
            <a:r>
              <a:rPr lang="en-US" sz="1200" spc="-20" dirty="0">
                <a:solidFill>
                  <a:schemeClr val="bg1"/>
                </a:solidFill>
                <a:latin typeface="Verdana" charset="0"/>
              </a:rPr>
              <a:t> (Sponsor), B. Neal, </a:t>
            </a:r>
            <a:br>
              <a:rPr lang="en-US" sz="1200" spc="-20" dirty="0">
                <a:solidFill>
                  <a:schemeClr val="bg1"/>
                </a:solidFill>
                <a:latin typeface="Verdana" charset="0"/>
              </a:rPr>
            </a:br>
            <a:r>
              <a:rPr lang="en-US" sz="1200" spc="-20" dirty="0">
                <a:solidFill>
                  <a:schemeClr val="bg1"/>
                </a:solidFill>
                <a:latin typeface="Verdana" charset="0"/>
              </a:rPr>
              <a:t>C. Pollock, D.C. Wheeler, H. Zhang, B. </a:t>
            </a:r>
            <a:r>
              <a:rPr lang="en-US" sz="1200" spc="-20" dirty="0" err="1">
                <a:solidFill>
                  <a:schemeClr val="bg1"/>
                </a:solidFill>
                <a:latin typeface="Verdana" charset="0"/>
              </a:rPr>
              <a:t>Zinman</a:t>
            </a:r>
            <a:endParaRPr lang="en-US" sz="1200" spc="-20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38" name="Alternate Process 37">
            <a:extLst>
              <a:ext uri="{FF2B5EF4-FFF2-40B4-BE49-F238E27FC236}">
                <a16:creationId xmlns:a16="http://schemas.microsoft.com/office/drawing/2014/main" id="{8628CD39-8418-F340-8514-0089B0E12CB5}"/>
              </a:ext>
            </a:extLst>
          </p:cNvPr>
          <p:cNvSpPr/>
          <p:nvPr/>
        </p:nvSpPr>
        <p:spPr>
          <a:xfrm>
            <a:off x="8229600" y="2605010"/>
            <a:ext cx="3581399" cy="1097280"/>
          </a:xfrm>
          <a:prstGeom prst="flowChartAlternateProcess">
            <a:avLst/>
          </a:prstGeom>
          <a:solidFill>
            <a:schemeClr val="accent6"/>
          </a:solidFill>
          <a:effectLst/>
          <a:scene3d>
            <a:camera prst="orthographicFront"/>
            <a:lightRig rig="flat" dir="t"/>
          </a:scene3d>
          <a:sp3d prstMaterial="plastic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0" tIns="74697" rIns="74697" bIns="74697" numCol="1" spcCol="1270" anchor="ctr" anchorCtr="0">
            <a:noAutofit/>
          </a:bodyPr>
          <a:lstStyle/>
          <a:p>
            <a:pPr marL="0" lvl="0" indent="0" defTabSz="44450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Sponsor</a:t>
            </a:r>
            <a:br>
              <a:rPr lang="en-US" sz="2000" kern="1200" dirty="0"/>
            </a:br>
            <a:r>
              <a:rPr kumimoji="0" lang="en-US" sz="2000" i="1" u="none" strike="noStrike" kern="1200" cap="none" spc="0" normalizeH="0" baseline="0" noProof="0" dirty="0">
                <a:ln/>
                <a:effectLst/>
                <a:uLnTx/>
                <a:uFillTx/>
                <a:latin typeface="Verdana"/>
                <a:ea typeface="ＭＳ Ｐゴシック" pitchFamily="-105" charset="-128"/>
              </a:rPr>
              <a:t>Janssen Research </a:t>
            </a:r>
            <a:br>
              <a:rPr kumimoji="0" lang="en-US" sz="2000" i="1" u="none" strike="noStrike" kern="1200" cap="none" spc="0" normalizeH="0" baseline="0" noProof="0" dirty="0">
                <a:ln/>
                <a:effectLst/>
                <a:uLnTx/>
                <a:uFillTx/>
                <a:latin typeface="Verdana"/>
                <a:ea typeface="ＭＳ Ｐゴシック" pitchFamily="-105" charset="-128"/>
              </a:rPr>
            </a:br>
            <a:r>
              <a:rPr kumimoji="0" lang="en-US" sz="2000" i="1" u="none" strike="noStrike" kern="1200" cap="none" spc="0" normalizeH="0" baseline="0" noProof="0" dirty="0">
                <a:ln/>
                <a:effectLst/>
                <a:uLnTx/>
                <a:uFillTx/>
                <a:latin typeface="Verdana"/>
                <a:ea typeface="ＭＳ Ｐゴシック" pitchFamily="-105" charset="-128"/>
              </a:rPr>
              <a:t>&amp; Development</a:t>
            </a:r>
            <a:endParaRPr lang="en-US" sz="2000" i="1" kern="1200" dirty="0"/>
          </a:p>
        </p:txBody>
      </p:sp>
      <p:sp>
        <p:nvSpPr>
          <p:cNvPr id="39" name="Alternate Process 38">
            <a:extLst>
              <a:ext uri="{FF2B5EF4-FFF2-40B4-BE49-F238E27FC236}">
                <a16:creationId xmlns:a16="http://schemas.microsoft.com/office/drawing/2014/main" id="{B049F936-5133-0541-88C2-76BEB11D93EF}"/>
              </a:ext>
            </a:extLst>
          </p:cNvPr>
          <p:cNvSpPr/>
          <p:nvPr/>
        </p:nvSpPr>
        <p:spPr>
          <a:xfrm>
            <a:off x="8229600" y="4191015"/>
            <a:ext cx="3581399" cy="1097280"/>
          </a:xfrm>
          <a:prstGeom prst="flowChartAlternateProcess">
            <a:avLst/>
          </a:prstGeom>
          <a:solidFill>
            <a:schemeClr val="accent6"/>
          </a:solidFill>
          <a:effectLst/>
          <a:scene3d>
            <a:camera prst="orthographicFront"/>
            <a:lightRig rig="flat" dir="t"/>
          </a:scene3d>
          <a:sp3d prstMaterial="plastic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822960" tIns="74697" rIns="74697" bIns="74697" numCol="1" spcCol="1270" anchor="ctr" anchorCtr="0">
            <a:noAutofit/>
          </a:bodyPr>
          <a:lstStyle/>
          <a:p>
            <a:pPr marL="0" lvl="0" indent="0" defTabSz="44450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Academic Research Organization</a:t>
            </a:r>
            <a:br>
              <a:rPr lang="en-US" sz="2000" kern="1200" dirty="0"/>
            </a:br>
            <a:r>
              <a:rPr lang="en-US" sz="2000" i="1" kern="1200" dirty="0"/>
              <a:t>George Clinical</a:t>
            </a:r>
          </a:p>
        </p:txBody>
      </p:sp>
      <p:sp>
        <p:nvSpPr>
          <p:cNvPr id="40" name="Alternate Process 39">
            <a:extLst>
              <a:ext uri="{FF2B5EF4-FFF2-40B4-BE49-F238E27FC236}">
                <a16:creationId xmlns:a16="http://schemas.microsoft.com/office/drawing/2014/main" id="{EAF5288F-A747-E541-B90F-62C69FFFD9E1}"/>
              </a:ext>
            </a:extLst>
          </p:cNvPr>
          <p:cNvSpPr/>
          <p:nvPr/>
        </p:nvSpPr>
        <p:spPr>
          <a:xfrm>
            <a:off x="381001" y="4191015"/>
            <a:ext cx="3581400" cy="1097280"/>
          </a:xfrm>
          <a:prstGeom prst="flowChartAlternateProcess">
            <a:avLst/>
          </a:prstGeom>
          <a:solidFill>
            <a:schemeClr val="accent6"/>
          </a:solidFill>
          <a:effectLst/>
          <a:scene3d>
            <a:camera prst="orthographicFront"/>
            <a:lightRig rig="flat" dir="t"/>
          </a:scene3d>
          <a:sp3d prstMaterial="plastic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0" tIns="74697" rIns="74697" bIns="74697" numCol="1" spcCol="1270" anchor="ctr" anchorCtr="0">
            <a:noAutofit/>
          </a:bodyPr>
          <a:lstStyle/>
          <a:p>
            <a:pPr marL="0" lvl="0" indent="0" defTabSz="44450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 smtClean="0"/>
              <a:t>Independent Data </a:t>
            </a:r>
            <a:r>
              <a:rPr lang="en-US" sz="2000" kern="1200" dirty="0"/>
              <a:t>Monitoring Committee</a:t>
            </a:r>
          </a:p>
        </p:txBody>
      </p:sp>
      <p:sp>
        <p:nvSpPr>
          <p:cNvPr id="41" name="Alternate Process 40">
            <a:extLst>
              <a:ext uri="{FF2B5EF4-FFF2-40B4-BE49-F238E27FC236}">
                <a16:creationId xmlns:a16="http://schemas.microsoft.com/office/drawing/2014/main" id="{F7F97A18-17AB-3B41-9202-3AEB17AA0052}"/>
              </a:ext>
            </a:extLst>
          </p:cNvPr>
          <p:cNvSpPr/>
          <p:nvPr/>
        </p:nvSpPr>
        <p:spPr>
          <a:xfrm>
            <a:off x="381001" y="2605010"/>
            <a:ext cx="3581399" cy="1097280"/>
          </a:xfrm>
          <a:prstGeom prst="flowChartAlternateProcess">
            <a:avLst/>
          </a:prstGeom>
          <a:solidFill>
            <a:schemeClr val="accent6"/>
          </a:solidFill>
          <a:effectLst/>
          <a:scene3d>
            <a:camera prst="orthographicFront"/>
            <a:lightRig rig="flat" dir="t"/>
          </a:scene3d>
          <a:sp3d prstMaterial="plastic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777240" tIns="74697" rIns="74697" bIns="74697" numCol="1" spcCol="1270" anchor="ctr" anchorCtr="0">
            <a:noAutofit/>
          </a:bodyPr>
          <a:lstStyle/>
          <a:p>
            <a:pPr marL="0" lvl="0" indent="0" defTabSz="44450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Safety and Endpoint Adjudication Committees</a:t>
            </a:r>
          </a:p>
        </p:txBody>
      </p:sp>
      <p:sp>
        <p:nvSpPr>
          <p:cNvPr id="42" name="Alternate Process 41">
            <a:extLst>
              <a:ext uri="{FF2B5EF4-FFF2-40B4-BE49-F238E27FC236}">
                <a16:creationId xmlns:a16="http://schemas.microsoft.com/office/drawing/2014/main" id="{83E050C2-880A-6B42-9C51-790B0B13F7AE}"/>
              </a:ext>
            </a:extLst>
          </p:cNvPr>
          <p:cNvSpPr/>
          <p:nvPr/>
        </p:nvSpPr>
        <p:spPr>
          <a:xfrm>
            <a:off x="381000" y="1447800"/>
            <a:ext cx="11430000" cy="914400"/>
          </a:xfrm>
          <a:prstGeom prst="flowChartAlternateProcess">
            <a:avLst/>
          </a:prstGeom>
          <a:solidFill>
            <a:schemeClr val="tx2"/>
          </a:solidFill>
          <a:effectLst/>
          <a:scene3d>
            <a:camera prst="orthographicFront"/>
            <a:lightRig rig="flat" dir="t"/>
          </a:scene3d>
          <a:sp3d prstMaterial="plastic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0" tIns="74697" rIns="74697" bIns="74697" numCol="1" spcCol="1270" anchor="ctr" anchorCtr="0">
            <a:noAutofit/>
          </a:bodyPr>
          <a:lstStyle/>
          <a:p>
            <a:pPr lvl="0" algn="ctr" defTabSz="444500">
              <a:spcAft>
                <a:spcPct val="35000"/>
              </a:spcAft>
            </a:pPr>
            <a:r>
              <a:rPr lang="en-US" dirty="0" smtClean="0"/>
              <a:t>Investigators and </a:t>
            </a:r>
            <a:r>
              <a:rPr lang="en-US" dirty="0"/>
              <a:t>Study Sites</a:t>
            </a:r>
          </a:p>
        </p:txBody>
      </p:sp>
      <p:sp>
        <p:nvSpPr>
          <p:cNvPr id="43" name="Alternate Process 42">
            <a:extLst>
              <a:ext uri="{FF2B5EF4-FFF2-40B4-BE49-F238E27FC236}">
                <a16:creationId xmlns:a16="http://schemas.microsoft.com/office/drawing/2014/main" id="{45A2B5EB-0B61-EA42-AC22-8F237D0782F1}"/>
              </a:ext>
            </a:extLst>
          </p:cNvPr>
          <p:cNvSpPr/>
          <p:nvPr/>
        </p:nvSpPr>
        <p:spPr>
          <a:xfrm>
            <a:off x="4332340" y="5057620"/>
            <a:ext cx="3527320" cy="1097280"/>
          </a:xfrm>
          <a:prstGeom prst="flowChartAlternateProcess">
            <a:avLst/>
          </a:prstGeom>
          <a:solidFill>
            <a:schemeClr val="accent6"/>
          </a:solidFill>
          <a:effectLst/>
          <a:scene3d>
            <a:camera prst="orthographicFront"/>
            <a:lightRig rig="flat" dir="t"/>
          </a:scene3d>
          <a:sp3d prstMaterial="plastic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0" tIns="74697" rIns="74697" bIns="74697" numCol="1" spcCol="1270" anchor="ctr" anchorCtr="0">
            <a:noAutofit/>
          </a:bodyPr>
          <a:lstStyle/>
          <a:p>
            <a:pPr lvl="0" defTabSz="444500">
              <a:spcAft>
                <a:spcPct val="35000"/>
              </a:spcAft>
            </a:pPr>
            <a:r>
              <a:rPr lang="en-US" sz="2000" dirty="0"/>
              <a:t>Contract Research Organization</a:t>
            </a:r>
            <a:br>
              <a:rPr lang="en-US" sz="2000" dirty="0"/>
            </a:br>
            <a:r>
              <a:rPr lang="en-US" sz="2000" i="1" dirty="0"/>
              <a:t>IQVIA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2C799D-8E8C-2F42-98B9-BAA836F3A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40" y="1600200"/>
            <a:ext cx="577860" cy="650092"/>
          </a:xfrm>
          <a:prstGeom prst="rect">
            <a:avLst/>
          </a:prstGeom>
        </p:spPr>
      </p:pic>
      <p:pic>
        <p:nvPicPr>
          <p:cNvPr id="17" name="Graphic 16" descr="Books">
            <a:extLst>
              <a:ext uri="{FF2B5EF4-FFF2-40B4-BE49-F238E27FC236}">
                <a16:creationId xmlns:a16="http://schemas.microsoft.com/office/drawing/2014/main" id="{1A3EE920-56C0-6441-968E-1D600260DC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334955" y="4454999"/>
            <a:ext cx="662812" cy="662812"/>
          </a:xfrm>
          <a:prstGeom prst="rect">
            <a:avLst/>
          </a:prstGeom>
        </p:spPr>
      </p:pic>
      <p:pic>
        <p:nvPicPr>
          <p:cNvPr id="19" name="Graphic 18" descr="Contract">
            <a:extLst>
              <a:ext uri="{FF2B5EF4-FFF2-40B4-BE49-F238E27FC236}">
                <a16:creationId xmlns:a16="http://schemas.microsoft.com/office/drawing/2014/main" id="{7ABC9779-FB78-CD40-B91F-F43BDAB81E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495800" y="5257800"/>
            <a:ext cx="724548" cy="724548"/>
          </a:xfrm>
          <a:prstGeom prst="rect">
            <a:avLst/>
          </a:prstGeom>
        </p:spPr>
      </p:pic>
      <p:pic>
        <p:nvPicPr>
          <p:cNvPr id="21" name="Graphic 20" descr="Bar chart">
            <a:extLst>
              <a:ext uri="{FF2B5EF4-FFF2-40B4-BE49-F238E27FC236}">
                <a16:creationId xmlns:a16="http://schemas.microsoft.com/office/drawing/2014/main" id="{F8E80EF9-EEC1-6E45-A5A4-99CBAFFC17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33400" y="4402069"/>
            <a:ext cx="768672" cy="7686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3FE8E19-91C1-CE41-9BBD-9EA70DA559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6865" y="2905255"/>
            <a:ext cx="509475" cy="5547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88588F6-81DB-514C-9EFF-402BE722D4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47743" y="2905254"/>
            <a:ext cx="633059" cy="602427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0B4D467-9ECD-F045-88F3-FEE734E340E3}"/>
              </a:ext>
            </a:extLst>
          </p:cNvPr>
          <p:cNvCxnSpPr>
            <a:cxnSpLocks/>
          </p:cNvCxnSpPr>
          <p:nvPr/>
        </p:nvCxnSpPr>
        <p:spPr bwMode="auto">
          <a:xfrm>
            <a:off x="4409268" y="3568700"/>
            <a:ext cx="336485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406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11658600" cy="4800600"/>
          </a:xfrm>
        </p:spPr>
        <p:txBody>
          <a:bodyPr/>
          <a:lstStyle/>
          <a:p>
            <a:pPr marL="0" lvl="1" indent="0">
              <a:spcBef>
                <a:spcPts val="1200"/>
              </a:spcBef>
              <a:buNone/>
            </a:pPr>
            <a:r>
              <a:rPr lang="en-AU" sz="2000" dirty="0" smtClean="0"/>
              <a:t>In </a:t>
            </a:r>
            <a:r>
              <a:rPr lang="en-AU" sz="2000" dirty="0"/>
              <a:t>people with T2DM, eGFR</a:t>
            </a:r>
            <a:r>
              <a:rPr lang="da-DK" sz="2000" dirty="0"/>
              <a:t> </a:t>
            </a:r>
            <a:r>
              <a:rPr lang="da-DK" sz="2000" dirty="0" smtClean="0"/>
              <a:t>30 to 90 </a:t>
            </a:r>
            <a:r>
              <a:rPr lang="da-DK" sz="2000" dirty="0"/>
              <a:t>mL/min/1.73 m</a:t>
            </a:r>
            <a:r>
              <a:rPr lang="da-DK" sz="2000" baseline="30000" dirty="0"/>
              <a:t>2</a:t>
            </a:r>
            <a:r>
              <a:rPr lang="da-DK" sz="2000" dirty="0"/>
              <a:t>, </a:t>
            </a:r>
            <a:r>
              <a:rPr lang="en-AU" sz="2000" dirty="0"/>
              <a:t>and UACR </a:t>
            </a:r>
            <a:r>
              <a:rPr lang="en-AU" sz="2000" dirty="0" smtClean="0"/>
              <a:t>300 to 5000 mg/g </a:t>
            </a:r>
            <a:br>
              <a:rPr lang="en-AU" sz="2000" dirty="0" smtClean="0"/>
            </a:br>
            <a:r>
              <a:rPr lang="en-AU" sz="2000" dirty="0" smtClean="0"/>
              <a:t>who </a:t>
            </a:r>
            <a:r>
              <a:rPr lang="en-AU" sz="2000" dirty="0"/>
              <a:t>are receiving standard of care including a maximum tolerated dose </a:t>
            </a:r>
            <a:r>
              <a:rPr lang="en-AU" sz="2000" dirty="0" smtClean="0"/>
              <a:t>of </a:t>
            </a:r>
            <a:r>
              <a:rPr lang="en-AU" sz="2000" dirty="0"/>
              <a:t>an </a:t>
            </a:r>
            <a:r>
              <a:rPr lang="en-AU" sz="2000" dirty="0" err="1" smtClean="0"/>
              <a:t>ACEi</a:t>
            </a:r>
            <a:r>
              <a:rPr lang="en-AU" sz="2000" dirty="0" smtClean="0"/>
              <a:t> </a:t>
            </a:r>
            <a:r>
              <a:rPr lang="en-AU" sz="2000" dirty="0"/>
              <a:t>or ARB, </a:t>
            </a:r>
            <a:r>
              <a:rPr lang="en-AU" sz="2000" dirty="0" smtClean="0"/>
              <a:t>to assess whether </a:t>
            </a:r>
            <a:r>
              <a:rPr lang="en-AU" sz="2000" dirty="0"/>
              <a:t>canagliflozin compared with placebo reduces </a:t>
            </a:r>
          </a:p>
          <a:p>
            <a:pPr marL="0" lvl="1" indent="0">
              <a:buNone/>
            </a:pPr>
            <a:r>
              <a:rPr lang="en-AU" sz="2000" b="1" dirty="0" smtClean="0"/>
              <a:t>Primary</a:t>
            </a:r>
            <a:r>
              <a:rPr lang="en-AU" sz="2000" b="1" dirty="0"/>
              <a:t>:</a:t>
            </a:r>
            <a:endParaRPr lang="en-AU" sz="2000" dirty="0"/>
          </a:p>
          <a:p>
            <a:pPr marL="914400" lvl="2" indent="-285750">
              <a:spcBef>
                <a:spcPts val="600"/>
              </a:spcBef>
              <a:tabLst>
                <a:tab pos="855663" algn="l"/>
              </a:tabLst>
            </a:pPr>
            <a:r>
              <a:rPr lang="en-AU" sz="2000" dirty="0"/>
              <a:t>Composite outcome of </a:t>
            </a:r>
            <a:r>
              <a:rPr lang="en-AU" sz="2000" dirty="0" smtClean="0"/>
              <a:t>ESKD, </a:t>
            </a:r>
            <a:r>
              <a:rPr lang="en-AU" sz="2000" dirty="0"/>
              <a:t>doubling of serum creatinine, </a:t>
            </a:r>
            <a:r>
              <a:rPr lang="en-AU" sz="2000" dirty="0" smtClean="0"/>
              <a:t>or </a:t>
            </a:r>
            <a:r>
              <a:rPr lang="en-AU" sz="2000" dirty="0"/>
              <a:t>renal or </a:t>
            </a:r>
            <a:r>
              <a:rPr lang="en-AU" sz="2000" dirty="0" smtClean="0"/>
              <a:t>CV </a:t>
            </a:r>
            <a:r>
              <a:rPr lang="en-AU" sz="2000" dirty="0"/>
              <a:t>death 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AU" sz="2000" b="1" dirty="0"/>
              <a:t>Secondary:</a:t>
            </a:r>
          </a:p>
          <a:p>
            <a:pPr lvl="2">
              <a:spcBef>
                <a:spcPts val="600"/>
              </a:spcBef>
            </a:pPr>
            <a:r>
              <a:rPr lang="en-AU" sz="2000" dirty="0"/>
              <a:t>CV death </a:t>
            </a:r>
            <a:r>
              <a:rPr lang="en-AU" sz="2000" dirty="0" smtClean="0"/>
              <a:t>or hospitalization for </a:t>
            </a:r>
            <a:r>
              <a:rPr lang="en-AU" sz="2000" dirty="0"/>
              <a:t>heart failure</a:t>
            </a:r>
          </a:p>
          <a:p>
            <a:pPr lvl="2"/>
            <a:r>
              <a:rPr lang="en-AU" sz="2000" dirty="0" smtClean="0"/>
              <a:t>Major cardiovascular events (3-point MACE: CV </a:t>
            </a:r>
            <a:r>
              <a:rPr lang="en-AU" sz="2000" dirty="0"/>
              <a:t>death, MI, </a:t>
            </a:r>
            <a:r>
              <a:rPr lang="en-AU" sz="2000" dirty="0" smtClean="0"/>
              <a:t>or stroke)</a:t>
            </a:r>
            <a:endParaRPr lang="en-AU" sz="2000" dirty="0"/>
          </a:p>
          <a:p>
            <a:pPr lvl="2"/>
            <a:r>
              <a:rPr lang="en-AU" sz="2000" dirty="0" smtClean="0"/>
              <a:t>Hospitalization for </a:t>
            </a:r>
            <a:r>
              <a:rPr lang="en-AU" sz="2000" dirty="0"/>
              <a:t>heart failure</a:t>
            </a:r>
          </a:p>
          <a:p>
            <a:pPr lvl="2"/>
            <a:r>
              <a:rPr lang="en-AU" sz="2000" dirty="0"/>
              <a:t>ESKD, doubling of serum creatinine, </a:t>
            </a:r>
            <a:r>
              <a:rPr lang="en-AU" sz="2000" dirty="0" smtClean="0"/>
              <a:t>or </a:t>
            </a:r>
            <a:r>
              <a:rPr lang="en-AU" sz="2000" dirty="0"/>
              <a:t>renal death</a:t>
            </a:r>
          </a:p>
          <a:p>
            <a:pPr lvl="2"/>
            <a:r>
              <a:rPr lang="en-AU" sz="2000" dirty="0"/>
              <a:t>CV death</a:t>
            </a:r>
          </a:p>
          <a:p>
            <a:pPr lvl="2"/>
            <a:r>
              <a:rPr lang="en-AU" sz="2000" dirty="0"/>
              <a:t>All-cause mortality</a:t>
            </a:r>
          </a:p>
          <a:p>
            <a:pPr lvl="2"/>
            <a:r>
              <a:rPr lang="en-AU" sz="2000" dirty="0"/>
              <a:t>CV death, MI, stroke, </a:t>
            </a:r>
            <a:r>
              <a:rPr lang="en-AU" sz="2000" dirty="0" smtClean="0"/>
              <a:t>hospitalization for </a:t>
            </a:r>
            <a:r>
              <a:rPr lang="en-AU" sz="2000" dirty="0"/>
              <a:t>heart failure, </a:t>
            </a:r>
            <a:r>
              <a:rPr lang="en-AU" sz="2000" dirty="0" smtClean="0"/>
              <a:t>or hospitalization for  </a:t>
            </a:r>
            <a:r>
              <a:rPr lang="en-AU" sz="2000" dirty="0"/>
              <a:t>unstable angina</a:t>
            </a:r>
          </a:p>
          <a:p>
            <a:pPr marL="685800" lvl="2" indent="0">
              <a:buNone/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4691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3192" y="599880"/>
            <a:ext cx="8351837" cy="492443"/>
          </a:xfrm>
        </p:spPr>
        <p:txBody>
          <a:bodyPr/>
          <a:lstStyle/>
          <a:p>
            <a:r>
              <a:rPr lang="en-AU" dirty="0" smtClean="0"/>
              <a:t>Study </a:t>
            </a:r>
            <a:r>
              <a:rPr lang="en-AU" dirty="0"/>
              <a:t>Design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09267" y="5435025"/>
            <a:ext cx="113538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Participants continued treatment if eGFR was &lt;30 mL/min/1.73 m</a:t>
            </a:r>
            <a:r>
              <a:rPr lang="en-US" sz="1600" b="1" baseline="30000" dirty="0" smtClean="0">
                <a:solidFill>
                  <a:srgbClr val="000000"/>
                </a:solidFill>
                <a:latin typeface="Verdana"/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 until chronic dialysis was initiated or kidney transplant occurred. </a:t>
            </a:r>
            <a:endParaRPr lang="en-US" sz="1600" b="1" dirty="0">
              <a:solidFill>
                <a:srgbClr val="000000"/>
              </a:solidFill>
              <a:latin typeface="Verdan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1371600"/>
            <a:ext cx="11039167" cy="1631216"/>
            <a:chOff x="238433" y="3535115"/>
            <a:chExt cx="11039167" cy="1631216"/>
          </a:xfrm>
        </p:grpSpPr>
        <p:sp>
          <p:nvSpPr>
            <p:cNvPr id="14" name="Rectangle 13"/>
            <p:cNvSpPr/>
            <p:nvPr/>
          </p:nvSpPr>
          <p:spPr>
            <a:xfrm>
              <a:off x="238433" y="3535115"/>
              <a:ext cx="4191000" cy="1631216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Calibri" charset="0"/>
                  <a:cs typeface="Times New Roman" charset="0"/>
                </a:rPr>
                <a:t>Key inclusion criteria</a:t>
              </a:r>
            </a:p>
            <a:p>
              <a:pPr marL="168275" marR="0" lvl="0" indent="-16827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≥30 years of age </a:t>
              </a:r>
            </a:p>
            <a:p>
              <a:pPr marL="168275" marR="0" lvl="0" indent="-16827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T2DM and HbA1c </a:t>
              </a:r>
              <a:r>
                <a:rPr kumimoji="0" lang="en-A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6.5</a:t>
              </a: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% to </a:t>
              </a:r>
              <a:r>
                <a:rPr kumimoji="0" lang="en-A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12.0</a:t>
              </a: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%</a:t>
              </a:r>
            </a:p>
            <a:p>
              <a:pPr marL="168275" marR="0" lvl="0" indent="-16827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eGFR </a:t>
              </a:r>
              <a:r>
                <a:rPr kumimoji="0" lang="en-A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30 </a:t>
              </a: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to </a:t>
              </a:r>
              <a:r>
                <a:rPr kumimoji="0" lang="en-A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90 </a:t>
              </a: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mL/min/1.73 m</a:t>
              </a:r>
              <a:r>
                <a:rPr kumimoji="0" lang="en-AU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2</a:t>
              </a: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endParaRPr>
            </a:p>
            <a:p>
              <a:pPr marL="168275" marR="0" lvl="0" indent="-16827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UACR </a:t>
              </a:r>
              <a:r>
                <a:rPr kumimoji="0" lang="en-AU" sz="1400" b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300 </a:t>
              </a:r>
              <a:r>
                <a:rPr kumimoji="0" lang="en-AU" sz="1400" b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to </a:t>
              </a:r>
              <a:r>
                <a:rPr kumimoji="0" lang="en-AU" sz="1400" b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5000 mg/g</a:t>
              </a:r>
              <a:endParaRPr kumimoji="0" lang="en-AU" sz="14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endParaRPr>
            </a:p>
            <a:p>
              <a:pPr marL="168275" marR="0" lvl="0" indent="-16827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Stable max tolerated </a:t>
              </a:r>
              <a:r>
                <a:rPr kumimoji="0" lang="en-A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labelled </a:t>
              </a: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dose </a:t>
              </a:r>
              <a:r>
                <a:rPr kumimoji="0" lang="en-A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of</a:t>
              </a:r>
              <a:br>
                <a:rPr kumimoji="0" lang="en-A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</a:br>
              <a:r>
                <a:rPr kumimoji="0" lang="en-AU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ACEi</a:t>
              </a:r>
              <a:r>
                <a:rPr kumimoji="0" lang="en-A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 </a:t>
              </a: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or ARB for ≥4 </a:t>
              </a:r>
              <a:r>
                <a:rPr kumimoji="0" lang="en-A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weeks</a:t>
              </a: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FF5788B-3EFE-483E-BD17-E2D70B7D18D1}"/>
                </a:ext>
              </a:extLst>
            </p:cNvPr>
            <p:cNvSpPr/>
            <p:nvPr/>
          </p:nvSpPr>
          <p:spPr>
            <a:xfrm>
              <a:off x="5410200" y="3535115"/>
              <a:ext cx="5867400" cy="1631216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ＭＳ Ｐゴシック" pitchFamily="-105" charset="-128"/>
                  <a:cs typeface="Times New Roman" charset="0"/>
                </a:rPr>
                <a:t>Key </a:t>
              </a:r>
              <a:r>
                <a:rPr kumimoji="0" lang="en-A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ＭＳ Ｐゴシック" pitchFamily="-105" charset="-128"/>
                  <a:cs typeface="Times New Roman" charset="0"/>
                </a:rPr>
                <a:t>exclusion </a:t>
              </a:r>
              <a:r>
                <a: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ＭＳ Ｐゴシック" pitchFamily="-105" charset="-128"/>
                  <a:cs typeface="Times New Roman" charset="0"/>
                </a:rPr>
                <a:t>criteria</a:t>
              </a:r>
            </a:p>
            <a:p>
              <a:pPr marL="168275" marR="0" lvl="0" indent="-16827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AU" sz="1400" dirty="0" smtClean="0">
                  <a:solidFill>
                    <a:srgbClr val="000000"/>
                  </a:solidFill>
                </a:rPr>
                <a:t>Other kidney diseases</a:t>
              </a:r>
              <a:r>
                <a:rPr kumimoji="0" lang="en-A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, </a:t>
              </a: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dialysis, </a:t>
              </a:r>
              <a:r>
                <a:rPr kumimoji="0" lang="en-A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or kidney transplant</a:t>
              </a: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endParaRPr>
            </a:p>
            <a:p>
              <a:pPr marL="168275" marR="0" lvl="0" indent="-16827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Dual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ACEi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 and </a:t>
              </a: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ARB; direct renin inhibitor;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MRA</a:t>
              </a:r>
            </a:p>
            <a:p>
              <a:pPr marL="168275" marR="0" lvl="0" indent="-16827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Serum </a:t>
              </a: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K</a:t>
              </a:r>
              <a:r>
                <a:rPr kumimoji="0" lang="en-AU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+</a:t>
              </a: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 &gt;5.5 mmol/L</a:t>
              </a:r>
            </a:p>
            <a:p>
              <a:pPr marL="168275" marR="0" lvl="0" indent="-16827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CV events </a:t>
              </a: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within 12 </a:t>
              </a:r>
              <a:r>
                <a:rPr kumimoji="0" lang="en-A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weeks </a:t>
              </a: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of screening </a:t>
              </a:r>
              <a:endPara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endParaRPr>
            </a:p>
            <a:p>
              <a:pPr marL="168275" indent="-168275">
                <a:buFont typeface="Arial" panose="020B0604020202020204" pitchFamily="34" charset="0"/>
                <a:buChar char="•"/>
                <a:defRPr/>
              </a:pPr>
              <a:r>
                <a:rPr lang="en-AU" sz="1400" dirty="0" smtClean="0">
                  <a:solidFill>
                    <a:srgbClr val="000000"/>
                  </a:solidFill>
                </a:rPr>
                <a:t>NYHA </a:t>
              </a:r>
              <a:r>
                <a:rPr lang="en-AU" sz="1400" dirty="0">
                  <a:solidFill>
                    <a:srgbClr val="000000"/>
                  </a:solidFill>
                </a:rPr>
                <a:t>class IV heart failure</a:t>
              </a:r>
            </a:p>
            <a:p>
              <a:pPr marL="168275" lvl="0" indent="-168275">
                <a:buFont typeface="Arial" panose="020B0604020202020204" pitchFamily="34" charset="0"/>
                <a:buChar char="•"/>
                <a:defRPr/>
              </a:pPr>
              <a:r>
                <a:rPr lang="en-AU" sz="1400" dirty="0" smtClean="0">
                  <a:solidFill>
                    <a:srgbClr val="000000"/>
                  </a:solidFill>
                </a:rPr>
                <a:t>Diabetic </a:t>
              </a:r>
              <a:r>
                <a:rPr lang="en-AU" sz="1400" dirty="0">
                  <a:solidFill>
                    <a:srgbClr val="000000"/>
                  </a:solidFill>
                </a:rPr>
                <a:t>ketoacidosis </a:t>
              </a: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or T1DM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1927" y="3233410"/>
            <a:ext cx="11248480" cy="1971020"/>
            <a:chOff x="457200" y="1295400"/>
            <a:chExt cx="11248480" cy="1971020"/>
          </a:xfrm>
        </p:grpSpPr>
        <p:grpSp>
          <p:nvGrpSpPr>
            <p:cNvPr id="6" name="Group 5"/>
            <p:cNvGrpSpPr/>
            <p:nvPr/>
          </p:nvGrpSpPr>
          <p:grpSpPr>
            <a:xfrm>
              <a:off x="457200" y="1295400"/>
              <a:ext cx="11248480" cy="1447800"/>
              <a:chOff x="1905000" y="1219200"/>
              <a:chExt cx="7667542" cy="1447800"/>
            </a:xfrm>
          </p:grpSpPr>
          <p:cxnSp>
            <p:nvCxnSpPr>
              <p:cNvPr id="29" name="Straight Connector 28"/>
              <p:cNvCxnSpPr>
                <a:stCxn id="38" idx="3"/>
              </p:cNvCxnSpPr>
              <p:nvPr/>
            </p:nvCxnSpPr>
            <p:spPr bwMode="auto">
              <a:xfrm>
                <a:off x="4651398" y="1982600"/>
                <a:ext cx="629821" cy="5320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/>
              <p:cNvCxnSpPr>
                <a:stCxn id="38" idx="3"/>
              </p:cNvCxnSpPr>
              <p:nvPr/>
            </p:nvCxnSpPr>
            <p:spPr bwMode="auto">
              <a:xfrm flipV="1">
                <a:off x="4651398" y="1371600"/>
                <a:ext cx="629821" cy="6110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 flipV="1">
                <a:off x="1982779" y="1982600"/>
                <a:ext cx="2617868" cy="1030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ectangle 32"/>
              <p:cNvSpPr/>
              <p:nvPr/>
            </p:nvSpPr>
            <p:spPr bwMode="auto">
              <a:xfrm>
                <a:off x="1905000" y="1676400"/>
                <a:ext cx="1922289" cy="61784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ＭＳ Ｐゴシック" pitchFamily="-105" charset="-128"/>
                    <a:cs typeface="Arial" charset="0"/>
                  </a:rPr>
                  <a:t>2-week placebo run-in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A"/>
                  </a:solidFill>
                  <a:effectLst/>
                  <a:uLnTx/>
                  <a:uFillTx/>
                  <a:latin typeface="Verdana" charset="0"/>
                  <a:ea typeface="ＭＳ Ｐゴシック" pitchFamily="-105" charset="-128"/>
                  <a:cs typeface="+mn-cs"/>
                </a:endParaRPr>
              </a:p>
            </p:txBody>
          </p:sp>
          <p:sp>
            <p:nvSpPr>
              <p:cNvPr id="34" name="TextBox 35"/>
              <p:cNvSpPr txBox="1">
                <a:spLocks noChangeArrowheads="1"/>
              </p:cNvSpPr>
              <p:nvPr/>
            </p:nvSpPr>
            <p:spPr bwMode="auto">
              <a:xfrm>
                <a:off x="5207786" y="2209800"/>
                <a:ext cx="4363115" cy="457200"/>
              </a:xfrm>
              <a:prstGeom prst="round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ＭＳ Ｐゴシック" pitchFamily="-105" charset="-128"/>
                  <a:cs typeface="Arial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ＭＳ Ｐゴシック" pitchFamily="-105" charset="-128"/>
                    <a:cs typeface="Arial" charset="0"/>
                  </a:rPr>
                  <a:t>Placebo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ＭＳ Ｐゴシック" pitchFamily="-105" charset="-128"/>
                  <a:cs typeface="Arial" charset="0"/>
                </a:endParaRPr>
              </a:p>
            </p:txBody>
          </p:sp>
          <p:sp>
            <p:nvSpPr>
              <p:cNvPr id="35" name="TextBox 34"/>
              <p:cNvSpPr txBox="1">
                <a:spLocks noChangeArrowheads="1"/>
              </p:cNvSpPr>
              <p:nvPr/>
            </p:nvSpPr>
            <p:spPr bwMode="auto">
              <a:xfrm>
                <a:off x="5209427" y="1219200"/>
                <a:ext cx="4363115" cy="457200"/>
              </a:xfrm>
              <a:prstGeom prst="roundRect">
                <a:avLst/>
              </a:prstGeom>
              <a:solidFill>
                <a:srgbClr val="00206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ＭＳ Ｐゴシック" pitchFamily="-105" charset="-128"/>
                  <a:cs typeface="Arial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ＭＳ Ｐゴシック" pitchFamily="-105" charset="-128"/>
                    <a:cs typeface="Arial" pitchFamily="34" charset="0"/>
                  </a:rPr>
                  <a:t>Canagliflozin 100 mg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ＭＳ Ｐゴシック" pitchFamily="-105" charset="-128"/>
                    <a:cs typeface="Arial" pitchFamily="34" charset="0"/>
                  </a:rPr>
                  <a:t> </a:t>
                </a:r>
              </a:p>
            </p:txBody>
          </p:sp>
          <p:grpSp>
            <p:nvGrpSpPr>
              <p:cNvPr id="36" name="Group 44"/>
              <p:cNvGrpSpPr/>
              <p:nvPr/>
            </p:nvGrpSpPr>
            <p:grpSpPr>
              <a:xfrm>
                <a:off x="4311864" y="1751767"/>
                <a:ext cx="391225" cy="461665"/>
                <a:chOff x="4623206" y="3262175"/>
                <a:chExt cx="387706" cy="461665"/>
              </a:xfrm>
              <a:noFill/>
            </p:grpSpPr>
            <p:sp>
              <p:nvSpPr>
                <p:cNvPr id="37" name="Oval 36"/>
                <p:cNvSpPr/>
                <p:nvPr/>
              </p:nvSpPr>
              <p:spPr bwMode="auto">
                <a:xfrm>
                  <a:off x="4623206" y="3299155"/>
                  <a:ext cx="387706" cy="38770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27A"/>
                    </a:solidFill>
                    <a:effectLst/>
                    <a:uLnTx/>
                    <a:uFillTx/>
                    <a:latin typeface="Verdana" charset="0"/>
                    <a:ea typeface="ＭＳ Ｐゴシック" pitchFamily="-105" charset="-128"/>
                    <a:cs typeface="+mn-cs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4689837" y="3262175"/>
                  <a:ext cx="269849" cy="461665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/>
                      <a:ea typeface="ＭＳ Ｐゴシック" pitchFamily="-105" charset="-128"/>
                      <a:cs typeface="+mn-cs"/>
                    </a:rPr>
                    <a:t>R</a:t>
                  </a:r>
                </a:p>
              </p:txBody>
            </p:sp>
          </p:grpSp>
        </p:grpSp>
        <p:sp>
          <p:nvSpPr>
            <p:cNvPr id="2" name="TextBox 1"/>
            <p:cNvSpPr txBox="1"/>
            <p:nvPr/>
          </p:nvSpPr>
          <p:spPr>
            <a:xfrm>
              <a:off x="3541509" y="2278816"/>
              <a:ext cx="14488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Double-blind randomization</a:t>
              </a:r>
            </a:p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(1:1)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257800" y="2743200"/>
              <a:ext cx="6096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400" b="1" dirty="0" smtClean="0">
                  <a:solidFill>
                    <a:srgbClr val="000000"/>
                  </a:solidFill>
                  <a:latin typeface="Verdana"/>
                  <a:ea typeface="Calibri" charset="0"/>
                  <a:cs typeface="Times New Roman" charset="0"/>
                </a:rPr>
                <a:t>Follow-up </a:t>
              </a:r>
              <a:r>
                <a:rPr lang="en-AU" sz="1400" b="1" dirty="0">
                  <a:solidFill>
                    <a:srgbClr val="000000"/>
                  </a:solidFill>
                  <a:latin typeface="Verdana"/>
                  <a:ea typeface="Calibri" charset="0"/>
                  <a:cs typeface="Times New Roman" charset="0"/>
                </a:rPr>
                <a:t>at Weeks 3, 13, and 26 (F2F) </a:t>
              </a:r>
              <a:br>
                <a:rPr lang="en-AU" sz="1400" b="1" dirty="0">
                  <a:solidFill>
                    <a:srgbClr val="000000"/>
                  </a:solidFill>
                  <a:latin typeface="Verdana"/>
                  <a:ea typeface="Calibri" charset="0"/>
                  <a:cs typeface="Times New Roman" charset="0"/>
                </a:rPr>
              </a:br>
              <a:r>
                <a:rPr lang="en-AU" sz="1400" b="1" dirty="0">
                  <a:solidFill>
                    <a:srgbClr val="000000"/>
                  </a:solidFill>
                  <a:latin typeface="Verdana"/>
                  <a:ea typeface="Calibri" charset="0"/>
                  <a:cs typeface="Times New Roman" charset="0"/>
                </a:rPr>
                <a:t>then every 13 weeks (alternating phone/F2F)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89DBDD7-1B8C-4210-A17E-C8B26E0B855F}"/>
              </a:ext>
            </a:extLst>
          </p:cNvPr>
          <p:cNvSpPr txBox="1"/>
          <p:nvPr/>
        </p:nvSpPr>
        <p:spPr>
          <a:xfrm>
            <a:off x="384875" y="6434960"/>
            <a:ext cx="33361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Jardine MJ, </a:t>
            </a:r>
            <a:r>
              <a:rPr lang="en-US" sz="900" dirty="0" smtClean="0">
                <a:solidFill>
                  <a:schemeClr val="bg1"/>
                </a:solidFill>
              </a:rPr>
              <a:t>et al</a:t>
            </a:r>
            <a:r>
              <a:rPr lang="en-US" sz="900" dirty="0">
                <a:solidFill>
                  <a:schemeClr val="bg1"/>
                </a:solidFill>
              </a:rPr>
              <a:t>. </a:t>
            </a:r>
            <a:r>
              <a:rPr lang="en-US" sz="900" i="1" dirty="0">
                <a:solidFill>
                  <a:schemeClr val="bg1"/>
                </a:solidFill>
              </a:rPr>
              <a:t>Am J Nephrol. </a:t>
            </a:r>
            <a:r>
              <a:rPr lang="en-US" sz="900" dirty="0" smtClean="0">
                <a:solidFill>
                  <a:schemeClr val="bg1"/>
                </a:solidFill>
              </a:rPr>
              <a:t>2017;46(6):462-472.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6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Intent-to-treat (ITT) principle; event-driven duration</a:t>
            </a:r>
          </a:p>
          <a:p>
            <a:r>
              <a:rPr lang="en-US" sz="2400" dirty="0" smtClean="0"/>
              <a:t>Target of 844 events to provide 90</a:t>
            </a:r>
            <a:r>
              <a:rPr lang="en-US" sz="2400" dirty="0"/>
              <a:t>% power to detect 20% relative risk reduction for the primary composite outcome</a:t>
            </a:r>
          </a:p>
          <a:p>
            <a:r>
              <a:rPr lang="en-US" sz="2400" dirty="0"/>
              <a:t>Outcome analysis based on Cox proportional hazard model stratified by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screening </a:t>
            </a:r>
            <a:r>
              <a:rPr lang="en-US" sz="2400" dirty="0"/>
              <a:t>eGFR </a:t>
            </a:r>
          </a:p>
          <a:p>
            <a:r>
              <a:rPr lang="en-US" sz="2400" dirty="0" smtClean="0"/>
              <a:t>Sequential hypothesis testing prespecified to evaluate secondary outcomes </a:t>
            </a:r>
            <a:endParaRPr lang="en-US" sz="2400" dirty="0"/>
          </a:p>
          <a:p>
            <a:r>
              <a:rPr lang="en-US" sz="2400" dirty="0" smtClean="0"/>
              <a:t>Numbers </a:t>
            </a:r>
            <a:r>
              <a:rPr lang="en-US" sz="2400" dirty="0"/>
              <a:t>needed to treat (NNT) to prevent </a:t>
            </a:r>
            <a:r>
              <a:rPr lang="en-US" sz="2400" dirty="0" smtClean="0"/>
              <a:t>1 </a:t>
            </a:r>
            <a:r>
              <a:rPr lang="en-US" sz="2400" dirty="0"/>
              <a:t>event over 2.5 years were calculated</a:t>
            </a:r>
          </a:p>
          <a:p>
            <a:r>
              <a:rPr lang="en-US" sz="2400" dirty="0"/>
              <a:t>Subgroup analyses were also </a:t>
            </a:r>
            <a:r>
              <a:rPr lang="en-US" sz="2400" dirty="0" err="1"/>
              <a:t>prespecified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9DBDD7-1B8C-4210-A17E-C8B26E0B855F}"/>
              </a:ext>
            </a:extLst>
          </p:cNvPr>
          <p:cNvSpPr txBox="1"/>
          <p:nvPr/>
        </p:nvSpPr>
        <p:spPr>
          <a:xfrm>
            <a:off x="384875" y="6434960"/>
            <a:ext cx="33361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Jardine MJ, </a:t>
            </a:r>
            <a:r>
              <a:rPr lang="en-US" sz="900" dirty="0" smtClean="0">
                <a:solidFill>
                  <a:schemeClr val="bg1"/>
                </a:solidFill>
              </a:rPr>
              <a:t>et al</a:t>
            </a:r>
            <a:r>
              <a:rPr lang="en-US" sz="900" dirty="0">
                <a:solidFill>
                  <a:schemeClr val="bg1"/>
                </a:solidFill>
              </a:rPr>
              <a:t>. </a:t>
            </a:r>
            <a:r>
              <a:rPr lang="en-US" sz="900" i="1" dirty="0">
                <a:solidFill>
                  <a:schemeClr val="bg1"/>
                </a:solidFill>
              </a:rPr>
              <a:t>Am J Nephrol. </a:t>
            </a:r>
            <a:r>
              <a:rPr lang="en-US" sz="900" dirty="0" smtClean="0">
                <a:solidFill>
                  <a:schemeClr val="bg1"/>
                </a:solidFill>
              </a:rPr>
              <a:t>2017;46(6):462-472.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3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Prespecified Hierarchical </a:t>
            </a:r>
            <a:r>
              <a:rPr lang="en-AU" dirty="0"/>
              <a:t>Testing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358703"/>
              </p:ext>
            </p:extLst>
          </p:nvPr>
        </p:nvGraphicFramePr>
        <p:xfrm>
          <a:off x="381000" y="1295400"/>
          <a:ext cx="7467600" cy="4800596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746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5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Verdana"/>
                        </a:rPr>
                        <a:t>Primary</a:t>
                      </a:r>
                    </a:p>
                  </a:txBody>
                  <a:tcPr marL="92126" marR="92126" anchor="ctr"/>
                </a:tc>
                <a:extLst>
                  <a:ext uri="{0D108BD9-81ED-4DB2-BD59-A6C34878D82A}">
                    <a16:rowId xmlns:a16="http://schemas.microsoft.com/office/drawing/2014/main" val="4153766729"/>
                  </a:ext>
                </a:extLst>
              </a:tr>
              <a:tr h="446567">
                <a:tc>
                  <a:txBody>
                    <a:bodyPr/>
                    <a:lstStyle/>
                    <a:p>
                      <a:pPr marL="401638" indent="-28575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en-AU" sz="1800" kern="1200" dirty="0" smtClean="0">
                          <a:solidFill>
                            <a:srgbClr val="000000"/>
                          </a:solidFill>
                          <a:effectLst/>
                        </a:rPr>
                        <a:t>ESKD</a:t>
                      </a:r>
                      <a:r>
                        <a:rPr lang="en-AU" sz="1800" kern="1200" dirty="0">
                          <a:solidFill>
                            <a:srgbClr val="000000"/>
                          </a:solidFill>
                          <a:effectLst/>
                        </a:rPr>
                        <a:t>, doubling of serum creatinine, </a:t>
                      </a:r>
                      <a:r>
                        <a:rPr lang="en-AU" sz="1800" kern="1200" dirty="0" smtClean="0">
                          <a:solidFill>
                            <a:srgbClr val="000000"/>
                          </a:solidFill>
                          <a:effectLst/>
                        </a:rPr>
                        <a:t>or </a:t>
                      </a:r>
                      <a:r>
                        <a:rPr lang="en-AU" sz="1800" kern="1200" dirty="0">
                          <a:solidFill>
                            <a:srgbClr val="000000"/>
                          </a:solidFill>
                          <a:effectLst/>
                        </a:rPr>
                        <a:t>renal or </a:t>
                      </a:r>
                      <a:r>
                        <a:rPr lang="en-AU" sz="1800" kern="1200" dirty="0" smtClean="0">
                          <a:solidFill>
                            <a:srgbClr val="000000"/>
                          </a:solidFill>
                          <a:effectLst/>
                        </a:rPr>
                        <a:t>CV </a:t>
                      </a:r>
                      <a:r>
                        <a:rPr lang="en-AU" sz="1800" kern="1200" dirty="0">
                          <a:solidFill>
                            <a:srgbClr val="000000"/>
                          </a:solidFill>
                          <a:effectLst/>
                        </a:rPr>
                        <a:t>death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2126" marR="9212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5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Verdana"/>
                        </a:rPr>
                        <a:t>Secondary</a:t>
                      </a:r>
                    </a:p>
                  </a:txBody>
                  <a:tcPr marL="92126" marR="92126" anchor="ctr"/>
                </a:tc>
                <a:extLst>
                  <a:ext uri="{0D108BD9-81ED-4DB2-BD59-A6C34878D82A}">
                    <a16:rowId xmlns:a16="http://schemas.microsoft.com/office/drawing/2014/main" val="2875512438"/>
                  </a:ext>
                </a:extLst>
              </a:tr>
              <a:tr h="446567">
                <a:tc>
                  <a:txBody>
                    <a:bodyPr/>
                    <a:lstStyle/>
                    <a:p>
                      <a:pPr marL="115888" indent="0">
                        <a:lnSpc>
                          <a:spcPct val="100000"/>
                        </a:lnSpc>
                      </a:pPr>
                      <a:r>
                        <a:rPr lang="en-AU" sz="1800" kern="1200" dirty="0" smtClean="0">
                          <a:solidFill>
                            <a:srgbClr val="000000"/>
                          </a:solidFill>
                          <a:effectLst/>
                        </a:rPr>
                        <a:t>2. CV </a:t>
                      </a:r>
                      <a:r>
                        <a:rPr lang="en-AU" sz="1800" kern="1200" dirty="0">
                          <a:solidFill>
                            <a:srgbClr val="000000"/>
                          </a:solidFill>
                          <a:effectLst/>
                        </a:rPr>
                        <a:t>death </a:t>
                      </a:r>
                      <a:r>
                        <a:rPr lang="en-AU" sz="1800" kern="1200" dirty="0" smtClean="0">
                          <a:solidFill>
                            <a:srgbClr val="000000"/>
                          </a:solidFill>
                          <a:effectLst/>
                        </a:rPr>
                        <a:t>or hospitalization for </a:t>
                      </a:r>
                      <a:r>
                        <a:rPr lang="en-AU" sz="1800" kern="1200" dirty="0">
                          <a:solidFill>
                            <a:srgbClr val="000000"/>
                          </a:solidFill>
                          <a:effectLst/>
                        </a:rPr>
                        <a:t>heart failure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2126" marR="9212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567">
                <a:tc>
                  <a:txBody>
                    <a:bodyPr/>
                    <a:lstStyle/>
                    <a:p>
                      <a:pPr marL="115888" indent="0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Verdana"/>
                        </a:rPr>
                        <a:t>3. CV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/>
                        </a:rPr>
                        <a:t>death,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Verdana"/>
                        </a:rPr>
                        <a:t>MI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/>
                        </a:rPr>
                        <a:t>,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Verdana"/>
                        </a:rPr>
                        <a:t>or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Verdana"/>
                        </a:rPr>
                        <a:t> stroke</a:t>
                      </a:r>
                      <a:endParaRPr lang="en-US" sz="1800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2126" marR="92126" anchor="ctr"/>
                </a:tc>
                <a:extLst>
                  <a:ext uri="{0D108BD9-81ED-4DB2-BD59-A6C34878D82A}">
                    <a16:rowId xmlns:a16="http://schemas.microsoft.com/office/drawing/2014/main" val="2807205508"/>
                  </a:ext>
                </a:extLst>
              </a:tr>
              <a:tr h="446567">
                <a:tc>
                  <a:txBody>
                    <a:bodyPr/>
                    <a:lstStyle/>
                    <a:p>
                      <a:pPr marL="115888" indent="0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Verdana"/>
                        </a:rPr>
                        <a:t>4. Hospitalization for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/>
                        </a:rPr>
                        <a:t>heart failure</a:t>
                      </a:r>
                    </a:p>
                  </a:txBody>
                  <a:tcPr marL="92126" marR="92126" anchor="ctr"/>
                </a:tc>
                <a:extLst>
                  <a:ext uri="{0D108BD9-81ED-4DB2-BD59-A6C34878D82A}">
                    <a16:rowId xmlns:a16="http://schemas.microsoft.com/office/drawing/2014/main" val="3475206550"/>
                  </a:ext>
                </a:extLst>
              </a:tr>
              <a:tr h="446567">
                <a:tc>
                  <a:txBody>
                    <a:bodyPr/>
                    <a:lstStyle/>
                    <a:p>
                      <a:pPr marL="1158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kern="1200" dirty="0" smtClean="0">
                          <a:solidFill>
                            <a:srgbClr val="000000"/>
                          </a:solidFill>
                          <a:effectLst/>
                        </a:rPr>
                        <a:t>5. </a:t>
                      </a:r>
                      <a:r>
                        <a:rPr lang="en-AU" sz="1800" kern="1200" dirty="0">
                          <a:solidFill>
                            <a:srgbClr val="000000"/>
                          </a:solidFill>
                          <a:effectLst/>
                        </a:rPr>
                        <a:t>ESKD, doubling of serum creatinine, </a:t>
                      </a:r>
                      <a:r>
                        <a:rPr lang="en-AU" sz="1800" kern="1200" dirty="0" smtClean="0">
                          <a:solidFill>
                            <a:srgbClr val="000000"/>
                          </a:solidFill>
                          <a:effectLst/>
                        </a:rPr>
                        <a:t>or </a:t>
                      </a:r>
                      <a:r>
                        <a:rPr lang="en-AU" sz="1800" kern="1200" dirty="0">
                          <a:solidFill>
                            <a:srgbClr val="000000"/>
                          </a:solidFill>
                          <a:effectLst/>
                        </a:rPr>
                        <a:t>renal death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2126" marR="92126" anchor="ctr"/>
                </a:tc>
                <a:extLst>
                  <a:ext uri="{0D108BD9-81ED-4DB2-BD59-A6C34878D82A}">
                    <a16:rowId xmlns:a16="http://schemas.microsoft.com/office/drawing/2014/main" val="1049061108"/>
                  </a:ext>
                </a:extLst>
              </a:tr>
              <a:tr h="446567">
                <a:tc>
                  <a:txBody>
                    <a:bodyPr/>
                    <a:lstStyle/>
                    <a:p>
                      <a:pPr marL="115888" indent="0">
                        <a:lnSpc>
                          <a:spcPct val="100000"/>
                        </a:lnSpc>
                      </a:pPr>
                      <a:r>
                        <a:rPr lang="en-AU" sz="1800" kern="1200" dirty="0" smtClean="0">
                          <a:solidFill>
                            <a:srgbClr val="000000"/>
                          </a:solidFill>
                          <a:effectLst/>
                        </a:rPr>
                        <a:t>6. </a:t>
                      </a:r>
                      <a:r>
                        <a:rPr lang="en-AU" sz="1800" kern="1200" dirty="0">
                          <a:solidFill>
                            <a:srgbClr val="000000"/>
                          </a:solidFill>
                          <a:effectLst/>
                        </a:rPr>
                        <a:t>CV death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2126" marR="9212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567">
                <a:tc>
                  <a:txBody>
                    <a:bodyPr/>
                    <a:lstStyle/>
                    <a:p>
                      <a:pPr marL="115888" indent="0">
                        <a:lnSpc>
                          <a:spcPct val="100000"/>
                        </a:lnSpc>
                      </a:pPr>
                      <a:r>
                        <a:rPr lang="en-AU" sz="1800" kern="1200" dirty="0" smtClean="0">
                          <a:solidFill>
                            <a:srgbClr val="000000"/>
                          </a:solidFill>
                          <a:effectLst/>
                        </a:rPr>
                        <a:t>7. </a:t>
                      </a:r>
                      <a:r>
                        <a:rPr lang="en-AU" sz="1800" kern="1200" dirty="0">
                          <a:solidFill>
                            <a:srgbClr val="000000"/>
                          </a:solidFill>
                          <a:effectLst/>
                        </a:rPr>
                        <a:t>All-cause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</a:rPr>
                        <a:t>mortality</a:t>
                      </a:r>
                      <a:endParaRPr lang="en-US" sz="1800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2126" marR="9212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1493">
                <a:tc>
                  <a:txBody>
                    <a:bodyPr/>
                    <a:lstStyle/>
                    <a:p>
                      <a:pPr marL="400050" indent="-284163">
                        <a:lnSpc>
                          <a:spcPct val="100000"/>
                        </a:lnSpc>
                      </a:pPr>
                      <a:r>
                        <a:rPr lang="en-AU" sz="1800" kern="1200" dirty="0" smtClean="0">
                          <a:solidFill>
                            <a:srgbClr val="000000"/>
                          </a:solidFill>
                          <a:effectLst/>
                        </a:rPr>
                        <a:t>8. </a:t>
                      </a:r>
                      <a:r>
                        <a:rPr lang="en-AU" sz="1800" kern="1200" dirty="0">
                          <a:solidFill>
                            <a:srgbClr val="000000"/>
                          </a:solidFill>
                          <a:effectLst/>
                        </a:rPr>
                        <a:t>CV death, </a:t>
                      </a:r>
                      <a:r>
                        <a:rPr lang="en-AU" sz="1800" kern="1200" dirty="0" smtClean="0">
                          <a:solidFill>
                            <a:srgbClr val="000000"/>
                          </a:solidFill>
                          <a:effectLst/>
                        </a:rPr>
                        <a:t>MI</a:t>
                      </a:r>
                      <a:r>
                        <a:rPr lang="en-AU" sz="1800" kern="1200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en-AU" sz="1800" kern="1200" dirty="0" smtClean="0">
                          <a:solidFill>
                            <a:srgbClr val="000000"/>
                          </a:solidFill>
                          <a:effectLst/>
                        </a:rPr>
                        <a:t>stroke</a:t>
                      </a:r>
                      <a:r>
                        <a:rPr lang="en-AU" sz="1800" kern="1200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en-AU" sz="1800" kern="1200" dirty="0" smtClean="0">
                          <a:solidFill>
                            <a:srgbClr val="000000"/>
                          </a:solidFill>
                          <a:effectLst/>
                        </a:rPr>
                        <a:t>hospitalization for heart </a:t>
                      </a:r>
                      <a:r>
                        <a:rPr lang="en-AU" sz="1800" kern="1200" dirty="0">
                          <a:solidFill>
                            <a:srgbClr val="000000"/>
                          </a:solidFill>
                          <a:effectLst/>
                        </a:rPr>
                        <a:t>failure, </a:t>
                      </a:r>
                      <a:r>
                        <a:rPr lang="en-AU" sz="1800" kern="1200" dirty="0" smtClean="0">
                          <a:solidFill>
                            <a:srgbClr val="000000"/>
                          </a:solidFill>
                          <a:effectLst/>
                        </a:rPr>
                        <a:t/>
                      </a:r>
                      <a:br>
                        <a:rPr lang="en-AU" sz="1800" kern="1200" dirty="0" smtClean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AU" sz="1800" kern="1200" dirty="0" smtClean="0">
                          <a:solidFill>
                            <a:srgbClr val="000000"/>
                          </a:solidFill>
                          <a:effectLst/>
                        </a:rPr>
                        <a:t>or hospitalization</a:t>
                      </a:r>
                      <a:r>
                        <a:rPr lang="en-AU" sz="1800" kern="1200" baseline="0" dirty="0" smtClean="0">
                          <a:solidFill>
                            <a:srgbClr val="000000"/>
                          </a:solidFill>
                          <a:effectLst/>
                        </a:rPr>
                        <a:t> for</a:t>
                      </a:r>
                      <a:r>
                        <a:rPr lang="en-AU" sz="1800" kern="12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AU" sz="1800" kern="1200" dirty="0">
                          <a:solidFill>
                            <a:srgbClr val="000000"/>
                          </a:solidFill>
                          <a:effectLst/>
                        </a:rPr>
                        <a:t>unstable angina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2126" marR="9212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89DBDD7-1B8C-4210-A17E-C8B26E0B855F}"/>
              </a:ext>
            </a:extLst>
          </p:cNvPr>
          <p:cNvSpPr txBox="1"/>
          <p:nvPr/>
        </p:nvSpPr>
        <p:spPr>
          <a:xfrm>
            <a:off x="384875" y="6434960"/>
            <a:ext cx="33361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Jardine MJ, </a:t>
            </a:r>
            <a:r>
              <a:rPr lang="en-US" sz="900" dirty="0" smtClean="0">
                <a:solidFill>
                  <a:schemeClr val="bg1"/>
                </a:solidFill>
              </a:rPr>
              <a:t>et al</a:t>
            </a:r>
            <a:r>
              <a:rPr lang="en-US" sz="900" dirty="0">
                <a:solidFill>
                  <a:schemeClr val="bg1"/>
                </a:solidFill>
              </a:rPr>
              <a:t>. </a:t>
            </a:r>
            <a:r>
              <a:rPr lang="en-US" sz="900" i="1" dirty="0">
                <a:solidFill>
                  <a:schemeClr val="bg1"/>
                </a:solidFill>
              </a:rPr>
              <a:t>Am J Nephrol. </a:t>
            </a:r>
            <a:r>
              <a:rPr lang="en-US" sz="900" dirty="0" smtClean="0">
                <a:solidFill>
                  <a:schemeClr val="bg1"/>
                </a:solidFill>
              </a:rPr>
              <a:t>2017;46(6):462-472.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1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Interim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Planned interim analysis to occur after 405 confirmed primary efficacy endpoints and 2 years of exposure</a:t>
            </a:r>
          </a:p>
          <a:p>
            <a:r>
              <a:rPr lang="en-US" sz="2400" dirty="0" smtClean="0"/>
              <a:t>Reviewed by an Independent Data Monitoring Committee </a:t>
            </a:r>
          </a:p>
          <a:p>
            <a:r>
              <a:rPr lang="en-US" sz="2400" dirty="0" smtClean="0"/>
              <a:t>Prespecified stopping guidance included</a:t>
            </a:r>
          </a:p>
          <a:p>
            <a:pPr lvl="1"/>
            <a:r>
              <a:rPr lang="en-US" sz="2000" dirty="0"/>
              <a:t>Primary composite: 2-sided </a:t>
            </a:r>
            <a:r>
              <a:rPr lang="en-US" sz="2000" i="1" dirty="0"/>
              <a:t>P</a:t>
            </a:r>
            <a:r>
              <a:rPr lang="en-US" sz="2000" dirty="0"/>
              <a:t> &lt;0.01</a:t>
            </a:r>
          </a:p>
          <a:p>
            <a:pPr marL="568325" lvl="1" indent="0">
              <a:buNone/>
            </a:pPr>
            <a:r>
              <a:rPr lang="en-US" sz="2000" dirty="0"/>
              <a:t>AND</a:t>
            </a:r>
          </a:p>
          <a:p>
            <a:pPr marL="568325" lvl="1" indent="0">
              <a:buNone/>
            </a:pPr>
            <a:r>
              <a:rPr lang="en-US" sz="2000" dirty="0"/>
              <a:t>Composite of ESKD, renal death, or CV death: 2-sided </a:t>
            </a:r>
            <a:r>
              <a:rPr lang="en-US" sz="2000" i="1" dirty="0"/>
              <a:t>P</a:t>
            </a:r>
            <a:r>
              <a:rPr lang="en-US" sz="2000" dirty="0"/>
              <a:t> &lt;0.025</a:t>
            </a:r>
          </a:p>
          <a:p>
            <a:pPr lvl="1"/>
            <a:r>
              <a:rPr lang="en-US" sz="2000" dirty="0" smtClean="0"/>
              <a:t>Global assessment of benefit and safety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9DBDD7-1B8C-4210-A17E-C8B26E0B855F}"/>
              </a:ext>
            </a:extLst>
          </p:cNvPr>
          <p:cNvSpPr txBox="1"/>
          <p:nvPr/>
        </p:nvSpPr>
        <p:spPr>
          <a:xfrm>
            <a:off x="384875" y="6434960"/>
            <a:ext cx="33361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Jardine MJ, </a:t>
            </a:r>
            <a:r>
              <a:rPr lang="en-US" sz="900" dirty="0" smtClean="0">
                <a:solidFill>
                  <a:schemeClr val="bg1"/>
                </a:solidFill>
              </a:rPr>
              <a:t>et al</a:t>
            </a:r>
            <a:r>
              <a:rPr lang="en-US" sz="900" dirty="0">
                <a:solidFill>
                  <a:schemeClr val="bg1"/>
                </a:solidFill>
              </a:rPr>
              <a:t>. </a:t>
            </a:r>
            <a:r>
              <a:rPr lang="en-US" sz="900" i="1" dirty="0">
                <a:solidFill>
                  <a:schemeClr val="bg1"/>
                </a:solidFill>
              </a:rPr>
              <a:t>Am J Nephrol. </a:t>
            </a:r>
            <a:r>
              <a:rPr lang="en-US" sz="900" dirty="0" smtClean="0">
                <a:solidFill>
                  <a:schemeClr val="bg1"/>
                </a:solidFill>
              </a:rPr>
              <a:t>2017;46(6):462-472.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2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2197041"/>
            <a:ext cx="8686799" cy="1015663"/>
          </a:xfrm>
        </p:spPr>
        <p:txBody>
          <a:bodyPr/>
          <a:lstStyle/>
          <a:p>
            <a:r>
              <a:rPr lang="en-US" dirty="0" smtClean="0"/>
              <a:t>Study Timeline and Population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3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Timeline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381000" y="3288191"/>
            <a:ext cx="11163300" cy="868313"/>
          </a:xfrm>
          <a:custGeom>
            <a:avLst/>
            <a:gdLst>
              <a:gd name="connsiteX0" fmla="*/ 0 w 11506200"/>
              <a:gd name="connsiteY0" fmla="*/ 434156 h 1736625"/>
              <a:gd name="connsiteX1" fmla="*/ 10637888 w 11506200"/>
              <a:gd name="connsiteY1" fmla="*/ 434156 h 1736625"/>
              <a:gd name="connsiteX2" fmla="*/ 10637888 w 11506200"/>
              <a:gd name="connsiteY2" fmla="*/ 0 h 1736625"/>
              <a:gd name="connsiteX3" fmla="*/ 11506200 w 11506200"/>
              <a:gd name="connsiteY3" fmla="*/ 868313 h 1736625"/>
              <a:gd name="connsiteX4" fmla="*/ 10637888 w 11506200"/>
              <a:gd name="connsiteY4" fmla="*/ 1736625 h 1736625"/>
              <a:gd name="connsiteX5" fmla="*/ 10637888 w 11506200"/>
              <a:gd name="connsiteY5" fmla="*/ 1302469 h 1736625"/>
              <a:gd name="connsiteX6" fmla="*/ 0 w 11506200"/>
              <a:gd name="connsiteY6" fmla="*/ 1302469 h 1736625"/>
              <a:gd name="connsiteX7" fmla="*/ 0 w 11506200"/>
              <a:gd name="connsiteY7" fmla="*/ 434156 h 1736625"/>
              <a:gd name="connsiteX0" fmla="*/ 0 w 11506200"/>
              <a:gd name="connsiteY0" fmla="*/ 0 h 1302469"/>
              <a:gd name="connsiteX1" fmla="*/ 10637888 w 11506200"/>
              <a:gd name="connsiteY1" fmla="*/ 0 h 1302469"/>
              <a:gd name="connsiteX2" fmla="*/ 11506200 w 11506200"/>
              <a:gd name="connsiteY2" fmla="*/ 434157 h 1302469"/>
              <a:gd name="connsiteX3" fmla="*/ 10637888 w 11506200"/>
              <a:gd name="connsiteY3" fmla="*/ 1302469 h 1302469"/>
              <a:gd name="connsiteX4" fmla="*/ 10637888 w 11506200"/>
              <a:gd name="connsiteY4" fmla="*/ 868313 h 1302469"/>
              <a:gd name="connsiteX5" fmla="*/ 0 w 11506200"/>
              <a:gd name="connsiteY5" fmla="*/ 868313 h 1302469"/>
              <a:gd name="connsiteX6" fmla="*/ 0 w 11506200"/>
              <a:gd name="connsiteY6" fmla="*/ 0 h 1302469"/>
              <a:gd name="connsiteX0" fmla="*/ 0 w 11506200"/>
              <a:gd name="connsiteY0" fmla="*/ 0 h 868313"/>
              <a:gd name="connsiteX1" fmla="*/ 10637888 w 11506200"/>
              <a:gd name="connsiteY1" fmla="*/ 0 h 868313"/>
              <a:gd name="connsiteX2" fmla="*/ 11506200 w 11506200"/>
              <a:gd name="connsiteY2" fmla="*/ 434157 h 868313"/>
              <a:gd name="connsiteX3" fmla="*/ 10637888 w 11506200"/>
              <a:gd name="connsiteY3" fmla="*/ 868313 h 868313"/>
              <a:gd name="connsiteX4" fmla="*/ 0 w 11506200"/>
              <a:gd name="connsiteY4" fmla="*/ 868313 h 868313"/>
              <a:gd name="connsiteX5" fmla="*/ 0 w 11506200"/>
              <a:gd name="connsiteY5" fmla="*/ 0 h 868313"/>
              <a:gd name="connsiteX0" fmla="*/ 0 w 11163300"/>
              <a:gd name="connsiteY0" fmla="*/ 0 h 868313"/>
              <a:gd name="connsiteX1" fmla="*/ 10637888 w 11163300"/>
              <a:gd name="connsiteY1" fmla="*/ 0 h 868313"/>
              <a:gd name="connsiteX2" fmla="*/ 11163300 w 11163300"/>
              <a:gd name="connsiteY2" fmla="*/ 434157 h 868313"/>
              <a:gd name="connsiteX3" fmla="*/ 10637888 w 11163300"/>
              <a:gd name="connsiteY3" fmla="*/ 868313 h 868313"/>
              <a:gd name="connsiteX4" fmla="*/ 0 w 11163300"/>
              <a:gd name="connsiteY4" fmla="*/ 868313 h 868313"/>
              <a:gd name="connsiteX5" fmla="*/ 0 w 11163300"/>
              <a:gd name="connsiteY5" fmla="*/ 0 h 86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63300" h="868313">
                <a:moveTo>
                  <a:pt x="0" y="0"/>
                </a:moveTo>
                <a:lnTo>
                  <a:pt x="10637888" y="0"/>
                </a:lnTo>
                <a:lnTo>
                  <a:pt x="11163300" y="434157"/>
                </a:lnTo>
                <a:lnTo>
                  <a:pt x="10637888" y="868313"/>
                </a:lnTo>
                <a:lnTo>
                  <a:pt x="0" y="86831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2060"/>
              </a:gs>
              <a:gs pos="50000">
                <a:schemeClr val="accent2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08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 bwMode="auto">
          <a:xfrm flipV="1">
            <a:off x="1202699" y="4156504"/>
            <a:ext cx="0" cy="6724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15375" y="353768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1086" y="353768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6797" y="353768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12117" y="353768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37437" y="353768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10800" y="353768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2019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 bwMode="auto">
          <a:xfrm flipV="1">
            <a:off x="7658101" y="4156504"/>
            <a:ext cx="0" cy="6724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037390" y="4937440"/>
            <a:ext cx="1430769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First participant enrolled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 bwMode="auto">
          <a:xfrm flipV="1">
            <a:off x="5763492" y="4156504"/>
            <a:ext cx="0" cy="6724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81000" y="1524000"/>
            <a:ext cx="7543800" cy="1123712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In July 2018, after </a:t>
            </a:r>
            <a:r>
              <a:rPr lang="en-US" sz="2000" dirty="0" smtClean="0">
                <a:solidFill>
                  <a:srgbClr val="000000"/>
                </a:solidFill>
              </a:rPr>
              <a:t>the </a:t>
            </a:r>
            <a:r>
              <a:rPr lang="en-US" sz="2000" dirty="0">
                <a:solidFill>
                  <a:srgbClr val="000000"/>
                </a:solidFill>
              </a:rPr>
              <a:t>planned interim analysis, </a:t>
            </a:r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the </a:t>
            </a:r>
            <a:r>
              <a:rPr lang="en-US" sz="2000" dirty="0">
                <a:solidFill>
                  <a:srgbClr val="000000"/>
                </a:solidFill>
              </a:rPr>
              <a:t>IDMC </a:t>
            </a:r>
            <a:r>
              <a:rPr lang="en-US" sz="2000" dirty="0" smtClean="0">
                <a:solidFill>
                  <a:srgbClr val="000000"/>
                </a:solidFill>
              </a:rPr>
              <a:t>made the </a:t>
            </a:r>
            <a:r>
              <a:rPr lang="en-US" sz="2000" dirty="0">
                <a:solidFill>
                  <a:srgbClr val="000000"/>
                </a:solidFill>
              </a:rPr>
              <a:t>recommendation to stop the CREDENCE trial </a:t>
            </a:r>
            <a:r>
              <a:rPr lang="en-US" sz="2000" dirty="0" smtClean="0">
                <a:solidFill>
                  <a:srgbClr val="000000"/>
                </a:solidFill>
              </a:rPr>
              <a:t>based </a:t>
            </a:r>
            <a:r>
              <a:rPr lang="en-US" sz="2000" dirty="0">
                <a:solidFill>
                  <a:srgbClr val="000000"/>
                </a:solidFill>
              </a:rPr>
              <a:t>on demonstration of </a:t>
            </a:r>
            <a:r>
              <a:rPr lang="en-US" sz="2000" dirty="0" smtClean="0">
                <a:solidFill>
                  <a:srgbClr val="000000"/>
                </a:solidFill>
              </a:rPr>
              <a:t>efficacy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25487" y="4937440"/>
            <a:ext cx="2083809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Protocol amendment for lower extremity foot care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87299" y="4932352"/>
            <a:ext cx="12615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Last 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participant randomized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033848" y="5035167"/>
            <a:ext cx="1263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Study 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concluded</a:t>
            </a: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 bwMode="auto">
          <a:xfrm flipV="1">
            <a:off x="10185968" y="4156504"/>
            <a:ext cx="0" cy="6724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0152337" y="1743430"/>
            <a:ext cx="1019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Interim analysis</a:t>
            </a:r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 bwMode="auto">
          <a:xfrm>
            <a:off x="9882035" y="2477146"/>
            <a:ext cx="0" cy="81104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5" name="Graphic 4" descr="Man">
            <a:extLst>
              <a:ext uri="{FF2B5EF4-FFF2-40B4-BE49-F238E27FC236}">
                <a16:creationId xmlns:a16="http://schemas.microsoft.com/office/drawing/2014/main" id="{54A3AFD4-0150-A546-B396-B5D553A5C7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36482" y="4911522"/>
            <a:ext cx="770511" cy="770511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7C87F52-5E84-DC40-8C07-D8D28B7C89A0}"/>
              </a:ext>
            </a:extLst>
          </p:cNvPr>
          <p:cNvSpPr/>
          <p:nvPr/>
        </p:nvSpPr>
        <p:spPr bwMode="auto">
          <a:xfrm>
            <a:off x="386109" y="4828972"/>
            <a:ext cx="1796048" cy="945424"/>
          </a:xfrm>
          <a:prstGeom prst="roundRect">
            <a:avLst/>
          </a:prstGeom>
          <a:noFill/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9D34855-2D0B-8A44-8B85-DCBD194A14F0}"/>
              </a:ext>
            </a:extLst>
          </p:cNvPr>
          <p:cNvSpPr/>
          <p:nvPr/>
        </p:nvSpPr>
        <p:spPr bwMode="auto">
          <a:xfrm>
            <a:off x="2868887" y="4828972"/>
            <a:ext cx="3276014" cy="945424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2BB33276-2A72-FA45-B43A-9CB4B15E0443}"/>
              </a:ext>
            </a:extLst>
          </p:cNvPr>
          <p:cNvSpPr/>
          <p:nvPr/>
        </p:nvSpPr>
        <p:spPr bwMode="auto">
          <a:xfrm>
            <a:off x="9258369" y="1531722"/>
            <a:ext cx="2046380" cy="945424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CED62593-3E0F-B644-AB4D-E26419E2B43C}"/>
              </a:ext>
            </a:extLst>
          </p:cNvPr>
          <p:cNvSpPr/>
          <p:nvPr/>
        </p:nvSpPr>
        <p:spPr bwMode="auto">
          <a:xfrm>
            <a:off x="9177322" y="4834060"/>
            <a:ext cx="2046566" cy="945424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703ABE2-810F-2D46-9A58-671281E3992F}"/>
              </a:ext>
            </a:extLst>
          </p:cNvPr>
          <p:cNvSpPr/>
          <p:nvPr/>
        </p:nvSpPr>
        <p:spPr bwMode="auto">
          <a:xfrm>
            <a:off x="6545630" y="4828972"/>
            <a:ext cx="2224941" cy="945424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pic>
        <p:nvPicPr>
          <p:cNvPr id="43" name="Graphic 42" descr="User">
            <a:extLst>
              <a:ext uri="{FF2B5EF4-FFF2-40B4-BE49-F238E27FC236}">
                <a16:creationId xmlns:a16="http://schemas.microsoft.com/office/drawing/2014/main" id="{47FC63E5-9D54-A54D-9828-A8BD54CD87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602155" y="4868967"/>
            <a:ext cx="855619" cy="8556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DAD63D-253F-884A-9142-B9BA8A6130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0427" y="4977054"/>
            <a:ext cx="521036" cy="659436"/>
          </a:xfrm>
          <a:prstGeom prst="rect">
            <a:avLst/>
          </a:prstGeom>
        </p:spPr>
      </p:pic>
      <p:pic>
        <p:nvPicPr>
          <p:cNvPr id="24" name="Graphic 23" descr="Checklist">
            <a:extLst>
              <a:ext uri="{FF2B5EF4-FFF2-40B4-BE49-F238E27FC236}">
                <a16:creationId xmlns:a16="http://schemas.microsoft.com/office/drawing/2014/main" id="{A6987AE3-CA4F-1E40-80E9-F06A1AF2C9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392843" y="1617099"/>
            <a:ext cx="759494" cy="759494"/>
          </a:xfrm>
          <a:prstGeom prst="rect">
            <a:avLst/>
          </a:prstGeom>
        </p:spPr>
      </p:pic>
      <p:pic>
        <p:nvPicPr>
          <p:cNvPr id="31" name="Graphic 16" descr="Document">
            <a:extLst>
              <a:ext uri="{FF2B5EF4-FFF2-40B4-BE49-F238E27FC236}">
                <a16:creationId xmlns:a16="http://schemas.microsoft.com/office/drawing/2014/main" id="{E25722D4-999B-AA4B-B99E-D61EA5428E6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060011" y="4890847"/>
            <a:ext cx="831850" cy="8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9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19" grpId="1" animBg="1"/>
      <p:bldP spid="20" grpId="0"/>
      <p:bldP spid="21" grpId="0"/>
      <p:bldP spid="22" grpId="0"/>
      <p:bldP spid="26" grpId="0"/>
      <p:bldP spid="7" grpId="0" animBg="1"/>
      <p:bldP spid="33" grpId="0" animBg="1"/>
      <p:bldP spid="37" grpId="0" animBg="1"/>
      <p:bldP spid="39" grpId="0" animBg="1"/>
      <p:bldP spid="4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63247"/>
            <a:ext cx="11430000" cy="492443"/>
          </a:xfrm>
        </p:spPr>
        <p:txBody>
          <a:bodyPr/>
          <a:lstStyle/>
          <a:p>
            <a:r>
              <a:rPr lang="fr-FR" altLang="en-US" dirty="0"/>
              <a:t>34 Countries, 690 Sites, 4401 Participants</a:t>
            </a:r>
            <a:endParaRPr lang="en-US" dirty="0"/>
          </a:p>
        </p:txBody>
      </p:sp>
      <p:pic>
        <p:nvPicPr>
          <p:cNvPr id="16" name="Picture 6" descr="C:\Users\kcarlson\AppData\Local\Microsoft\Windows\Temporary Internet Files\Content.IE5\345S1PCQ\MC9102163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60" y="1752600"/>
            <a:ext cx="75438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6781800" y="1363980"/>
          <a:ext cx="51816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570">
                  <a:extLst>
                    <a:ext uri="{9D8B030D-6E8A-4147-A177-3AD203B41FA5}">
                      <a16:colId xmlns:a16="http://schemas.microsoft.com/office/drawing/2014/main" val="2129975092"/>
                    </a:ext>
                  </a:extLst>
                </a:gridCol>
                <a:gridCol w="1904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570">
                  <a:extLst>
                    <a:ext uri="{9D8B030D-6E8A-4147-A177-3AD203B41FA5}">
                      <a16:colId xmlns:a16="http://schemas.microsoft.com/office/drawing/2014/main" val="3469962843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Europe (n = 1368)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indent="-1714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504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 defTabSz="1254125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Bulgaria</a:t>
                      </a:r>
                    </a:p>
                    <a:p>
                      <a:pPr marL="171450" indent="-171450" defTabSz="1254125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Czech Republic</a:t>
                      </a:r>
                      <a:endParaRPr lang="en-US" sz="14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  <a:p>
                      <a:pPr marL="171450" indent="-1714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France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  <a:p>
                      <a:pPr marL="171450" indent="-1714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Germany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</a:rPr>
                        <a:t>Hungary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Italy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Lithuania</a:t>
                      </a:r>
                      <a:endParaRPr lang="en-US" sz="14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  <a:p>
                      <a:pPr marL="171450" indent="-1714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Poland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(29)</a:t>
                      </a:r>
                    </a:p>
                    <a:p>
                      <a:pPr marL="0" indent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(57)</a:t>
                      </a:r>
                    </a:p>
                    <a:p>
                      <a:pPr marL="0" indent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(61)</a:t>
                      </a:r>
                    </a:p>
                    <a:p>
                      <a:pPr marL="0" indent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(11)</a:t>
                      </a:r>
                    </a:p>
                    <a:p>
                      <a:pPr marL="0" indent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(135)</a:t>
                      </a:r>
                    </a:p>
                    <a:p>
                      <a:pPr marL="0" indent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(90)</a:t>
                      </a:r>
                    </a:p>
                    <a:p>
                      <a:pPr marL="0" indent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(7)</a:t>
                      </a:r>
                    </a:p>
                    <a:p>
                      <a:pPr marL="0" indent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(50)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Romania 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  <a:p>
                      <a:pPr marL="171450" indent="-1714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Serbia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  <a:p>
                      <a:pPr marL="171450" indent="-1714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Slovakia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  <a:p>
                      <a:pPr marL="171450" indent="-1714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Spain </a:t>
                      </a:r>
                    </a:p>
                    <a:p>
                      <a:pPr marL="171450" indent="-1714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</a:rPr>
                        <a:t>Russia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*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  <a:p>
                      <a:pPr marL="171450" indent="-1714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</a:rPr>
                        <a:t>Ukraine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*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  <a:p>
                      <a:pPr marL="171450" indent="-1714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United Kingdom 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(59)</a:t>
                      </a:r>
                    </a:p>
                    <a:p>
                      <a:pPr marL="0" indent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(40)</a:t>
                      </a:r>
                    </a:p>
                    <a:p>
                      <a:pPr marL="0" indent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(66)</a:t>
                      </a:r>
                    </a:p>
                    <a:p>
                      <a:pPr marL="0" indent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(141)</a:t>
                      </a:r>
                    </a:p>
                    <a:p>
                      <a:pPr marL="0" indent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(133)</a:t>
                      </a:r>
                    </a:p>
                    <a:p>
                      <a:pPr marL="0" indent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(371)</a:t>
                      </a:r>
                    </a:p>
                    <a:p>
                      <a:pPr marL="0" indent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(118)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7543800" y="4267200"/>
          <a:ext cx="44196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8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932">
                  <a:extLst>
                    <a:ext uri="{9D8B030D-6E8A-4147-A177-3AD203B41FA5}">
                      <a16:colId xmlns:a16="http://schemas.microsoft.com/office/drawing/2014/main" val="2332843845"/>
                    </a:ext>
                  </a:extLst>
                </a:gridCol>
                <a:gridCol w="1615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65072176"/>
                    </a:ext>
                  </a:extLst>
                </a:gridCol>
              </a:tblGrid>
              <a:tr h="18288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Asia Pacific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* (n = 848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705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indent="-1714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705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94611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171450" indent="-171450" defTabSz="1084263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Australia </a:t>
                      </a:r>
                      <a:endParaRPr lang="en-US" sz="1400" b="0" dirty="0" smtClean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  <a:p>
                      <a:pPr marL="171450" indent="-171450" defTabSz="1084263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China </a:t>
                      </a:r>
                    </a:p>
                    <a:p>
                      <a:pPr marL="171450" indent="-171450" defTabSz="1084263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India</a:t>
                      </a:r>
                    </a:p>
                    <a:p>
                      <a:pPr marL="171450" indent="-171450" defTabSz="1084263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Japan </a:t>
                      </a:r>
                    </a:p>
                    <a:p>
                      <a:pPr marL="171450" indent="-171450" defTabSz="1084263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Korea</a:t>
                      </a:r>
                    </a:p>
                    <a:p>
                      <a:pPr marL="171450" indent="-171450" defTabSz="1084263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Malaysia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(38)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(129)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(144)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(110)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(122)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(135)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New Zealand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  <a:p>
                      <a:pPr marL="171450" indent="-1714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Philippines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  <a:p>
                      <a:pPr marL="171450" indent="-1714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Taiwan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  <a:p>
                      <a:pPr marL="171450" indent="-1714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United Arab Emirates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(61)</a:t>
                      </a:r>
                    </a:p>
                    <a:p>
                      <a:pPr marL="0" indent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(71)</a:t>
                      </a:r>
                    </a:p>
                    <a:p>
                      <a:pPr marL="0" indent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(37)</a:t>
                      </a:r>
                    </a:p>
                    <a:p>
                      <a:pPr marL="0" indent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(1)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4648200" y="5334000"/>
          <a:ext cx="2286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Africa (n = 62)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705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946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South Africa* 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 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(62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)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705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6434960"/>
            <a:ext cx="48558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*Analyzed as part of rest of world (n = 1414) in </a:t>
            </a:r>
            <a:r>
              <a:rPr lang="en-US" sz="900" dirty="0" err="1">
                <a:solidFill>
                  <a:schemeClr val="bg1"/>
                </a:solidFill>
              </a:rPr>
              <a:t>prespecified</a:t>
            </a:r>
            <a:r>
              <a:rPr lang="en-US" sz="900" dirty="0">
                <a:solidFill>
                  <a:schemeClr val="bg1"/>
                </a:solidFill>
              </a:rPr>
              <a:t> subgroup analyses.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57200" y="4267200"/>
          <a:ext cx="31242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365">
                  <a:extLst>
                    <a:ext uri="{9D8B030D-6E8A-4147-A177-3AD203B41FA5}">
                      <a16:colId xmlns:a16="http://schemas.microsoft.com/office/drawing/2014/main" val="525693939"/>
                    </a:ext>
                  </a:extLst>
                </a:gridCol>
              </a:tblGrid>
              <a:tr h="152400">
                <a:tc gridSpan="2"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Central/South America </a:t>
                      </a:r>
                      <a:b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</a:b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(n = 941)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705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400" dirty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705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946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Argentina</a:t>
                      </a:r>
                    </a:p>
                    <a:p>
                      <a:pPr marL="171450" indent="-1714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Brazil</a:t>
                      </a:r>
                    </a:p>
                    <a:p>
                      <a:pPr marL="171450" indent="-1714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Chile</a:t>
                      </a:r>
                    </a:p>
                    <a:p>
                      <a:pPr marL="171450" indent="-1714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Colombia</a:t>
                      </a:r>
                    </a:p>
                    <a:p>
                      <a:pPr marL="171450" indent="-1714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Guatemala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8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0800" algn="l"/>
                        </a:tabLst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(426)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0800" algn="l"/>
                        </a:tabLst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(314)</a:t>
                      </a:r>
                      <a:endParaRPr lang="en-US" sz="1400" dirty="0" smtClean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  <a:p>
                      <a:pPr defTabSz="13208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(52)</a:t>
                      </a:r>
                      <a:endParaRPr lang="en-US" sz="1400" dirty="0" smtClean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0800" algn="l"/>
                        </a:tabLst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(94)</a:t>
                      </a:r>
                      <a:endParaRPr lang="en-US" sz="1400" dirty="0" smtClean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0800" algn="l"/>
                        </a:tabLst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(55)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705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381000" y="1463040"/>
          <a:ext cx="292608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81265840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North America (n = 1182)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705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705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946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 defTabSz="77470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Canada</a:t>
                      </a:r>
                    </a:p>
                    <a:p>
                      <a:pPr marL="171450" indent="-171450" defTabSz="77470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Mexico </a:t>
                      </a:r>
                    </a:p>
                    <a:p>
                      <a:pPr marL="171450" indent="-171450" defTabSz="77470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United States	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(172)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(303)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(707)</a:t>
                      </a:r>
                      <a:endParaRPr lang="en-US" sz="1400" b="0" dirty="0" smtClean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705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72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 bwMode="auto">
          <a:xfrm>
            <a:off x="5943580" y="2695610"/>
            <a:ext cx="20" cy="4114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5934055" y="1766905"/>
            <a:ext cx="20" cy="6675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11430000" cy="492125"/>
          </a:xfrm>
        </p:spPr>
        <p:txBody>
          <a:bodyPr/>
          <a:lstStyle/>
          <a:p>
            <a:r>
              <a:rPr lang="en-US" dirty="0"/>
              <a:t>Enrollment and Follow-up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267200" y="2432677"/>
            <a:ext cx="3352800" cy="457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 dirty="0">
                <a:solidFill>
                  <a:srgbClr val="000000"/>
                </a:solidFill>
                <a:latin typeface="Verdana" charset="0"/>
                <a:cs typeface="+mn-cs"/>
              </a:rPr>
              <a:t>4401 </a:t>
            </a:r>
            <a:r>
              <a:rPr lang="en-US" sz="1600" b="1" dirty="0" smtClean="0">
                <a:solidFill>
                  <a:srgbClr val="000000"/>
                </a:solidFill>
                <a:latin typeface="Verdana" charset="0"/>
                <a:cs typeface="+mn-cs"/>
              </a:rPr>
              <a:t>randomized</a:t>
            </a:r>
            <a:endParaRPr lang="en-US" sz="1600" dirty="0">
              <a:solidFill>
                <a:srgbClr val="000000"/>
              </a:solidFill>
              <a:latin typeface="Verdana" charset="0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8458199" y="3991010"/>
            <a:ext cx="3200401" cy="640080"/>
          </a:xfrm>
          <a:prstGeom prst="rect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Verdana" charset="0"/>
              </a:rPr>
              <a:t>15 (0.7%) did not </a:t>
            </a:r>
            <a:r>
              <a:rPr lang="en-US" sz="1600" dirty="0" smtClean="0">
                <a:solidFill>
                  <a:srgbClr val="000000"/>
                </a:solidFill>
                <a:latin typeface="Verdana" charset="0"/>
              </a:rPr>
              <a:t>complete</a:t>
            </a:r>
            <a:endParaRPr lang="en-US" sz="1600" dirty="0">
              <a:solidFill>
                <a:srgbClr val="000000"/>
              </a:solidFill>
              <a:latin typeface="Verdana" charset="0"/>
              <a:cs typeface="+mn-cs"/>
            </a:endParaRPr>
          </a:p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Verdana" charset="0"/>
              </a:rPr>
              <a:t> 5 </a:t>
            </a:r>
            <a:r>
              <a:rPr lang="en-US" sz="1600" dirty="0">
                <a:solidFill>
                  <a:srgbClr val="000000"/>
                </a:solidFill>
                <a:latin typeface="Verdana" charset="0"/>
              </a:rPr>
              <a:t>(0.2%) w</a:t>
            </a:r>
            <a:r>
              <a:rPr lang="en-US" sz="1600" dirty="0">
                <a:solidFill>
                  <a:srgbClr val="000000"/>
                </a:solidFill>
                <a:latin typeface="Verdana" charset="0"/>
                <a:cs typeface="+mn-cs"/>
              </a:rPr>
              <a:t>ithdrew consent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52400" y="3991010"/>
            <a:ext cx="3200400" cy="640080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Verdana" charset="0"/>
              </a:rPr>
              <a:t>25 (1.1%) did not </a:t>
            </a:r>
            <a:r>
              <a:rPr lang="en-US" sz="1600" dirty="0" smtClean="0">
                <a:solidFill>
                  <a:srgbClr val="000000"/>
                </a:solidFill>
                <a:latin typeface="Verdana" charset="0"/>
              </a:rPr>
              <a:t>complete</a:t>
            </a:r>
            <a:endParaRPr lang="en-US" sz="1600" dirty="0">
              <a:solidFill>
                <a:srgbClr val="000000"/>
              </a:solidFill>
              <a:latin typeface="Verdana" charset="0"/>
              <a:cs typeface="+mn-cs"/>
            </a:endParaRPr>
          </a:p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Verdana" charset="0"/>
              </a:rPr>
              <a:t>11 </a:t>
            </a:r>
            <a:r>
              <a:rPr lang="en-US" sz="1600" dirty="0">
                <a:solidFill>
                  <a:srgbClr val="000000"/>
                </a:solidFill>
                <a:latin typeface="Verdana" charset="0"/>
              </a:rPr>
              <a:t>(0.5%) w</a:t>
            </a:r>
            <a:r>
              <a:rPr lang="en-US" sz="1600" dirty="0">
                <a:solidFill>
                  <a:srgbClr val="000000"/>
                </a:solidFill>
                <a:latin typeface="Verdana" charset="0"/>
                <a:cs typeface="+mn-cs"/>
              </a:rPr>
              <a:t>ithdrew consent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0" y="3315429"/>
            <a:ext cx="3906440" cy="457200"/>
          </a:xfrm>
          <a:prstGeom prst="rect">
            <a:avLst/>
          </a:prstGeom>
          <a:solidFill>
            <a:schemeClr val="accent4"/>
          </a:solidFill>
          <a:ln w="19050" cap="flat" cmpd="sng" algn="ctr">
            <a:solidFill>
              <a:srgbClr val="E571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  <a:latin typeface="Verdana" charset="0"/>
                <a:cs typeface="+mn-cs"/>
              </a:rPr>
              <a:t>2199 placebo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383941" y="3315429"/>
            <a:ext cx="3979259" cy="457200"/>
          </a:xfrm>
          <a:prstGeom prst="rect">
            <a:avLst/>
          </a:prstGeom>
          <a:solidFill>
            <a:srgbClr val="002060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  <a:latin typeface="Verdana" charset="0"/>
                <a:cs typeface="+mn-cs"/>
              </a:rPr>
              <a:t>2202 </a:t>
            </a:r>
            <a:r>
              <a:rPr lang="en-US" sz="1600" b="1" dirty="0" smtClean="0">
                <a:solidFill>
                  <a:schemeClr val="bg1"/>
                </a:solidFill>
                <a:latin typeface="Verdana" charset="0"/>
                <a:cs typeface="+mn-cs"/>
              </a:rPr>
              <a:t>canagliflozin</a:t>
            </a:r>
            <a:endParaRPr lang="en-US" sz="1600" b="1" dirty="0">
              <a:solidFill>
                <a:schemeClr val="bg1"/>
              </a:solidFill>
              <a:latin typeface="Verdana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90600" y="5013960"/>
            <a:ext cx="2391380" cy="548640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dirty="0">
                <a:solidFill>
                  <a:srgbClr val="000000"/>
                </a:solidFill>
                <a:latin typeface="Verdana" charset="0"/>
                <a:cs typeface="+mn-cs"/>
              </a:rPr>
              <a:t>2197 (99.9%)</a:t>
            </a:r>
          </a:p>
          <a:p>
            <a:pPr algn="ctr" eaLnBrk="0" hangingPunct="0"/>
            <a:r>
              <a:rPr lang="en-US" sz="1600" dirty="0">
                <a:solidFill>
                  <a:srgbClr val="000000"/>
                </a:solidFill>
                <a:latin typeface="Verdana" charset="0"/>
                <a:cs typeface="+mn-cs"/>
              </a:rPr>
              <a:t>vital status known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582822" y="5013960"/>
            <a:ext cx="2208378" cy="548640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dirty="0">
                <a:solidFill>
                  <a:srgbClr val="000000"/>
                </a:solidFill>
                <a:latin typeface="Verdana" charset="0"/>
              </a:rPr>
              <a:t>2174 (98.9%)</a:t>
            </a:r>
          </a:p>
          <a:p>
            <a:pPr algn="ctr" eaLnBrk="0" hangingPunct="0"/>
            <a:r>
              <a:rPr lang="en-US" sz="1600" dirty="0">
                <a:solidFill>
                  <a:srgbClr val="000000"/>
                </a:solidFill>
                <a:latin typeface="Verdana" charset="0"/>
                <a:cs typeface="+mn-cs"/>
              </a:rPr>
              <a:t>completed study</a:t>
            </a:r>
          </a:p>
          <a:p>
            <a:pPr algn="ctr" eaLnBrk="0" hangingPunct="0"/>
            <a:endParaRPr lang="en-US" sz="1600" dirty="0">
              <a:solidFill>
                <a:srgbClr val="000000"/>
              </a:solidFill>
              <a:latin typeface="Verdana" charset="0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481321" y="3104627"/>
            <a:ext cx="486460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3485033" y="3095661"/>
            <a:ext cx="3842" cy="2103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8347439" y="3100622"/>
            <a:ext cx="3493" cy="2103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6070850" y="5007136"/>
            <a:ext cx="2311150" cy="548640"/>
          </a:xfrm>
          <a:prstGeom prst="rect">
            <a:avLst/>
          </a:prstGeom>
          <a:noFill/>
          <a:ln w="19050" cap="flat" cmpd="sng" algn="ctr">
            <a:solidFill>
              <a:srgbClr val="002F6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dirty="0">
                <a:solidFill>
                  <a:srgbClr val="000000"/>
                </a:solidFill>
                <a:latin typeface="Verdana" charset="0"/>
              </a:rPr>
              <a:t>2198 (99.8%)</a:t>
            </a:r>
          </a:p>
          <a:p>
            <a:pPr algn="ctr" eaLnBrk="0" hangingPunct="0"/>
            <a:r>
              <a:rPr lang="en-US" sz="1600" dirty="0">
                <a:solidFill>
                  <a:srgbClr val="000000"/>
                </a:solidFill>
                <a:latin typeface="Verdana" charset="0"/>
                <a:cs typeface="+mn-cs"/>
              </a:rPr>
              <a:t>vital status known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610600" y="5007135"/>
            <a:ext cx="2246707" cy="548640"/>
          </a:xfrm>
          <a:prstGeom prst="rect">
            <a:avLst/>
          </a:prstGeom>
          <a:noFill/>
          <a:ln w="19050" cap="flat" cmpd="sng" algn="ctr">
            <a:solidFill>
              <a:srgbClr val="002F6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dirty="0">
                <a:solidFill>
                  <a:srgbClr val="000000"/>
                </a:solidFill>
                <a:latin typeface="Verdana" charset="0"/>
              </a:rPr>
              <a:t>2187 (99.3%)</a:t>
            </a:r>
          </a:p>
          <a:p>
            <a:pPr algn="ctr" eaLnBrk="0" hangingPunct="0"/>
            <a:r>
              <a:rPr lang="en-US" sz="1600" dirty="0">
                <a:solidFill>
                  <a:srgbClr val="000000"/>
                </a:solidFill>
                <a:latin typeface="Verdana" charset="0"/>
                <a:cs typeface="+mn-cs"/>
              </a:rPr>
              <a:t>completed study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8352078" y="3772629"/>
            <a:ext cx="0" cy="104996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409528" y="4822596"/>
            <a:ext cx="188366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9292783" y="4814905"/>
            <a:ext cx="0" cy="1737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7411584" y="4814905"/>
            <a:ext cx="0" cy="1737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3476275" y="3772629"/>
            <a:ext cx="0" cy="104227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2534519" y="4822596"/>
            <a:ext cx="188366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4419437" y="4814905"/>
            <a:ext cx="0" cy="1737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2533701" y="4814905"/>
            <a:ext cx="0" cy="1737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554638" y="5638209"/>
            <a:ext cx="10719078" cy="610191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b="1" dirty="0" smtClean="0">
                <a:solidFill>
                  <a:srgbClr val="000000"/>
                </a:solidFill>
                <a:latin typeface="Verdana" charset="0"/>
                <a:cs typeface="+mn-cs"/>
              </a:rPr>
              <a:t>4395 </a:t>
            </a:r>
            <a:r>
              <a:rPr lang="en-US" sz="1800" b="1" dirty="0">
                <a:solidFill>
                  <a:srgbClr val="000000"/>
                </a:solidFill>
                <a:latin typeface="Verdana" charset="0"/>
                <a:cs typeface="+mn-cs"/>
              </a:rPr>
              <a:t>(99.9%) vital status </a:t>
            </a:r>
            <a:r>
              <a:rPr lang="en-US" sz="1800" b="1" dirty="0" smtClean="0">
                <a:solidFill>
                  <a:srgbClr val="000000"/>
                </a:solidFill>
                <a:latin typeface="Verdana" charset="0"/>
                <a:cs typeface="+mn-cs"/>
              </a:rPr>
              <a:t>known; </a:t>
            </a:r>
            <a:r>
              <a:rPr lang="en-US" sz="1800" b="1" dirty="0" smtClean="0">
                <a:solidFill>
                  <a:srgbClr val="000000"/>
                </a:solidFill>
                <a:latin typeface="Verdana" charset="0"/>
              </a:rPr>
              <a:t>4361 </a:t>
            </a:r>
            <a:r>
              <a:rPr lang="en-US" sz="1800" b="1" dirty="0">
                <a:solidFill>
                  <a:srgbClr val="000000"/>
                </a:solidFill>
                <a:latin typeface="Verdana" charset="0"/>
              </a:rPr>
              <a:t>(99.1%) completed </a:t>
            </a:r>
            <a:r>
              <a:rPr lang="en-US" sz="1800" b="1" dirty="0" smtClean="0">
                <a:solidFill>
                  <a:srgbClr val="000000"/>
                </a:solidFill>
                <a:latin typeface="Verdana" charset="0"/>
              </a:rPr>
              <a:t>study*</a:t>
            </a:r>
            <a:endParaRPr lang="en-US" sz="1800" b="1" baseline="30000" dirty="0">
              <a:solidFill>
                <a:srgbClr val="000000"/>
              </a:solidFill>
              <a:latin typeface="Verdana" charset="0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267200" y="1304492"/>
            <a:ext cx="3352800" cy="457200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dirty="0">
                <a:solidFill>
                  <a:srgbClr val="000000"/>
                </a:solidFill>
                <a:latin typeface="Verdana" charset="0"/>
                <a:cs typeface="+mn-cs"/>
              </a:rPr>
              <a:t>12,900 screened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82899" y="1866900"/>
            <a:ext cx="1689501" cy="45720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dirty="0">
                <a:solidFill>
                  <a:srgbClr val="000000"/>
                </a:solidFill>
                <a:latin typeface="Verdana" charset="0"/>
              </a:rPr>
              <a:t>8499 excluded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0367" y="6378308"/>
            <a:ext cx="443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*Patients who completed the study included those who were </a:t>
            </a:r>
            <a:r>
              <a:rPr lang="en-US" sz="900" dirty="0">
                <a:solidFill>
                  <a:schemeClr val="bg1"/>
                </a:solidFill>
              </a:rPr>
              <a:t>alive with follow-up at the end of the study or died before final </a:t>
            </a:r>
            <a:r>
              <a:rPr lang="en-US" sz="900" dirty="0" smtClean="0">
                <a:solidFill>
                  <a:schemeClr val="bg1"/>
                </a:solidFill>
              </a:rPr>
              <a:t>follow-up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466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1" y="2504818"/>
            <a:ext cx="6321754" cy="707886"/>
          </a:xfrm>
        </p:spPr>
        <p:txBody>
          <a:bodyPr/>
          <a:lstStyle/>
          <a:p>
            <a:r>
              <a:rPr lang="en-US" sz="4000" dirty="0"/>
              <a:t>CREDENCE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i="1" dirty="0"/>
              <a:t>Background and Rationale</a:t>
            </a:r>
          </a:p>
          <a:p>
            <a:r>
              <a:rPr lang="en-US" sz="2800" dirty="0"/>
              <a:t>George Bakris, MD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6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 and Disease History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677808"/>
              </p:ext>
            </p:extLst>
          </p:nvPr>
        </p:nvGraphicFramePr>
        <p:xfrm>
          <a:off x="380999" y="1371600"/>
          <a:ext cx="11430001" cy="46481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5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6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6093">
                  <a:extLst>
                    <a:ext uri="{9D8B030D-6E8A-4147-A177-3AD203B41FA5}">
                      <a16:colId xmlns:a16="http://schemas.microsoft.com/office/drawing/2014/main" val="741953242"/>
                    </a:ext>
                  </a:extLst>
                </a:gridCol>
              </a:tblGrid>
              <a:tr h="6791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125" marR="321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Canagliflozin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(n = 2202)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Placebo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(n = 2199)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(N = 4401)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0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rgbClr val="000000"/>
                          </a:solidFill>
                          <a:effectLst/>
                        </a:rPr>
                        <a:t>Mean age, </a:t>
                      </a:r>
                      <a:r>
                        <a:rPr lang="en-AU" sz="2000" dirty="0" smtClean="0">
                          <a:solidFill>
                            <a:srgbClr val="000000"/>
                          </a:solidFill>
                          <a:effectLst/>
                        </a:rPr>
                        <a:t>years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125" marR="321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0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rgbClr val="000000"/>
                          </a:solidFill>
                          <a:effectLst/>
                        </a:rPr>
                        <a:t>Female</a:t>
                      </a:r>
                      <a:r>
                        <a:rPr lang="en-AU" sz="2000" baseline="0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en-AU" sz="2000" dirty="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125" marR="321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0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rgbClr val="000000"/>
                          </a:solidFill>
                          <a:effectLst/>
                        </a:rPr>
                        <a:t>Mean</a:t>
                      </a:r>
                      <a:r>
                        <a:rPr lang="en-AU" sz="2000" baseline="0" dirty="0">
                          <a:solidFill>
                            <a:srgbClr val="000000"/>
                          </a:solidFill>
                          <a:effectLst/>
                        </a:rPr>
                        <a:t> d</a:t>
                      </a:r>
                      <a:r>
                        <a:rPr lang="en-AU" sz="2000" dirty="0">
                          <a:solidFill>
                            <a:srgbClr val="000000"/>
                          </a:solidFill>
                          <a:effectLst/>
                        </a:rPr>
                        <a:t>uration of diabetes, </a:t>
                      </a:r>
                      <a:r>
                        <a:rPr lang="en-AU" sz="2000" dirty="0" smtClean="0">
                          <a:solidFill>
                            <a:srgbClr val="000000"/>
                          </a:solidFill>
                          <a:effectLst/>
                        </a:rPr>
                        <a:t>years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125" marR="321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670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rgbClr val="000000"/>
                          </a:solidFill>
                          <a:effectLst/>
                        </a:rPr>
                        <a:t>Hypertension, %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125" marR="321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670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rgbClr val="000000"/>
                          </a:solidFill>
                          <a:effectLst/>
                        </a:rPr>
                        <a:t>Heart failure (NYHA I-III), %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125" marR="321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670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solidFill>
                            <a:srgbClr val="000000"/>
                          </a:solidFill>
                          <a:effectLst/>
                        </a:rPr>
                        <a:t>CV </a:t>
                      </a:r>
                      <a:r>
                        <a:rPr lang="en-AU" sz="2000" dirty="0">
                          <a:solidFill>
                            <a:srgbClr val="000000"/>
                          </a:solidFill>
                          <a:effectLst/>
                        </a:rPr>
                        <a:t>disease, %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125" marR="321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670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</a:rPr>
                        <a:t>Prior amputation, %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2125" marR="321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9239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81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180997"/>
              </p:ext>
            </p:extLst>
          </p:nvPr>
        </p:nvGraphicFramePr>
        <p:xfrm>
          <a:off x="381000" y="1371600"/>
          <a:ext cx="11430000" cy="46482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1146197942"/>
                    </a:ext>
                  </a:extLst>
                </a:gridCol>
              </a:tblGrid>
              <a:tr h="6984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125" marR="321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Canagliflozin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(n = 2202)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Placebo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(n = 2199)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(N = 4401)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9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 dirty="0" smtClean="0">
                          <a:solidFill>
                            <a:srgbClr val="000000"/>
                          </a:solidFill>
                          <a:effectLst/>
                        </a:rPr>
                        <a:t>Race, %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125" marR="32125" marT="0" marB="0"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977">
                <a:tc>
                  <a:txBody>
                    <a:bodyPr/>
                    <a:lstStyle/>
                    <a:p>
                      <a:pPr marL="0" marR="0" indent="1143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rgbClr val="000000"/>
                          </a:solidFill>
                          <a:effectLst/>
                        </a:rPr>
                        <a:t>  White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125" marR="321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68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66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</a:rPr>
                        <a:t>67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977">
                <a:tc>
                  <a:txBody>
                    <a:bodyPr/>
                    <a:lstStyle/>
                    <a:p>
                      <a:pPr marL="0" marR="0" indent="1143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rgbClr val="000000"/>
                          </a:solidFill>
                          <a:effectLst/>
                        </a:rPr>
                        <a:t>  Asian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125" marR="321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21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977">
                <a:tc>
                  <a:txBody>
                    <a:bodyPr/>
                    <a:lstStyle/>
                    <a:p>
                      <a:pPr marL="0" marR="0" indent="1143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rgbClr val="000000"/>
                          </a:solidFill>
                          <a:effectLst/>
                        </a:rPr>
                        <a:t>  Black or African American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125" marR="321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977">
                <a:tc>
                  <a:txBody>
                    <a:bodyPr/>
                    <a:lstStyle/>
                    <a:p>
                      <a:pPr marL="0" marR="0" indent="1143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rgbClr val="000000"/>
                          </a:solidFill>
                          <a:effectLst/>
                        </a:rPr>
                        <a:t>  Other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125" marR="321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9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</a:rPr>
                        <a:t>Geographic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  <a:effectLst/>
                        </a:rPr>
                        <a:t>region, %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25" marR="321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4977">
                <a:tc>
                  <a:txBody>
                    <a:bodyPr/>
                    <a:lstStyle/>
                    <a:p>
                      <a:pPr marL="117475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  North America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25" marR="321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26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28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</a:rPr>
                        <a:t>27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4977">
                <a:tc>
                  <a:txBody>
                    <a:bodyPr/>
                    <a:lstStyle/>
                    <a:p>
                      <a:pPr marL="117475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  Central/South America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25" marR="321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22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21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</a:rPr>
                        <a:t>21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4977">
                <a:tc>
                  <a:txBody>
                    <a:bodyPr/>
                    <a:lstStyle/>
                    <a:p>
                      <a:pPr marL="117475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  Europe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25" marR="321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21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4977">
                <a:tc>
                  <a:txBody>
                    <a:bodyPr/>
                    <a:lstStyle/>
                    <a:p>
                      <a:pPr marL="117475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  Rest of world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25" marR="321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32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33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</a:rPr>
                        <a:t>32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55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Therapies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043751"/>
              </p:ext>
            </p:extLst>
          </p:nvPr>
        </p:nvGraphicFramePr>
        <p:xfrm>
          <a:off x="381000" y="1295401"/>
          <a:ext cx="11430000" cy="48978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399204982"/>
                    </a:ext>
                  </a:extLst>
                </a:gridCol>
              </a:tblGrid>
              <a:tr h="6916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US" sz="2000" b="1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25" marR="321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Canagliflozin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(n = 2202)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Placebo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(n = 2199)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(N = 4401)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</a:rPr>
                        <a:t>Glucose-lowering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  <a:effectLst/>
                        </a:rPr>
                        <a:t>agents, %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25" marR="32125" marT="0" marB="0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pPr marL="115888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rgbClr val="000000"/>
                          </a:solidFill>
                          <a:effectLst/>
                        </a:rPr>
                        <a:t>  Insulin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25" marR="321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66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65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</a:rPr>
                        <a:t>66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3665592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pPr marL="115888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  Metformin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25" marR="321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58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58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</a:rPr>
                        <a:t>58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pPr marL="115888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  Sulfonylurea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25" marR="321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28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</a:rPr>
                        <a:t>29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pPr marL="115888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  DPP-4 inhibitor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25" marR="321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pPr marL="115888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  GLP-1 receptor agonist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25" marR="321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</a:rPr>
                        <a:t>Renal and CV protective 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</a:rPr>
                        <a:t>agents, %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25" marR="321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pPr marL="115888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rgbClr val="000000"/>
                          </a:solidFill>
                          <a:effectLst/>
                        </a:rPr>
                        <a:t>  RAAS</a:t>
                      </a:r>
                      <a:r>
                        <a:rPr lang="en-AU" sz="2000" baseline="0" dirty="0">
                          <a:solidFill>
                            <a:srgbClr val="000000"/>
                          </a:solidFill>
                          <a:effectLst/>
                        </a:rPr>
                        <a:t> inhibitor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25" marR="321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&gt;99.9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99.8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</a:rPr>
                        <a:t>99.9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pPr marL="115888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rgbClr val="000000"/>
                          </a:solidFill>
                          <a:effectLst/>
                        </a:rPr>
                        <a:t>  Statin 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25" marR="321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70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68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</a:rPr>
                        <a:t>69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pPr marL="115888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rgbClr val="000000"/>
                          </a:solidFill>
                          <a:effectLst/>
                        </a:rPr>
                        <a:t>  Antithrombotic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25" marR="321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61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58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</a:rPr>
                        <a:t>60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pPr marL="115888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  Beta blocker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25" marR="321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pPr marL="115888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rgbClr val="000000"/>
                          </a:solidFill>
                          <a:effectLst/>
                        </a:rPr>
                        <a:t>  Diuretic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25" marR="321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47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47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</a:rPr>
                        <a:t>47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09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Risk Factors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904229"/>
              </p:ext>
            </p:extLst>
          </p:nvPr>
        </p:nvGraphicFramePr>
        <p:xfrm>
          <a:off x="380999" y="1371601"/>
          <a:ext cx="11430001" cy="46482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5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6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6093">
                  <a:extLst>
                    <a:ext uri="{9D8B030D-6E8A-4147-A177-3AD203B41FA5}">
                      <a16:colId xmlns:a16="http://schemas.microsoft.com/office/drawing/2014/main" val="741953242"/>
                    </a:ext>
                  </a:extLst>
                </a:gridCol>
              </a:tblGrid>
              <a:tr h="6860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125" marR="321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Canagliflozin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(n = 2202)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Placebo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(n = 2199)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(N = 4401)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2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rgbClr val="000000"/>
                          </a:solidFill>
                          <a:effectLst/>
                        </a:rPr>
                        <a:t>HbA1c, %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25" marR="321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8.3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8.3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8.3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2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solidFill>
                            <a:srgbClr val="000000"/>
                          </a:solidFill>
                          <a:effectLst/>
                        </a:rPr>
                        <a:t>BMI, </a:t>
                      </a:r>
                      <a:r>
                        <a:rPr lang="en-AU" sz="2000" dirty="0">
                          <a:solidFill>
                            <a:srgbClr val="000000"/>
                          </a:solidFill>
                          <a:effectLst/>
                        </a:rPr>
                        <a:t>kg/m</a:t>
                      </a:r>
                      <a:r>
                        <a:rPr lang="en-AU" sz="2000" baseline="300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25" marR="321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31.4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31.3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31.3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2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rgbClr val="000000"/>
                          </a:solidFill>
                          <a:effectLst/>
                        </a:rPr>
                        <a:t>Systolic BP, mmHg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25" marR="321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140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140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140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952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Diastolic BP, mmHg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25" marR="321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78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952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Total cholesterol,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</a:rPr>
                        <a:t>mmol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/L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25" marR="321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4.7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4.6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4.7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952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HDL-C,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</a:rPr>
                        <a:t>mmol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/L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25" marR="321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1.2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952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LDL-C,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</a:rPr>
                        <a:t>mmol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/L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25" marR="321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2.5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8245526"/>
                  </a:ext>
                </a:extLst>
              </a:tr>
              <a:tr h="4952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Triglycerides,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</a:rPr>
                        <a:t>mmol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/L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25" marR="321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2.2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2.2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2.2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145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41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Renal Characteristics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112201"/>
              </p:ext>
            </p:extLst>
          </p:nvPr>
        </p:nvGraphicFramePr>
        <p:xfrm>
          <a:off x="381000" y="1295400"/>
          <a:ext cx="11430000" cy="47243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741953242"/>
                    </a:ext>
                  </a:extLst>
                </a:gridCol>
              </a:tblGrid>
              <a:tr h="7381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125" marR="321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Canagliflozin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(n = 2202)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Placebo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(n = 2199)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(N = 4401)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1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</a:rPr>
                        <a:t>Mean eGFR, mL/min/1.73 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</a:rPr>
                        <a:t>m²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</a:rPr>
                        <a:t>56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</a:rPr>
                        <a:t>56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</a:rPr>
                        <a:t>56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184">
                <a:tc>
                  <a:txBody>
                    <a:bodyPr/>
                    <a:lstStyle/>
                    <a:p>
                      <a:pPr marL="1143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eGFR ≥90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</a:rPr>
                        <a:t>, %</a:t>
                      </a:r>
                      <a:endParaRPr lang="en-US" sz="2000" i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200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200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200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0189176"/>
                  </a:ext>
                </a:extLst>
              </a:tr>
              <a:tr h="332184">
                <a:tc>
                  <a:txBody>
                    <a:bodyPr/>
                    <a:lstStyle/>
                    <a:p>
                      <a:pPr marL="1143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eGFR ≥60 to &lt;90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</a:rPr>
                        <a:t>, %</a:t>
                      </a:r>
                      <a:endParaRPr lang="en-US" sz="200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36</a:t>
                      </a:r>
                      <a:endParaRPr lang="en-US" sz="200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35</a:t>
                      </a:r>
                      <a:endParaRPr lang="en-US" sz="200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35</a:t>
                      </a:r>
                      <a:endParaRPr lang="en-US" sz="200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28669534"/>
                  </a:ext>
                </a:extLst>
              </a:tr>
              <a:tr h="332184">
                <a:tc>
                  <a:txBody>
                    <a:bodyPr/>
                    <a:lstStyle/>
                    <a:p>
                      <a:pPr marL="1143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eGFR ≥45 to &lt;60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</a:rPr>
                        <a:t>, %</a:t>
                      </a:r>
                      <a:endParaRPr lang="en-US" sz="200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29</a:t>
                      </a:r>
                      <a:endParaRPr lang="en-US" sz="200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29</a:t>
                      </a:r>
                      <a:endParaRPr lang="en-US" sz="200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29</a:t>
                      </a:r>
                      <a:endParaRPr lang="en-US" sz="200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80091449"/>
                  </a:ext>
                </a:extLst>
              </a:tr>
              <a:tr h="332184">
                <a:tc>
                  <a:txBody>
                    <a:bodyPr/>
                    <a:lstStyle/>
                    <a:p>
                      <a:pPr marL="1143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eGFR ≥30 to &lt;45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</a:rPr>
                        <a:t>, %</a:t>
                      </a:r>
                      <a:endParaRPr lang="en-US" sz="200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27</a:t>
                      </a:r>
                      <a:endParaRPr lang="en-US" sz="200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27</a:t>
                      </a:r>
                      <a:endParaRPr lang="en-US" sz="200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27</a:t>
                      </a:r>
                      <a:endParaRPr lang="en-US" sz="200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51881546"/>
                  </a:ext>
                </a:extLst>
              </a:tr>
              <a:tr h="332184">
                <a:tc>
                  <a:txBody>
                    <a:bodyPr/>
                    <a:lstStyle/>
                    <a:p>
                      <a:pPr marL="1143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eGFR &lt;30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</a:rPr>
                        <a:t>, %</a:t>
                      </a:r>
                      <a:endParaRPr lang="en-US" sz="200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200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200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200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3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</a:rPr>
                        <a:t>Median UACR (IQR), 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</a:rPr>
                        <a:t>mg/g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</a:rPr>
                        <a:t>923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</a:rPr>
                        <a:t>(459-1794)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</a:rPr>
                        <a:t> 931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</a:rPr>
                        <a:t>(473-1868)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</a:rPr>
                        <a:t>927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</a:rPr>
                        <a:t>(463-1833)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2184">
                <a:tc>
                  <a:txBody>
                    <a:bodyPr/>
                    <a:lstStyle/>
                    <a:p>
                      <a:pPr marL="1143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 smtClean="0">
                          <a:solidFill>
                            <a:srgbClr val="000000"/>
                          </a:solidFill>
                          <a:effectLst/>
                        </a:rPr>
                        <a:t>UACR &lt;30, </a:t>
                      </a:r>
                      <a:r>
                        <a:rPr lang="en-US" sz="2000" u="none" dirty="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en-US" sz="2000" i="0" u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solidFill>
                            <a:srgbClr val="000000"/>
                          </a:solidFill>
                          <a:effectLst/>
                        </a:rPr>
                        <a:t>&lt;1</a:t>
                      </a:r>
                      <a:endParaRPr lang="en-US" sz="2000" i="0" u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solidFill>
                            <a:srgbClr val="000000"/>
                          </a:solidFill>
                          <a:effectLst/>
                        </a:rPr>
                        <a:t>&lt;1</a:t>
                      </a:r>
                      <a:endParaRPr lang="en-US" sz="2000" i="0" u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solidFill>
                            <a:srgbClr val="000000"/>
                          </a:solidFill>
                          <a:effectLst/>
                        </a:rPr>
                        <a:t>&lt;1</a:t>
                      </a:r>
                      <a:endParaRPr lang="en-US" sz="2000" i="0" u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2184">
                <a:tc>
                  <a:txBody>
                    <a:bodyPr/>
                    <a:lstStyle/>
                    <a:p>
                      <a:pPr marL="1143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 smtClean="0">
                          <a:solidFill>
                            <a:srgbClr val="000000"/>
                          </a:solidFill>
                          <a:effectLst/>
                        </a:rPr>
                        <a:t>UACR 30-300</a:t>
                      </a:r>
                      <a:r>
                        <a:rPr lang="en-US" sz="2000" u="none" kern="1200" dirty="0" smtClean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en-US" sz="2000" u="none" kern="1200" dirty="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en-US" sz="2000" i="0" u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n-US" sz="2000" i="0" u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n-US" sz="2000" i="0" u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n-US" sz="2000" i="0" u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2184">
                <a:tc>
                  <a:txBody>
                    <a:bodyPr/>
                    <a:lstStyle/>
                    <a:p>
                      <a:pPr marL="1143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 smtClean="0">
                          <a:solidFill>
                            <a:srgbClr val="000000"/>
                          </a:solidFill>
                          <a:effectLst/>
                        </a:rPr>
                        <a:t>UACR &gt;300-≤3000</a:t>
                      </a:r>
                      <a:r>
                        <a:rPr lang="en-US" sz="2000" u="none" kern="1200" dirty="0" smtClean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en-US" sz="2000" u="none" kern="1200" dirty="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en-US" sz="2000" i="0" u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solidFill>
                            <a:srgbClr val="000000"/>
                          </a:solidFill>
                          <a:effectLst/>
                        </a:rPr>
                        <a:t>77</a:t>
                      </a:r>
                      <a:endParaRPr lang="en-US" sz="2000" i="0" u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solidFill>
                            <a:srgbClr val="000000"/>
                          </a:solidFill>
                          <a:effectLst/>
                        </a:rPr>
                        <a:t>76</a:t>
                      </a:r>
                      <a:endParaRPr lang="en-US" sz="2000" i="0" u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solidFill>
                            <a:srgbClr val="000000"/>
                          </a:solidFill>
                          <a:effectLst/>
                        </a:rPr>
                        <a:t>77</a:t>
                      </a:r>
                      <a:endParaRPr lang="en-US" sz="2000" i="0" u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84168969"/>
                  </a:ext>
                </a:extLst>
              </a:tr>
              <a:tr h="332184">
                <a:tc>
                  <a:txBody>
                    <a:bodyPr/>
                    <a:lstStyle/>
                    <a:p>
                      <a:pPr marL="1143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 smtClean="0">
                          <a:solidFill>
                            <a:srgbClr val="000000"/>
                          </a:solidFill>
                          <a:effectLst/>
                        </a:rPr>
                        <a:t>UACR &gt;3000</a:t>
                      </a:r>
                      <a:r>
                        <a:rPr lang="en-US" sz="2000" u="none" kern="1200" dirty="0" smtClean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en-US" sz="2000" u="none" kern="1200" dirty="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en-US" sz="2000" i="0" u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n-US" sz="2000" i="0" u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2000" i="0" u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n-US" sz="2000" i="0" u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8245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89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948969"/>
            <a:ext cx="8153399" cy="553998"/>
          </a:xfrm>
        </p:spPr>
        <p:txBody>
          <a:bodyPr anchor="ctr"/>
          <a:lstStyle/>
          <a:p>
            <a:r>
              <a:rPr lang="en-US" dirty="0" smtClean="0"/>
              <a:t>Effects on Intermediate Outcomes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6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on HbA1c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096007" y="1708089"/>
          <a:ext cx="9333972" cy="3923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838200" y="1242279"/>
            <a:ext cx="7305788" cy="612577"/>
            <a:chOff x="838200" y="1242279"/>
            <a:chExt cx="7305788" cy="612577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6716651" y="1411556"/>
              <a:ext cx="381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E572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838200" y="1477290"/>
              <a:ext cx="1518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000000"/>
                  </a:solidFill>
                </a:rPr>
                <a:t>Baseline (%)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37569" y="1547079"/>
              <a:ext cx="5052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8.3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35754" y="1547079"/>
              <a:ext cx="5052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8.3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54451" y="1242279"/>
              <a:ext cx="14911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Canagliflozin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73851" y="1242279"/>
              <a:ext cx="9701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Placebo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049651" y="1365836"/>
              <a:ext cx="91440" cy="9144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>
              <a:off x="3897251" y="1411556"/>
              <a:ext cx="381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Oval 13"/>
            <p:cNvSpPr/>
            <p:nvPr/>
          </p:nvSpPr>
          <p:spPr bwMode="auto">
            <a:xfrm>
              <a:off x="6869051" y="1365836"/>
              <a:ext cx="91440" cy="91440"/>
            </a:xfrm>
            <a:prstGeom prst="ellipse">
              <a:avLst/>
            </a:prstGeom>
            <a:solidFill>
              <a:srgbClr val="E57200"/>
            </a:solidFill>
            <a:ln w="9525" cap="flat" cmpd="sng" algn="ctr">
              <a:solidFill>
                <a:srgbClr val="E572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071000" y="6025515"/>
            <a:ext cx="10342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ITT analysis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39814" y="3893403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Verdana"/>
                <a:cs typeface="+mn-cs"/>
              </a:rPr>
              <a:t>Mean difference 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  <a:cs typeface="+mn-cs"/>
              </a:rPr>
              <a:t>over study</a:t>
            </a:r>
            <a:endParaRPr lang="en-US" sz="1600" b="1" dirty="0">
              <a:solidFill>
                <a:srgbClr val="000000"/>
              </a:solidFill>
              <a:latin typeface="Verdan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Verdana"/>
                <a:cs typeface="+mn-cs"/>
              </a:rPr>
              <a:t>–0.25%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Verdana"/>
                <a:cs typeface="+mn-cs"/>
              </a:rPr>
              <a:t>(95% CI: –0.31, </a:t>
            </a:r>
            <a:r>
              <a:rPr lang="en-US" sz="1600" b="1" dirty="0">
                <a:solidFill>
                  <a:srgbClr val="000000"/>
                </a:solidFill>
                <a:latin typeface="Verdana"/>
              </a:rPr>
              <a:t>–0.20</a:t>
            </a:r>
            <a:r>
              <a:rPr lang="en-US" sz="1600" b="1" dirty="0">
                <a:solidFill>
                  <a:srgbClr val="000000"/>
                </a:solidFill>
                <a:latin typeface="Verdana"/>
                <a:cs typeface="+mn-cs"/>
              </a:rPr>
              <a:t>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6200" y="5448300"/>
          <a:ext cx="10287001" cy="5772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50198">
                  <a:extLst>
                    <a:ext uri="{9D8B030D-6E8A-4147-A177-3AD203B41FA5}">
                      <a16:colId xmlns:a16="http://schemas.microsoft.com/office/drawing/2014/main" val="382463058"/>
                    </a:ext>
                  </a:extLst>
                </a:gridCol>
                <a:gridCol w="531499">
                  <a:extLst>
                    <a:ext uri="{9D8B030D-6E8A-4147-A177-3AD203B41FA5}">
                      <a16:colId xmlns:a16="http://schemas.microsoft.com/office/drawing/2014/main" val="665633604"/>
                    </a:ext>
                  </a:extLst>
                </a:gridCol>
                <a:gridCol w="590103">
                  <a:extLst>
                    <a:ext uri="{9D8B030D-6E8A-4147-A177-3AD203B41FA5}">
                      <a16:colId xmlns:a16="http://schemas.microsoft.com/office/drawing/2014/main" val="2573588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3564565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1055901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58056186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96254497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28360564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626210223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328750844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No. of participants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6647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Placebo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87335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Canagliflozin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7832527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 bwMode="auto">
          <a:xfrm>
            <a:off x="9901237" y="4572000"/>
            <a:ext cx="1524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47800" y="1752600"/>
            <a:ext cx="677613" cy="3201200"/>
            <a:chOff x="-762000" y="1828400"/>
            <a:chExt cx="982413" cy="3201200"/>
          </a:xfrm>
        </p:grpSpPr>
        <p:sp>
          <p:nvSpPr>
            <p:cNvPr id="19" name="TextBox 1"/>
            <p:cNvSpPr txBox="1"/>
            <p:nvPr/>
          </p:nvSpPr>
          <p:spPr>
            <a:xfrm>
              <a:off x="-762000" y="3238499"/>
              <a:ext cx="982413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dirty="0" smtClean="0">
                  <a:solidFill>
                    <a:srgbClr val="000000"/>
                  </a:solidFill>
                </a:rPr>
                <a:t>–0.3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20" name="TextBox 1"/>
            <p:cNvSpPr txBox="1"/>
            <p:nvPr/>
          </p:nvSpPr>
          <p:spPr>
            <a:xfrm>
              <a:off x="-762000" y="3708532"/>
              <a:ext cx="982413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dirty="0" smtClean="0">
                  <a:solidFill>
                    <a:srgbClr val="000000"/>
                  </a:solidFill>
                </a:rPr>
                <a:t>–0.4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22" name="TextBox 1"/>
            <p:cNvSpPr txBox="1"/>
            <p:nvPr/>
          </p:nvSpPr>
          <p:spPr>
            <a:xfrm>
              <a:off x="-762000" y="4178565"/>
              <a:ext cx="982413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dirty="0" smtClean="0">
                  <a:solidFill>
                    <a:srgbClr val="000000"/>
                  </a:solidFill>
                </a:rPr>
                <a:t>–0.5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24" name="TextBox 1"/>
            <p:cNvSpPr txBox="1"/>
            <p:nvPr/>
          </p:nvSpPr>
          <p:spPr>
            <a:xfrm>
              <a:off x="-762000" y="4648600"/>
              <a:ext cx="982413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dirty="0" smtClean="0">
                  <a:solidFill>
                    <a:srgbClr val="000000"/>
                  </a:solidFill>
                </a:rPr>
                <a:t>–0.6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25" name="TextBox 1"/>
            <p:cNvSpPr txBox="1"/>
            <p:nvPr/>
          </p:nvSpPr>
          <p:spPr>
            <a:xfrm>
              <a:off x="-762000" y="2768466"/>
              <a:ext cx="982413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dirty="0" smtClean="0">
                  <a:solidFill>
                    <a:srgbClr val="000000"/>
                  </a:solidFill>
                </a:rPr>
                <a:t>–0.2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26" name="TextBox 1"/>
            <p:cNvSpPr txBox="1"/>
            <p:nvPr/>
          </p:nvSpPr>
          <p:spPr>
            <a:xfrm>
              <a:off x="-762000" y="2298433"/>
              <a:ext cx="982413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dirty="0" smtClean="0">
                  <a:solidFill>
                    <a:srgbClr val="000000"/>
                  </a:solidFill>
                </a:rPr>
                <a:t>–0.1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27" name="TextBox 1"/>
            <p:cNvSpPr txBox="1"/>
            <p:nvPr/>
          </p:nvSpPr>
          <p:spPr>
            <a:xfrm>
              <a:off x="-762000" y="1828400"/>
              <a:ext cx="982413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smtClean="0">
                  <a:solidFill>
                    <a:srgbClr val="000000"/>
                  </a:solidFill>
                </a:rPr>
                <a:t>0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 rot="16200000">
            <a:off x="-212137" y="3060411"/>
            <a:ext cx="2895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LS mean change (±SE) </a:t>
            </a:r>
            <a:br>
              <a:rPr lang="en-US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HbA1c (%)</a:t>
            </a:r>
          </a:p>
        </p:txBody>
      </p:sp>
    </p:spTree>
    <p:extLst>
      <p:ext uri="{BB962C8B-B14F-4D97-AF65-F5344CB8AC3E}">
        <p14:creationId xmlns:p14="http://schemas.microsoft.com/office/powerpoint/2010/main" val="217706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on Systolic BP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7522186"/>
              </p:ext>
            </p:extLst>
          </p:nvPr>
        </p:nvGraphicFramePr>
        <p:xfrm>
          <a:off x="1066800" y="1626358"/>
          <a:ext cx="9601200" cy="4292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76201" y="5448300"/>
          <a:ext cx="10286999" cy="5772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50198">
                  <a:extLst>
                    <a:ext uri="{9D8B030D-6E8A-4147-A177-3AD203B41FA5}">
                      <a16:colId xmlns:a16="http://schemas.microsoft.com/office/drawing/2014/main" val="382463058"/>
                    </a:ext>
                  </a:extLst>
                </a:gridCol>
                <a:gridCol w="531498">
                  <a:extLst>
                    <a:ext uri="{9D8B030D-6E8A-4147-A177-3AD203B41FA5}">
                      <a16:colId xmlns:a16="http://schemas.microsoft.com/office/drawing/2014/main" val="665633604"/>
                    </a:ext>
                  </a:extLst>
                </a:gridCol>
                <a:gridCol w="637900">
                  <a:extLst>
                    <a:ext uri="{9D8B030D-6E8A-4147-A177-3AD203B41FA5}">
                      <a16:colId xmlns:a16="http://schemas.microsoft.com/office/drawing/2014/main" val="257358813"/>
                    </a:ext>
                  </a:extLst>
                </a:gridCol>
                <a:gridCol w="638003">
                  <a:extLst>
                    <a:ext uri="{9D8B030D-6E8A-4147-A177-3AD203B41FA5}">
                      <a16:colId xmlns:a16="http://schemas.microsoft.com/office/drawing/2014/main" val="123564565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110559018"/>
                    </a:ext>
                  </a:extLst>
                </a:gridCol>
                <a:gridCol w="1148911">
                  <a:extLst>
                    <a:ext uri="{9D8B030D-6E8A-4147-A177-3AD203B41FA5}">
                      <a16:colId xmlns:a16="http://schemas.microsoft.com/office/drawing/2014/main" val="580561868"/>
                    </a:ext>
                  </a:extLst>
                </a:gridCol>
                <a:gridCol w="984689">
                  <a:extLst>
                    <a:ext uri="{9D8B030D-6E8A-4147-A177-3AD203B41FA5}">
                      <a16:colId xmlns:a16="http://schemas.microsoft.com/office/drawing/2014/main" val="296254497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28360564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62621022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28750844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No. of participants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6647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Placebo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87335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Canagliflozin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7832527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81000" y="1214556"/>
            <a:ext cx="7735392" cy="591247"/>
            <a:chOff x="381000" y="1214556"/>
            <a:chExt cx="7735392" cy="591247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6689055" y="1383833"/>
              <a:ext cx="381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E572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381000" y="1449567"/>
              <a:ext cx="19479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000000"/>
                  </a:solidFill>
                </a:rPr>
                <a:t>Baseline (mmHg)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0511" y="1498026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139.8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94345" y="1498026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140.2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26855" y="1214556"/>
              <a:ext cx="14911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Canagliflozin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46255" y="1214556"/>
              <a:ext cx="9701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Placebo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022055" y="1338113"/>
              <a:ext cx="91440" cy="9144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3869655" y="1383833"/>
              <a:ext cx="381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Oval 15"/>
            <p:cNvSpPr/>
            <p:nvPr/>
          </p:nvSpPr>
          <p:spPr bwMode="auto">
            <a:xfrm>
              <a:off x="6841455" y="1338113"/>
              <a:ext cx="91440" cy="91440"/>
            </a:xfrm>
            <a:prstGeom prst="ellipse">
              <a:avLst/>
            </a:prstGeom>
            <a:solidFill>
              <a:srgbClr val="E57200"/>
            </a:solidFill>
            <a:ln w="9525" cap="flat" cmpd="sng" algn="ctr">
              <a:solidFill>
                <a:srgbClr val="E572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416270" y="3886200"/>
            <a:ext cx="4374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Verdana"/>
                <a:cs typeface="+mn-cs"/>
              </a:rPr>
              <a:t>Mean 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  <a:cs typeface="+mn-cs"/>
              </a:rPr>
              <a:t>difference </a:t>
            </a:r>
            <a:r>
              <a:rPr lang="en-US" sz="1600" b="1" dirty="0">
                <a:solidFill>
                  <a:srgbClr val="000000"/>
                </a:solidFill>
                <a:latin typeface="Verdana"/>
              </a:rPr>
              <a:t>over 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study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  <a:cs typeface="+mn-cs"/>
              </a:rPr>
              <a:t> </a:t>
            </a:r>
            <a:endParaRPr lang="en-US" sz="1600" b="1" dirty="0">
              <a:solidFill>
                <a:srgbClr val="000000"/>
              </a:solidFill>
              <a:latin typeface="Verdan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Verdana"/>
                <a:cs typeface="+mn-cs"/>
              </a:rPr>
              <a:t>–3.30 mmHg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Verdana"/>
                <a:cs typeface="+mn-cs"/>
              </a:rPr>
              <a:t>(95% CI: –3.87, –2.73)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71000" y="6025515"/>
            <a:ext cx="10342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ITT analysis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908857" y="4572000"/>
            <a:ext cx="1524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94103" y="1752600"/>
            <a:ext cx="440826" cy="3201200"/>
            <a:chOff x="1694103" y="1752600"/>
            <a:chExt cx="440826" cy="3201200"/>
          </a:xfrm>
        </p:grpSpPr>
        <p:sp>
          <p:nvSpPr>
            <p:cNvPr id="19" name="TextBox 1"/>
            <p:cNvSpPr txBox="1"/>
            <p:nvPr/>
          </p:nvSpPr>
          <p:spPr>
            <a:xfrm>
              <a:off x="1694103" y="2961258"/>
              <a:ext cx="440826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dirty="0" smtClean="0">
                  <a:solidFill>
                    <a:srgbClr val="000000"/>
                  </a:solidFill>
                </a:rPr>
                <a:t>–1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20" name="TextBox 1"/>
            <p:cNvSpPr txBox="1"/>
            <p:nvPr/>
          </p:nvSpPr>
          <p:spPr>
            <a:xfrm>
              <a:off x="1694103" y="3364144"/>
              <a:ext cx="440826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dirty="0" smtClean="0">
                  <a:solidFill>
                    <a:srgbClr val="000000"/>
                  </a:solidFill>
                </a:rPr>
                <a:t>–2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21" name="TextBox 1"/>
            <p:cNvSpPr txBox="1"/>
            <p:nvPr/>
          </p:nvSpPr>
          <p:spPr>
            <a:xfrm>
              <a:off x="1694103" y="3767030"/>
              <a:ext cx="440826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dirty="0" smtClean="0">
                  <a:solidFill>
                    <a:srgbClr val="000000"/>
                  </a:solidFill>
                </a:rPr>
                <a:t>–3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22" name="TextBox 1"/>
            <p:cNvSpPr txBox="1"/>
            <p:nvPr/>
          </p:nvSpPr>
          <p:spPr>
            <a:xfrm>
              <a:off x="1694103" y="4169916"/>
              <a:ext cx="440826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dirty="0" smtClean="0">
                  <a:solidFill>
                    <a:srgbClr val="000000"/>
                  </a:solidFill>
                </a:rPr>
                <a:t>–4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24" name="TextBox 1"/>
            <p:cNvSpPr txBox="1"/>
            <p:nvPr/>
          </p:nvSpPr>
          <p:spPr>
            <a:xfrm>
              <a:off x="1694103" y="4572800"/>
              <a:ext cx="440826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dirty="0" smtClean="0">
                  <a:solidFill>
                    <a:srgbClr val="000000"/>
                  </a:solidFill>
                </a:rPr>
                <a:t>–5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25" name="TextBox 1"/>
            <p:cNvSpPr txBox="1"/>
            <p:nvPr/>
          </p:nvSpPr>
          <p:spPr>
            <a:xfrm>
              <a:off x="1694103" y="2558372"/>
              <a:ext cx="440826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dirty="0" smtClean="0">
                  <a:solidFill>
                    <a:srgbClr val="000000"/>
                  </a:solidFill>
                </a:rPr>
                <a:t>0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26" name="TextBox 1"/>
            <p:cNvSpPr txBox="1"/>
            <p:nvPr/>
          </p:nvSpPr>
          <p:spPr>
            <a:xfrm>
              <a:off x="1694103" y="2155486"/>
              <a:ext cx="440826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dirty="0" smtClean="0">
                  <a:solidFill>
                    <a:srgbClr val="000000"/>
                  </a:solidFill>
                </a:rPr>
                <a:t>1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27" name="TextBox 1"/>
            <p:cNvSpPr txBox="1"/>
            <p:nvPr/>
          </p:nvSpPr>
          <p:spPr>
            <a:xfrm>
              <a:off x="1694103" y="1752600"/>
              <a:ext cx="440826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dirty="0" smtClean="0">
                  <a:solidFill>
                    <a:srgbClr val="000000"/>
                  </a:solidFill>
                </a:rPr>
                <a:t>2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5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on Body Weight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4990160"/>
              </p:ext>
            </p:extLst>
          </p:nvPr>
        </p:nvGraphicFramePr>
        <p:xfrm>
          <a:off x="990601" y="1676400"/>
          <a:ext cx="9753600" cy="400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6201" y="5448300"/>
          <a:ext cx="10287104" cy="5772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50217">
                  <a:extLst>
                    <a:ext uri="{9D8B030D-6E8A-4147-A177-3AD203B41FA5}">
                      <a16:colId xmlns:a16="http://schemas.microsoft.com/office/drawing/2014/main" val="382463058"/>
                    </a:ext>
                  </a:extLst>
                </a:gridCol>
                <a:gridCol w="531504">
                  <a:extLst>
                    <a:ext uri="{9D8B030D-6E8A-4147-A177-3AD203B41FA5}">
                      <a16:colId xmlns:a16="http://schemas.microsoft.com/office/drawing/2014/main" val="665633604"/>
                    </a:ext>
                  </a:extLst>
                </a:gridCol>
                <a:gridCol w="637907">
                  <a:extLst>
                    <a:ext uri="{9D8B030D-6E8A-4147-A177-3AD203B41FA5}">
                      <a16:colId xmlns:a16="http://schemas.microsoft.com/office/drawing/2014/main" val="257358813"/>
                    </a:ext>
                  </a:extLst>
                </a:gridCol>
                <a:gridCol w="637971">
                  <a:extLst>
                    <a:ext uri="{9D8B030D-6E8A-4147-A177-3AD203B41FA5}">
                      <a16:colId xmlns:a16="http://schemas.microsoft.com/office/drawing/2014/main" val="123564565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1055901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58056186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96254497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8360564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626210223"/>
                    </a:ext>
                  </a:extLst>
                </a:gridCol>
                <a:gridCol w="990705">
                  <a:extLst>
                    <a:ext uri="{9D8B030D-6E8A-4147-A177-3AD203B41FA5}">
                      <a16:colId xmlns:a16="http://schemas.microsoft.com/office/drawing/2014/main" val="328750844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No. of participants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6647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Placebo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87335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Canagliflozin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7832527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609600" y="1216223"/>
            <a:ext cx="7525399" cy="612577"/>
            <a:chOff x="609600" y="1216223"/>
            <a:chExt cx="7525399" cy="612577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6707662" y="1385500"/>
              <a:ext cx="381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E572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609600" y="1451234"/>
              <a:ext cx="17379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rgbClr val="000000"/>
                  </a:solidFill>
                </a:rPr>
                <a:t>Baseline (kg)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28580" y="1521023"/>
              <a:ext cx="633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87.3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26765" y="1521023"/>
              <a:ext cx="633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86.9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45462" y="1216223"/>
              <a:ext cx="14911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Canagliflozin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64862" y="1216223"/>
              <a:ext cx="9701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Placebo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040662" y="1339780"/>
              <a:ext cx="91440" cy="9144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>
              <a:off x="3888262" y="1385500"/>
              <a:ext cx="381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Oval 14"/>
            <p:cNvSpPr/>
            <p:nvPr/>
          </p:nvSpPr>
          <p:spPr bwMode="auto">
            <a:xfrm>
              <a:off x="6860062" y="1339780"/>
              <a:ext cx="91440" cy="91440"/>
            </a:xfrm>
            <a:prstGeom prst="ellipse">
              <a:avLst/>
            </a:prstGeom>
            <a:solidFill>
              <a:srgbClr val="E57200"/>
            </a:solidFill>
            <a:ln w="9525" cap="flat" cmpd="sng" algn="ctr">
              <a:solidFill>
                <a:srgbClr val="E572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sp>
        <p:nvSpPr>
          <p:cNvPr id="38" name="Rectangle 37"/>
          <p:cNvSpPr/>
          <p:nvPr/>
        </p:nvSpPr>
        <p:spPr bwMode="auto">
          <a:xfrm>
            <a:off x="10430070" y="4953000"/>
            <a:ext cx="77847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43400" y="3874353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Verdana"/>
                <a:cs typeface="+mn-cs"/>
              </a:rPr>
              <a:t>Mean 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  <a:cs typeface="+mn-cs"/>
              </a:rPr>
              <a:t>difference </a:t>
            </a:r>
            <a:r>
              <a:rPr lang="en-US" sz="1600" b="1" dirty="0">
                <a:solidFill>
                  <a:srgbClr val="000000"/>
                </a:solidFill>
                <a:latin typeface="Verdana"/>
              </a:rPr>
              <a:t>over 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study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  <a:cs typeface="+mn-cs"/>
              </a:rPr>
              <a:t> </a:t>
            </a:r>
            <a:endParaRPr lang="en-US" sz="1600" b="1" dirty="0">
              <a:solidFill>
                <a:srgbClr val="000000"/>
              </a:solidFill>
              <a:latin typeface="Verdan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Verdana"/>
                <a:cs typeface="+mn-cs"/>
              </a:rPr>
              <a:t>–0.80 kg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Verdana"/>
                <a:cs typeface="+mn-cs"/>
              </a:rPr>
              <a:t>(95% CI: –0.92, –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  <a:cs typeface="+mn-cs"/>
              </a:rPr>
              <a:t>0.69)</a:t>
            </a:r>
            <a:endParaRPr lang="en-US" sz="1600" b="1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901237" y="4572000"/>
            <a:ext cx="1524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71000" y="6025515"/>
            <a:ext cx="10342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ITT analysis</a:t>
            </a:r>
            <a:endParaRPr lang="en-US" sz="1100" dirty="0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76400" y="1752600"/>
            <a:ext cx="449013" cy="3201200"/>
            <a:chOff x="1447800" y="1752600"/>
            <a:chExt cx="677613" cy="3201200"/>
          </a:xfrm>
        </p:grpSpPr>
        <p:sp>
          <p:nvSpPr>
            <p:cNvPr id="31" name="TextBox 1"/>
            <p:cNvSpPr txBox="1"/>
            <p:nvPr/>
          </p:nvSpPr>
          <p:spPr>
            <a:xfrm>
              <a:off x="1447800" y="3867750"/>
              <a:ext cx="677613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dirty="0" smtClean="0">
                  <a:solidFill>
                    <a:srgbClr val="000000"/>
                  </a:solidFill>
                </a:rPr>
                <a:t>–2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34" name="TextBox 1"/>
            <p:cNvSpPr txBox="1"/>
            <p:nvPr/>
          </p:nvSpPr>
          <p:spPr>
            <a:xfrm>
              <a:off x="1447800" y="4572800"/>
              <a:ext cx="677613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dirty="0" smtClean="0">
                  <a:solidFill>
                    <a:srgbClr val="000000"/>
                  </a:solidFill>
                </a:rPr>
                <a:t>–3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35" name="TextBox 1"/>
            <p:cNvSpPr txBox="1"/>
            <p:nvPr/>
          </p:nvSpPr>
          <p:spPr>
            <a:xfrm>
              <a:off x="1447800" y="3162700"/>
              <a:ext cx="677613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dirty="0" smtClean="0">
                  <a:solidFill>
                    <a:srgbClr val="000000"/>
                  </a:solidFill>
                </a:rPr>
                <a:t>–1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36" name="TextBox 1"/>
            <p:cNvSpPr txBox="1"/>
            <p:nvPr/>
          </p:nvSpPr>
          <p:spPr>
            <a:xfrm>
              <a:off x="1447800" y="2457650"/>
              <a:ext cx="677613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dirty="0" smtClean="0">
                  <a:solidFill>
                    <a:srgbClr val="000000"/>
                  </a:solidFill>
                </a:rPr>
                <a:t>0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37" name="TextBox 1"/>
            <p:cNvSpPr txBox="1"/>
            <p:nvPr/>
          </p:nvSpPr>
          <p:spPr>
            <a:xfrm>
              <a:off x="1447800" y="1752600"/>
              <a:ext cx="677613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dirty="0" smtClean="0">
                  <a:solidFill>
                    <a:srgbClr val="000000"/>
                  </a:solidFill>
                </a:rPr>
                <a:t>1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299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on Albuminuria (UACR)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914400" y="1417320"/>
          <a:ext cx="9712325" cy="4179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28599" y="5448300"/>
          <a:ext cx="10165081" cy="5772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88290">
                  <a:extLst>
                    <a:ext uri="{9D8B030D-6E8A-4147-A177-3AD203B41FA5}">
                      <a16:colId xmlns:a16="http://schemas.microsoft.com/office/drawing/2014/main" val="382463058"/>
                    </a:ext>
                  </a:extLst>
                </a:gridCol>
                <a:gridCol w="1026311">
                  <a:extLst>
                    <a:ext uri="{9D8B030D-6E8A-4147-A177-3AD203B41FA5}">
                      <a16:colId xmlns:a16="http://schemas.microsoft.com/office/drawing/2014/main" val="6656336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23564565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11055901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58056186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96254497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28360564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62621022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28750844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No. of</a:t>
                      </a:r>
                      <a:r>
                        <a:rPr lang="en-US" sz="1200" u="none" strike="noStrike" baseline="0" dirty="0">
                          <a:solidFill>
                            <a:srgbClr val="000000"/>
                          </a:solidFill>
                          <a:effectLst/>
                        </a:rPr>
                        <a:t> participants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6647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Placebo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87335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Canagliflozin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7832527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04800" y="1143000"/>
            <a:ext cx="7713235" cy="649765"/>
            <a:chOff x="304800" y="1143000"/>
            <a:chExt cx="7713235" cy="649765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6590698" y="1312277"/>
              <a:ext cx="381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E572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304800" y="1207990"/>
              <a:ext cx="2667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 smtClean="0">
                  <a:solidFill>
                    <a:srgbClr val="000000"/>
                  </a:solidFill>
                </a:rPr>
                <a:t>Median baseline (mg/g</a:t>
              </a:r>
              <a:r>
                <a:rPr lang="en-US" sz="1600" b="1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88413" y="1447800"/>
              <a:ext cx="5693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00"/>
                  </a:solidFill>
                </a:rPr>
                <a:t>914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79213" y="1447800"/>
              <a:ext cx="5693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00"/>
                  </a:solidFill>
                </a:rPr>
                <a:t>918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28498" y="1143000"/>
              <a:ext cx="14911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Canagliflozin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47898" y="1143000"/>
              <a:ext cx="9701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Placebo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923698" y="1266557"/>
              <a:ext cx="91440" cy="9144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3771298" y="1312277"/>
              <a:ext cx="381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Oval 16"/>
            <p:cNvSpPr/>
            <p:nvPr/>
          </p:nvSpPr>
          <p:spPr bwMode="auto">
            <a:xfrm>
              <a:off x="6743098" y="1266557"/>
              <a:ext cx="91440" cy="91440"/>
            </a:xfrm>
            <a:prstGeom prst="ellipse">
              <a:avLst/>
            </a:prstGeom>
            <a:solidFill>
              <a:srgbClr val="E57200"/>
            </a:solidFill>
            <a:ln w="9525" cap="flat" cmpd="sng" algn="ctr">
              <a:solidFill>
                <a:srgbClr val="E572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296745" y="3893403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Verdana"/>
                <a:cs typeface="+mn-cs"/>
              </a:rPr>
              <a:t>Mean % difference </a:t>
            </a:r>
            <a:r>
              <a:rPr lang="en-US" sz="1600" b="1" dirty="0">
                <a:solidFill>
                  <a:srgbClr val="000000"/>
                </a:solidFill>
                <a:latin typeface="Verdana"/>
              </a:rPr>
              <a:t>over 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study</a:t>
            </a:r>
            <a:endParaRPr lang="en-US" sz="1600" b="1" dirty="0">
              <a:solidFill>
                <a:srgbClr val="000000"/>
              </a:solidFill>
              <a:latin typeface="Verdan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Verdana"/>
                <a:cs typeface="+mn-cs"/>
              </a:rPr>
              <a:t>–32%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Verdana"/>
                <a:cs typeface="+mn-cs"/>
              </a:rPr>
              <a:t>(95% 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  <a:cs typeface="+mn-cs"/>
              </a:rPr>
              <a:t>CI: </a:t>
            </a:r>
            <a:r>
              <a:rPr lang="en-US" sz="1600" b="1" dirty="0">
                <a:solidFill>
                  <a:srgbClr val="000000"/>
                </a:solidFill>
                <a:latin typeface="Verdana"/>
                <a:cs typeface="+mn-cs"/>
              </a:rPr>
              <a:t>–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  <a:cs typeface="+mn-cs"/>
              </a:rPr>
              <a:t>36, </a:t>
            </a:r>
            <a:r>
              <a:rPr lang="en-US" sz="1600" b="1" dirty="0">
                <a:solidFill>
                  <a:srgbClr val="000000"/>
                </a:solidFill>
                <a:latin typeface="Verdana"/>
                <a:cs typeface="+mn-cs"/>
              </a:rPr>
              <a:t>–28)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71000" y="6025515"/>
            <a:ext cx="10342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ITT analysis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2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3137"/>
            <a:ext cx="11430000" cy="892552"/>
          </a:xfrm>
        </p:spPr>
        <p:txBody>
          <a:bodyPr/>
          <a:lstStyle/>
          <a:p>
            <a:r>
              <a:rPr lang="en-US" dirty="0"/>
              <a:t>Presenter Disclosures: </a:t>
            </a:r>
            <a:br>
              <a:rPr lang="en-US" dirty="0"/>
            </a:br>
            <a:r>
              <a:rPr lang="en-US" dirty="0"/>
              <a:t>George Bakris, 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funding, paid to the University of Chicago</a:t>
            </a:r>
          </a:p>
          <a:p>
            <a:pPr lvl="1"/>
            <a:r>
              <a:rPr lang="en-US" dirty="0"/>
              <a:t>Bayer, Janssen, AbbVie</a:t>
            </a:r>
            <a:r>
              <a:rPr lang="en-US" dirty="0" smtClean="0"/>
              <a:t>, and </a:t>
            </a:r>
            <a:r>
              <a:rPr lang="en-US" dirty="0"/>
              <a:t>Vascular Dynamics</a:t>
            </a:r>
          </a:p>
          <a:p>
            <a:r>
              <a:rPr lang="en-US" dirty="0"/>
              <a:t>Consultant </a:t>
            </a:r>
          </a:p>
          <a:p>
            <a:pPr lvl="1"/>
            <a:r>
              <a:rPr lang="en-US" dirty="0"/>
              <a:t>Merck, Vascular Dynamics, </a:t>
            </a:r>
            <a:r>
              <a:rPr lang="en-US" dirty="0" err="1"/>
              <a:t>Relypsa</a:t>
            </a:r>
            <a:r>
              <a:rPr lang="en-US" dirty="0"/>
              <a:t>, Boehringer Ingelheim, </a:t>
            </a:r>
            <a:r>
              <a:rPr lang="en-US" dirty="0" err="1"/>
              <a:t>Nxstage</a:t>
            </a:r>
            <a:r>
              <a:rPr lang="en-US" dirty="0"/>
              <a:t> Medical, Sanofi, AbbVie, Pfizer, Novo Nordisk, and AstraZeneca</a:t>
            </a:r>
          </a:p>
          <a:p>
            <a:r>
              <a:rPr lang="en-US" dirty="0"/>
              <a:t>Editor </a:t>
            </a:r>
          </a:p>
          <a:p>
            <a:pPr lvl="1"/>
            <a:r>
              <a:rPr lang="en-US" i="1" dirty="0"/>
              <a:t>American Journal of Nephrology</a:t>
            </a:r>
            <a:endParaRPr lang="en-US" dirty="0"/>
          </a:p>
          <a:p>
            <a:r>
              <a:rPr lang="en-US" dirty="0"/>
              <a:t>Nephrology and Hypertension Section Editor of </a:t>
            </a:r>
            <a:r>
              <a:rPr lang="en-US" i="1" dirty="0" err="1"/>
              <a:t>UpToDate</a:t>
            </a:r>
            <a:endParaRPr lang="en-US" i="1" dirty="0"/>
          </a:p>
          <a:p>
            <a:r>
              <a:rPr lang="en-US" dirty="0"/>
              <a:t>Associate Editor </a:t>
            </a:r>
          </a:p>
          <a:p>
            <a:pPr lvl="1"/>
            <a:r>
              <a:rPr lang="en-US" i="1" dirty="0"/>
              <a:t>Diabetes Care</a:t>
            </a:r>
            <a:r>
              <a:rPr lang="en-US" dirty="0"/>
              <a:t>, </a:t>
            </a:r>
            <a:r>
              <a:rPr lang="en-US" i="1" dirty="0"/>
              <a:t>Hypertension Research</a:t>
            </a:r>
            <a:r>
              <a:rPr lang="en-US" dirty="0"/>
              <a:t>, and </a:t>
            </a:r>
            <a:r>
              <a:rPr lang="en-US" i="1" dirty="0"/>
              <a:t>Nephrology Dialysis and Transplantation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5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1" y="2504818"/>
            <a:ext cx="6321754" cy="707886"/>
          </a:xfrm>
        </p:spPr>
        <p:txBody>
          <a:bodyPr/>
          <a:lstStyle/>
          <a:p>
            <a:r>
              <a:rPr lang="en-US" sz="4000" dirty="0"/>
              <a:t>CREDENCE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287712"/>
            <a:ext cx="8381999" cy="369888"/>
          </a:xfrm>
        </p:spPr>
        <p:txBody>
          <a:bodyPr/>
          <a:lstStyle/>
          <a:p>
            <a:r>
              <a:rPr lang="en-US" sz="2800" i="1" dirty="0" smtClean="0"/>
              <a:t>Primary and Renal </a:t>
            </a:r>
            <a:r>
              <a:rPr lang="en-US" sz="2800" i="1" dirty="0"/>
              <a:t>Outcomes</a:t>
            </a:r>
            <a:endParaRPr lang="en-US" sz="2800" dirty="0"/>
          </a:p>
          <a:p>
            <a:r>
              <a:rPr lang="en-US" sz="2800" dirty="0" err="1"/>
              <a:t>Vlado</a:t>
            </a:r>
            <a:r>
              <a:rPr lang="en-US" sz="2800" dirty="0"/>
              <a:t> Perkovic, MBBS, PhD, FRACP, FASN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3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3137"/>
            <a:ext cx="11430000" cy="892552"/>
          </a:xfrm>
        </p:spPr>
        <p:txBody>
          <a:bodyPr/>
          <a:lstStyle/>
          <a:p>
            <a:r>
              <a:rPr lang="en-US" dirty="0"/>
              <a:t>Presenter Disclosures: </a:t>
            </a:r>
            <a:br>
              <a:rPr lang="en-US" dirty="0"/>
            </a:br>
            <a:r>
              <a:rPr lang="en-US" dirty="0" err="1"/>
              <a:t>Vlado</a:t>
            </a:r>
            <a:r>
              <a:rPr lang="en-US" dirty="0"/>
              <a:t> Perkovic, MBBS, PhD, FRACP, FASN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Led or served on </a:t>
            </a:r>
            <a:r>
              <a:rPr lang="en-US" dirty="0"/>
              <a:t>the Steering </a:t>
            </a:r>
            <a:r>
              <a:rPr lang="en-US" dirty="0" smtClean="0"/>
              <a:t>Committees </a:t>
            </a:r>
            <a:r>
              <a:rPr lang="en-US" dirty="0"/>
              <a:t>of trials </a:t>
            </a:r>
            <a:endParaRPr lang="en-US" dirty="0" smtClean="0"/>
          </a:p>
          <a:p>
            <a:pPr lvl="1"/>
            <a:r>
              <a:rPr lang="en-US" dirty="0" smtClean="0"/>
              <a:t>National </a:t>
            </a:r>
            <a:r>
              <a:rPr lang="en-US" dirty="0"/>
              <a:t>Health and Medical Research Council of Australia, Janssen, </a:t>
            </a:r>
            <a:r>
              <a:rPr lang="en-US" dirty="0" err="1"/>
              <a:t>Abbvie</a:t>
            </a:r>
            <a:r>
              <a:rPr lang="en-US" dirty="0"/>
              <a:t>, GSK, </a:t>
            </a:r>
            <a:r>
              <a:rPr lang="en-US" dirty="0" smtClean="0"/>
              <a:t>Boehringer </a:t>
            </a:r>
            <a:r>
              <a:rPr lang="en-US" dirty="0"/>
              <a:t>Ingelheim, Eli Lilly, Gilead, Novartis, Novo Nordisk, </a:t>
            </a:r>
            <a:r>
              <a:rPr lang="en-US" dirty="0" err="1"/>
              <a:t>Retrophin</a:t>
            </a:r>
            <a:r>
              <a:rPr lang="en-US" dirty="0"/>
              <a:t>, </a:t>
            </a:r>
            <a:r>
              <a:rPr lang="en-US" dirty="0" err="1" smtClean="0"/>
              <a:t>Tricida</a:t>
            </a:r>
            <a:r>
              <a:rPr lang="en-US" dirty="0" smtClean="0"/>
              <a:t>, </a:t>
            </a:r>
            <a:r>
              <a:rPr lang="en-US" dirty="0"/>
              <a:t>and </a:t>
            </a:r>
            <a:r>
              <a:rPr lang="en-US" dirty="0" smtClean="0"/>
              <a:t>Pfizer</a:t>
            </a:r>
          </a:p>
          <a:p>
            <a:r>
              <a:rPr lang="de-DE" dirty="0" smtClean="0"/>
              <a:t>Received </a:t>
            </a:r>
            <a:r>
              <a:rPr lang="de-DE" dirty="0"/>
              <a:t>honoraria for scientific presentations and/or advisory board attendance </a:t>
            </a:r>
            <a:endParaRPr lang="de-DE" dirty="0" smtClean="0"/>
          </a:p>
          <a:p>
            <a:pPr lvl="1"/>
            <a:r>
              <a:rPr lang="de-DE" dirty="0" smtClean="0"/>
              <a:t>Abbvie</a:t>
            </a:r>
            <a:r>
              <a:rPr lang="de-DE" dirty="0"/>
              <a:t>, Amgen, Astra Zeneca, Bayer, Baxter, Boehringer Ingelheim, Durect, Eli Lilly, Gilead, GSK, Janssen, Merck, Mitsubishi Tanabe, Novartis, Novo Nordisk, Pharmaling, Pfizer, Reata, Relypsa, Roche, </a:t>
            </a:r>
            <a:r>
              <a:rPr lang="de-DE" dirty="0" smtClean="0"/>
              <a:t>Sanofi, </a:t>
            </a:r>
            <a:r>
              <a:rPr lang="de-DE" dirty="0"/>
              <a:t>and Servier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9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Endpoint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1"/>
            <a:ext cx="11430000" cy="4311650"/>
          </a:xfrm>
        </p:spPr>
        <p:txBody>
          <a:bodyPr/>
          <a:lstStyle/>
          <a:p>
            <a:r>
              <a:rPr lang="en-US" b="1" dirty="0" smtClean="0"/>
              <a:t>ESKD</a:t>
            </a:r>
            <a:endParaRPr lang="en-US" b="1" dirty="0"/>
          </a:p>
          <a:p>
            <a:pPr lvl="1"/>
            <a:r>
              <a:rPr lang="en-AU" dirty="0"/>
              <a:t>Chronic dialysis for ≥30 days</a:t>
            </a:r>
          </a:p>
          <a:p>
            <a:pPr lvl="1"/>
            <a:r>
              <a:rPr lang="en-AU" dirty="0"/>
              <a:t>Kidney transplantation</a:t>
            </a:r>
          </a:p>
          <a:p>
            <a:pPr lvl="1"/>
            <a:r>
              <a:rPr lang="en-AU" dirty="0"/>
              <a:t>eGFR &lt;15 mL/min/1.73 m</a:t>
            </a:r>
            <a:r>
              <a:rPr lang="en-AU" baseline="30000" dirty="0"/>
              <a:t>2</a:t>
            </a:r>
            <a:r>
              <a:rPr lang="en-AU" dirty="0"/>
              <a:t> sustained for ≥30 days by central laboratory assessment</a:t>
            </a:r>
            <a:endParaRPr lang="en-US" dirty="0"/>
          </a:p>
          <a:p>
            <a:r>
              <a:rPr lang="en-US" b="1" dirty="0"/>
              <a:t>Doubling of </a:t>
            </a:r>
            <a:r>
              <a:rPr lang="en-US" b="1" dirty="0" smtClean="0"/>
              <a:t>serum creatinine</a:t>
            </a:r>
            <a:endParaRPr lang="en-US" dirty="0"/>
          </a:p>
          <a:p>
            <a:pPr lvl="1"/>
            <a:r>
              <a:rPr lang="en-AU" dirty="0"/>
              <a:t>Doubling from the baseline average sustained for ≥30 days by central laboratory assessment</a:t>
            </a:r>
            <a:endParaRPr lang="en-US" dirty="0"/>
          </a:p>
          <a:p>
            <a:r>
              <a:rPr lang="en-US" b="1" dirty="0"/>
              <a:t>Renal d</a:t>
            </a:r>
            <a:r>
              <a:rPr lang="en-US" b="1" dirty="0" smtClean="0"/>
              <a:t>eath</a:t>
            </a:r>
            <a:endParaRPr lang="en-US" dirty="0"/>
          </a:p>
          <a:p>
            <a:pPr lvl="1"/>
            <a:r>
              <a:rPr lang="en-US" dirty="0"/>
              <a:t>Deaths in patients who have reached ESKD who die prior to initiating </a:t>
            </a:r>
            <a:r>
              <a:rPr lang="en-US" dirty="0" smtClean="0"/>
              <a:t>renal replacement therapy </a:t>
            </a:r>
            <a:r>
              <a:rPr lang="en-US" dirty="0"/>
              <a:t>and no other cause of death is adjudicated</a:t>
            </a:r>
          </a:p>
          <a:p>
            <a:r>
              <a:rPr lang="en-US" b="1" dirty="0" smtClean="0"/>
              <a:t>CV death</a:t>
            </a:r>
            <a:endParaRPr lang="en-US" b="1" dirty="0"/>
          </a:p>
          <a:p>
            <a:pPr lvl="1"/>
            <a:r>
              <a:rPr lang="en-US" dirty="0" smtClean="0"/>
              <a:t>Death </a:t>
            </a:r>
            <a:r>
              <a:rPr lang="en-US" dirty="0"/>
              <a:t>due to MI, stroke, heart failure, sudden death, death during a CV procedure or as a result of procedure-related complications, presumed sudden CV death, death of unknown cause, or death resulting from a documented CV cause other than those </a:t>
            </a:r>
            <a:r>
              <a:rPr lang="en-US" dirty="0" smtClean="0"/>
              <a:t>listed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1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163137"/>
            <a:ext cx="11430000" cy="892552"/>
          </a:xfrm>
        </p:spPr>
        <p:txBody>
          <a:bodyPr/>
          <a:lstStyle/>
          <a:p>
            <a:r>
              <a:rPr lang="en-US" dirty="0" smtClean="0"/>
              <a:t>Primary Outcome:</a:t>
            </a:r>
            <a:br>
              <a:rPr lang="en-US" dirty="0" smtClean="0"/>
            </a:br>
            <a:r>
              <a:rPr lang="en-US" dirty="0" smtClean="0"/>
              <a:t>ESKD</a:t>
            </a:r>
            <a:r>
              <a:rPr lang="en-US" dirty="0"/>
              <a:t>, Doubling of Serum Creatinine, </a:t>
            </a:r>
            <a:r>
              <a:rPr lang="en-US" dirty="0" smtClean="0"/>
              <a:t>or </a:t>
            </a:r>
            <a:r>
              <a:rPr lang="en-US" dirty="0"/>
              <a:t>Renal or </a:t>
            </a:r>
            <a:r>
              <a:rPr lang="en-US" dirty="0" smtClean="0"/>
              <a:t>CV Death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1216422" y="1507175"/>
          <a:ext cx="9149556" cy="4036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"/>
          <p:cNvSpPr txBox="1"/>
          <p:nvPr/>
        </p:nvSpPr>
        <p:spPr>
          <a:xfrm>
            <a:off x="2219960" y="1632586"/>
            <a:ext cx="2884881" cy="6413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Hazard ratio, 0.70 (95% CI, </a:t>
            </a:r>
            <a:r>
              <a:rPr lang="en-US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0.59–0.82</a:t>
            </a:r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r>
              <a:rPr lang="en-US" sz="16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= 0.00001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24200" y="4813606"/>
            <a:ext cx="7088323" cy="304800"/>
            <a:chOff x="3200400" y="4724400"/>
            <a:chExt cx="7088323" cy="304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4724400"/>
              <a:ext cx="3810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000000"/>
                  </a:solidFill>
                  <a:latin typeface="Verdana" charset="0"/>
                </a:rPr>
                <a:t>6</a:t>
              </a: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209829" y="4724400"/>
              <a:ext cx="6078894" cy="304800"/>
              <a:chOff x="4209829" y="4724400"/>
              <a:chExt cx="6078894" cy="304800"/>
            </a:xfrm>
          </p:grpSpPr>
          <p:sp>
            <p:nvSpPr>
              <p:cNvPr id="23" name="Rectangle 22"/>
              <p:cNvSpPr/>
              <p:nvPr/>
            </p:nvSpPr>
            <p:spPr bwMode="auto">
              <a:xfrm>
                <a:off x="4209829" y="4724400"/>
                <a:ext cx="646146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12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5417506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18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6535016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24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7592637" y="4724400"/>
                <a:ext cx="568225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30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8759554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36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9848629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42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10034176" y="1642646"/>
            <a:ext cx="2074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57200"/>
                </a:solidFill>
              </a:rPr>
              <a:t>340 </a:t>
            </a:r>
            <a:r>
              <a:rPr lang="en-US" sz="1600" b="1" dirty="0" smtClean="0">
                <a:solidFill>
                  <a:srgbClr val="E57200"/>
                </a:solidFill>
              </a:rPr>
              <a:t>participants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41094" y="2480846"/>
            <a:ext cx="2101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9357A"/>
                </a:solidFill>
              </a:rPr>
              <a:t>245 </a:t>
            </a:r>
            <a:r>
              <a:rPr lang="en-US" sz="1600" b="1" dirty="0" smtClean="0">
                <a:solidFill>
                  <a:srgbClr val="09357A"/>
                </a:solidFill>
              </a:rPr>
              <a:t>participants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8229600" y="3943021"/>
            <a:ext cx="1872114" cy="632847"/>
            <a:chOff x="7071214" y="1343435"/>
            <a:chExt cx="1872114" cy="632847"/>
          </a:xfrm>
        </p:grpSpPr>
        <p:cxnSp>
          <p:nvCxnSpPr>
            <p:cNvPr id="32" name="Straight Connector 31"/>
            <p:cNvCxnSpPr/>
            <p:nvPr/>
          </p:nvCxnSpPr>
          <p:spPr bwMode="auto">
            <a:xfrm>
              <a:off x="7071214" y="1512712"/>
              <a:ext cx="36732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7440135" y="1343435"/>
              <a:ext cx="9701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1600" dirty="0">
                  <a:solidFill>
                    <a:srgbClr val="000000"/>
                  </a:solidFill>
                  <a:latin typeface="Verdana"/>
                  <a:cs typeface="+mn-cs"/>
                </a:rPr>
                <a:t>Placebo</a:t>
              </a:r>
              <a:endParaRPr kumimoji="1" lang="ja-JP" altLang="en-US" sz="1600" dirty="0">
                <a:solidFill>
                  <a:srgbClr val="000000"/>
                </a:solidFill>
                <a:latin typeface="Verdana"/>
                <a:cs typeface="+mn-cs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>
              <a:off x="7071214" y="1823882"/>
              <a:ext cx="36732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7452214" y="1637728"/>
              <a:ext cx="14911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1600" dirty="0">
                  <a:solidFill>
                    <a:srgbClr val="000000"/>
                  </a:solidFill>
                  <a:latin typeface="Verdana"/>
                  <a:cs typeface="+mn-cs"/>
                </a:rPr>
                <a:t>Canagliflozin</a:t>
              </a:r>
              <a:endParaRPr kumimoji="1" lang="ja-JP" altLang="en-US" sz="1600" dirty="0">
                <a:solidFill>
                  <a:srgbClr val="000000"/>
                </a:solidFill>
                <a:latin typeface="Verdana"/>
                <a:cs typeface="+mn-cs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28600" y="5442585"/>
          <a:ext cx="10330315" cy="5772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01971">
                  <a:extLst>
                    <a:ext uri="{9D8B030D-6E8A-4147-A177-3AD203B41FA5}">
                      <a16:colId xmlns:a16="http://schemas.microsoft.com/office/drawing/2014/main" val="382463058"/>
                    </a:ext>
                  </a:extLst>
                </a:gridCol>
                <a:gridCol w="1116043">
                  <a:extLst>
                    <a:ext uri="{9D8B030D-6E8A-4147-A177-3AD203B41FA5}">
                      <a16:colId xmlns:a16="http://schemas.microsoft.com/office/drawing/2014/main" val="665633604"/>
                    </a:ext>
                  </a:extLst>
                </a:gridCol>
                <a:gridCol w="1116043">
                  <a:extLst>
                    <a:ext uri="{9D8B030D-6E8A-4147-A177-3AD203B41FA5}">
                      <a16:colId xmlns:a16="http://schemas.microsoft.com/office/drawing/2014/main" val="1235645658"/>
                    </a:ext>
                  </a:extLst>
                </a:gridCol>
                <a:gridCol w="1116043">
                  <a:extLst>
                    <a:ext uri="{9D8B030D-6E8A-4147-A177-3AD203B41FA5}">
                      <a16:colId xmlns:a16="http://schemas.microsoft.com/office/drawing/2014/main" val="4110559018"/>
                    </a:ext>
                  </a:extLst>
                </a:gridCol>
                <a:gridCol w="1116043">
                  <a:extLst>
                    <a:ext uri="{9D8B030D-6E8A-4147-A177-3AD203B41FA5}">
                      <a16:colId xmlns:a16="http://schemas.microsoft.com/office/drawing/2014/main" val="580561868"/>
                    </a:ext>
                  </a:extLst>
                </a:gridCol>
                <a:gridCol w="1116043">
                  <a:extLst>
                    <a:ext uri="{9D8B030D-6E8A-4147-A177-3AD203B41FA5}">
                      <a16:colId xmlns:a16="http://schemas.microsoft.com/office/drawing/2014/main" val="2962544970"/>
                    </a:ext>
                  </a:extLst>
                </a:gridCol>
                <a:gridCol w="1116043">
                  <a:extLst>
                    <a:ext uri="{9D8B030D-6E8A-4147-A177-3AD203B41FA5}">
                      <a16:colId xmlns:a16="http://schemas.microsoft.com/office/drawing/2014/main" val="2283605645"/>
                    </a:ext>
                  </a:extLst>
                </a:gridCol>
                <a:gridCol w="1116043">
                  <a:extLst>
                    <a:ext uri="{9D8B030D-6E8A-4147-A177-3AD203B41FA5}">
                      <a16:colId xmlns:a16="http://schemas.microsoft.com/office/drawing/2014/main" val="3626210223"/>
                    </a:ext>
                  </a:extLst>
                </a:gridCol>
                <a:gridCol w="1116043">
                  <a:extLst>
                    <a:ext uri="{9D8B030D-6E8A-4147-A177-3AD203B41FA5}">
                      <a16:colId xmlns:a16="http://schemas.microsoft.com/office/drawing/2014/main" val="328750844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No. at risk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6647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Placebo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2178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8733551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Canagliflozin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2202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2181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2145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2081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1786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1211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646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783252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-411480" y="2882266"/>
            <a:ext cx="3749040" cy="6400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Participants with an event (%)</a:t>
            </a:r>
          </a:p>
        </p:txBody>
      </p:sp>
    </p:spTree>
    <p:extLst>
      <p:ext uri="{BB962C8B-B14F-4D97-AF65-F5344CB8AC3E}">
        <p14:creationId xmlns:p14="http://schemas.microsoft.com/office/powerpoint/2010/main" val="399733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  <p:bldP spid="12" grpId="0" uiExpand="1" build="p"/>
      <p:bldP spid="8" grpId="0" uiExpand="1"/>
      <p:bldP spid="3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63247"/>
            <a:ext cx="11430000" cy="492443"/>
          </a:xfrm>
        </p:spPr>
        <p:txBody>
          <a:bodyPr/>
          <a:lstStyle/>
          <a:p>
            <a:r>
              <a:rPr lang="en-US" dirty="0"/>
              <a:t>ESKD, Doubling of Serum Creatinine, </a:t>
            </a:r>
            <a:r>
              <a:rPr lang="en-US" dirty="0" smtClean="0"/>
              <a:t>or </a:t>
            </a:r>
            <a:r>
              <a:rPr lang="en-US" dirty="0"/>
              <a:t>Renal Death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528762" y="1421450"/>
          <a:ext cx="9134476" cy="406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28599" y="5442585"/>
          <a:ext cx="10332407" cy="5772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02255">
                  <a:extLst>
                    <a:ext uri="{9D8B030D-6E8A-4147-A177-3AD203B41FA5}">
                      <a16:colId xmlns:a16="http://schemas.microsoft.com/office/drawing/2014/main" val="382463058"/>
                    </a:ext>
                  </a:extLst>
                </a:gridCol>
                <a:gridCol w="1116269">
                  <a:extLst>
                    <a:ext uri="{9D8B030D-6E8A-4147-A177-3AD203B41FA5}">
                      <a16:colId xmlns:a16="http://schemas.microsoft.com/office/drawing/2014/main" val="665633604"/>
                    </a:ext>
                  </a:extLst>
                </a:gridCol>
                <a:gridCol w="1116269">
                  <a:extLst>
                    <a:ext uri="{9D8B030D-6E8A-4147-A177-3AD203B41FA5}">
                      <a16:colId xmlns:a16="http://schemas.microsoft.com/office/drawing/2014/main" val="1235645658"/>
                    </a:ext>
                  </a:extLst>
                </a:gridCol>
                <a:gridCol w="1116269">
                  <a:extLst>
                    <a:ext uri="{9D8B030D-6E8A-4147-A177-3AD203B41FA5}">
                      <a16:colId xmlns:a16="http://schemas.microsoft.com/office/drawing/2014/main" val="4110559018"/>
                    </a:ext>
                  </a:extLst>
                </a:gridCol>
                <a:gridCol w="1116269">
                  <a:extLst>
                    <a:ext uri="{9D8B030D-6E8A-4147-A177-3AD203B41FA5}">
                      <a16:colId xmlns:a16="http://schemas.microsoft.com/office/drawing/2014/main" val="580561868"/>
                    </a:ext>
                  </a:extLst>
                </a:gridCol>
                <a:gridCol w="1116269">
                  <a:extLst>
                    <a:ext uri="{9D8B030D-6E8A-4147-A177-3AD203B41FA5}">
                      <a16:colId xmlns:a16="http://schemas.microsoft.com/office/drawing/2014/main" val="2962544970"/>
                    </a:ext>
                  </a:extLst>
                </a:gridCol>
                <a:gridCol w="1116269">
                  <a:extLst>
                    <a:ext uri="{9D8B030D-6E8A-4147-A177-3AD203B41FA5}">
                      <a16:colId xmlns:a16="http://schemas.microsoft.com/office/drawing/2014/main" val="2283605645"/>
                    </a:ext>
                  </a:extLst>
                </a:gridCol>
                <a:gridCol w="1116269">
                  <a:extLst>
                    <a:ext uri="{9D8B030D-6E8A-4147-A177-3AD203B41FA5}">
                      <a16:colId xmlns:a16="http://schemas.microsoft.com/office/drawing/2014/main" val="3626210223"/>
                    </a:ext>
                  </a:extLst>
                </a:gridCol>
                <a:gridCol w="1116269">
                  <a:extLst>
                    <a:ext uri="{9D8B030D-6E8A-4147-A177-3AD203B41FA5}">
                      <a16:colId xmlns:a16="http://schemas.microsoft.com/office/drawing/2014/main" val="328750844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No. at risk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6647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Placebo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87335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Canagliflozin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7832527"/>
                  </a:ext>
                </a:extLst>
              </a:tr>
            </a:tbl>
          </a:graphicData>
        </a:graphic>
      </p:graphicFrame>
      <p:sp>
        <p:nvSpPr>
          <p:cNvPr id="21" name="TextBox 1"/>
          <p:cNvSpPr txBox="1"/>
          <p:nvPr/>
        </p:nvSpPr>
        <p:spPr>
          <a:xfrm>
            <a:off x="2209800" y="1631315"/>
            <a:ext cx="2920449" cy="65922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Hazard ratio, 0.66 (95% CI, </a:t>
            </a:r>
            <a:r>
              <a:rPr lang="en-US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0.53–0.81</a:t>
            </a:r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r>
              <a:rPr lang="en-US" sz="1600" b="1" i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en-US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&lt;0.001</a:t>
            </a:r>
            <a:endParaRPr lang="en-US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28434" y="2404646"/>
            <a:ext cx="2163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57200"/>
                </a:solidFill>
              </a:rPr>
              <a:t>224 </a:t>
            </a:r>
            <a:r>
              <a:rPr lang="en-US" sz="1600" b="1" dirty="0" smtClean="0">
                <a:solidFill>
                  <a:srgbClr val="E57200"/>
                </a:solidFill>
              </a:rPr>
              <a:t>participants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28434" y="3124200"/>
            <a:ext cx="2163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9357A"/>
                </a:solidFill>
              </a:rPr>
              <a:t>153 </a:t>
            </a:r>
            <a:r>
              <a:rPr lang="en-US" sz="1600" b="1" dirty="0" smtClean="0">
                <a:solidFill>
                  <a:srgbClr val="09357A"/>
                </a:solidFill>
              </a:rPr>
              <a:t>participants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124200" y="4813606"/>
            <a:ext cx="7088323" cy="304800"/>
            <a:chOff x="3200400" y="4724400"/>
            <a:chExt cx="7088323" cy="3048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3200400" y="4724400"/>
              <a:ext cx="3810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000000"/>
                  </a:solidFill>
                  <a:latin typeface="Verdana" charset="0"/>
                </a:rPr>
                <a:t>6</a:t>
              </a: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209829" y="4724400"/>
              <a:ext cx="6078894" cy="304800"/>
              <a:chOff x="4209829" y="4724400"/>
              <a:chExt cx="6078894" cy="304800"/>
            </a:xfrm>
          </p:grpSpPr>
          <p:sp>
            <p:nvSpPr>
              <p:cNvPr id="27" name="Rectangle 26"/>
              <p:cNvSpPr/>
              <p:nvPr/>
            </p:nvSpPr>
            <p:spPr bwMode="auto">
              <a:xfrm>
                <a:off x="4209829" y="4724400"/>
                <a:ext cx="646146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12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5417506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18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6535016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24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7592637" y="4724400"/>
                <a:ext cx="568225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30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8759554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36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9848629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42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 rot="16200000">
            <a:off x="-411480" y="2882266"/>
            <a:ext cx="3749040" cy="6400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Participants with an event (%)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8229600" y="1539366"/>
            <a:ext cx="1872114" cy="632847"/>
            <a:chOff x="7071214" y="1343435"/>
            <a:chExt cx="1872114" cy="632847"/>
          </a:xfrm>
        </p:grpSpPr>
        <p:cxnSp>
          <p:nvCxnSpPr>
            <p:cNvPr id="36" name="Straight Connector 35"/>
            <p:cNvCxnSpPr/>
            <p:nvPr/>
          </p:nvCxnSpPr>
          <p:spPr bwMode="auto">
            <a:xfrm>
              <a:off x="7071214" y="1512712"/>
              <a:ext cx="36732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7440135" y="1343435"/>
              <a:ext cx="9701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1600" dirty="0">
                  <a:solidFill>
                    <a:srgbClr val="000000"/>
                  </a:solidFill>
                  <a:latin typeface="Verdana"/>
                  <a:cs typeface="+mn-cs"/>
                </a:rPr>
                <a:t>Placebo</a:t>
              </a:r>
              <a:endParaRPr kumimoji="1" lang="ja-JP" altLang="en-US" sz="1600" dirty="0">
                <a:solidFill>
                  <a:srgbClr val="000000"/>
                </a:solidFill>
                <a:latin typeface="Verdana"/>
                <a:cs typeface="+mn-cs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7071214" y="1823882"/>
              <a:ext cx="36732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7452214" y="1637728"/>
              <a:ext cx="14911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1600" dirty="0">
                  <a:solidFill>
                    <a:srgbClr val="000000"/>
                  </a:solidFill>
                  <a:latin typeface="Verdana"/>
                  <a:cs typeface="+mn-cs"/>
                </a:rPr>
                <a:t>Canagliflozin</a:t>
              </a:r>
              <a:endParaRPr kumimoji="1" lang="ja-JP" altLang="en-US" sz="1600" dirty="0">
                <a:solidFill>
                  <a:srgbClr val="000000"/>
                </a:solidFill>
                <a:latin typeface="Verdan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464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P spid="21" grpId="0"/>
      <p:bldP spid="2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End-stage Kidney Disease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528762" y="1447800"/>
          <a:ext cx="9134476" cy="4038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1"/>
          <p:cNvSpPr txBox="1"/>
          <p:nvPr/>
        </p:nvSpPr>
        <p:spPr>
          <a:xfrm>
            <a:off x="2225040" y="1625600"/>
            <a:ext cx="2884881" cy="64732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Hazard ratio, 0.68 (95% CI, </a:t>
            </a:r>
            <a:r>
              <a:rPr lang="en-US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0.54–0.86</a:t>
            </a:r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r>
              <a:rPr lang="en-US" sz="16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 0.002</a:t>
            </a:r>
            <a:endParaRPr lang="en-US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28036" y="3048000"/>
            <a:ext cx="2163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57200"/>
                </a:solidFill>
              </a:rPr>
              <a:t>165 </a:t>
            </a:r>
            <a:r>
              <a:rPr lang="en-US" sz="1600" b="1" dirty="0" smtClean="0">
                <a:solidFill>
                  <a:srgbClr val="E57200"/>
                </a:solidFill>
              </a:rPr>
              <a:t>participants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28037" y="3436203"/>
            <a:ext cx="2163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9357A"/>
                </a:solidFill>
              </a:rPr>
              <a:t>116 </a:t>
            </a:r>
            <a:r>
              <a:rPr lang="en-US" sz="1600" b="1" dirty="0" smtClean="0">
                <a:solidFill>
                  <a:srgbClr val="09357A"/>
                </a:solidFill>
              </a:rPr>
              <a:t>participants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124200" y="4813606"/>
            <a:ext cx="7088323" cy="304800"/>
            <a:chOff x="3200400" y="4724400"/>
            <a:chExt cx="7088323" cy="3048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3200400" y="4724400"/>
              <a:ext cx="3810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000000"/>
                  </a:solidFill>
                  <a:latin typeface="Verdana" charset="0"/>
                </a:rPr>
                <a:t>6</a:t>
              </a: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209829" y="4724400"/>
              <a:ext cx="6078894" cy="304800"/>
              <a:chOff x="4209829" y="4724400"/>
              <a:chExt cx="6078894" cy="304800"/>
            </a:xfrm>
          </p:grpSpPr>
          <p:sp>
            <p:nvSpPr>
              <p:cNvPr id="27" name="Rectangle 26"/>
              <p:cNvSpPr/>
              <p:nvPr/>
            </p:nvSpPr>
            <p:spPr bwMode="auto">
              <a:xfrm>
                <a:off x="4209829" y="4724400"/>
                <a:ext cx="646146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12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5417506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18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6535016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24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7592637" y="4724400"/>
                <a:ext cx="568225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30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8759554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36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9848629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42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 rot="16200000">
            <a:off x="-411480" y="2882266"/>
            <a:ext cx="3749040" cy="6400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Participants with an event (%)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33365" y="5442585"/>
          <a:ext cx="10358436" cy="5772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05788">
                  <a:extLst>
                    <a:ext uri="{9D8B030D-6E8A-4147-A177-3AD203B41FA5}">
                      <a16:colId xmlns:a16="http://schemas.microsoft.com/office/drawing/2014/main" val="382463058"/>
                    </a:ext>
                  </a:extLst>
                </a:gridCol>
                <a:gridCol w="1119081">
                  <a:extLst>
                    <a:ext uri="{9D8B030D-6E8A-4147-A177-3AD203B41FA5}">
                      <a16:colId xmlns:a16="http://schemas.microsoft.com/office/drawing/2014/main" val="665633604"/>
                    </a:ext>
                  </a:extLst>
                </a:gridCol>
                <a:gridCol w="1119081">
                  <a:extLst>
                    <a:ext uri="{9D8B030D-6E8A-4147-A177-3AD203B41FA5}">
                      <a16:colId xmlns:a16="http://schemas.microsoft.com/office/drawing/2014/main" val="1235645658"/>
                    </a:ext>
                  </a:extLst>
                </a:gridCol>
                <a:gridCol w="1119081">
                  <a:extLst>
                    <a:ext uri="{9D8B030D-6E8A-4147-A177-3AD203B41FA5}">
                      <a16:colId xmlns:a16="http://schemas.microsoft.com/office/drawing/2014/main" val="4110559018"/>
                    </a:ext>
                  </a:extLst>
                </a:gridCol>
                <a:gridCol w="1119081">
                  <a:extLst>
                    <a:ext uri="{9D8B030D-6E8A-4147-A177-3AD203B41FA5}">
                      <a16:colId xmlns:a16="http://schemas.microsoft.com/office/drawing/2014/main" val="580561868"/>
                    </a:ext>
                  </a:extLst>
                </a:gridCol>
                <a:gridCol w="1119081">
                  <a:extLst>
                    <a:ext uri="{9D8B030D-6E8A-4147-A177-3AD203B41FA5}">
                      <a16:colId xmlns:a16="http://schemas.microsoft.com/office/drawing/2014/main" val="2962544970"/>
                    </a:ext>
                  </a:extLst>
                </a:gridCol>
                <a:gridCol w="1119081">
                  <a:extLst>
                    <a:ext uri="{9D8B030D-6E8A-4147-A177-3AD203B41FA5}">
                      <a16:colId xmlns:a16="http://schemas.microsoft.com/office/drawing/2014/main" val="2283605645"/>
                    </a:ext>
                  </a:extLst>
                </a:gridCol>
                <a:gridCol w="1119081">
                  <a:extLst>
                    <a:ext uri="{9D8B030D-6E8A-4147-A177-3AD203B41FA5}">
                      <a16:colId xmlns:a16="http://schemas.microsoft.com/office/drawing/2014/main" val="3626210223"/>
                    </a:ext>
                  </a:extLst>
                </a:gridCol>
                <a:gridCol w="1119081">
                  <a:extLst>
                    <a:ext uri="{9D8B030D-6E8A-4147-A177-3AD203B41FA5}">
                      <a16:colId xmlns:a16="http://schemas.microsoft.com/office/drawing/2014/main" val="328750844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No. at risk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6647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Placebo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87335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Canagliflozin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7832527"/>
                  </a:ext>
                </a:extLst>
              </a:tr>
            </a:tbl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8229600" y="1539366"/>
            <a:ext cx="1872114" cy="632847"/>
            <a:chOff x="7071214" y="1343435"/>
            <a:chExt cx="1872114" cy="632847"/>
          </a:xfrm>
        </p:grpSpPr>
        <p:cxnSp>
          <p:nvCxnSpPr>
            <p:cNvPr id="45" name="Straight Connector 44"/>
            <p:cNvCxnSpPr/>
            <p:nvPr/>
          </p:nvCxnSpPr>
          <p:spPr bwMode="auto">
            <a:xfrm>
              <a:off x="7071214" y="1512712"/>
              <a:ext cx="36732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TextBox 45"/>
            <p:cNvSpPr txBox="1"/>
            <p:nvPr/>
          </p:nvSpPr>
          <p:spPr>
            <a:xfrm>
              <a:off x="7440135" y="1343435"/>
              <a:ext cx="9701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1600" dirty="0">
                  <a:solidFill>
                    <a:srgbClr val="000000"/>
                  </a:solidFill>
                  <a:latin typeface="Verdana"/>
                  <a:cs typeface="+mn-cs"/>
                </a:rPr>
                <a:t>Placebo</a:t>
              </a:r>
              <a:endParaRPr kumimoji="1" lang="ja-JP" altLang="en-US" sz="1600" dirty="0">
                <a:solidFill>
                  <a:srgbClr val="000000"/>
                </a:solidFill>
                <a:latin typeface="Verdana"/>
                <a:cs typeface="+mn-cs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 bwMode="auto">
            <a:xfrm>
              <a:off x="7071214" y="1823882"/>
              <a:ext cx="36732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TextBox 47"/>
            <p:cNvSpPr txBox="1"/>
            <p:nvPr/>
          </p:nvSpPr>
          <p:spPr>
            <a:xfrm>
              <a:off x="7452214" y="1637728"/>
              <a:ext cx="14911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1600" dirty="0">
                  <a:solidFill>
                    <a:srgbClr val="000000"/>
                  </a:solidFill>
                  <a:latin typeface="Verdana"/>
                  <a:cs typeface="+mn-cs"/>
                </a:rPr>
                <a:t>Canagliflozin</a:t>
              </a:r>
              <a:endParaRPr kumimoji="1" lang="ja-JP" altLang="en-US" sz="1600" dirty="0">
                <a:solidFill>
                  <a:srgbClr val="000000"/>
                </a:solidFill>
                <a:latin typeface="Verdan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459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21" grpId="0"/>
      <p:bldP spid="2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63247"/>
            <a:ext cx="11430000" cy="492443"/>
          </a:xfrm>
        </p:spPr>
        <p:txBody>
          <a:bodyPr/>
          <a:lstStyle/>
          <a:p>
            <a:r>
              <a:rPr lang="en-US" dirty="0"/>
              <a:t>Dialysis, Kidney Transplantation, or Renal </a:t>
            </a:r>
            <a:r>
              <a:rPr lang="en-US" dirty="0" smtClean="0"/>
              <a:t>Death*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0699262"/>
              </p:ext>
            </p:extLst>
          </p:nvPr>
        </p:nvGraphicFramePr>
        <p:xfrm>
          <a:off x="1528762" y="1447800"/>
          <a:ext cx="9134476" cy="4038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"/>
          <p:cNvSpPr txBox="1"/>
          <p:nvPr/>
        </p:nvSpPr>
        <p:spPr>
          <a:xfrm>
            <a:off x="2209800" y="1604001"/>
            <a:ext cx="2884881" cy="32367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Hazard ratio, 0.72 (95% CI, </a:t>
            </a:r>
            <a:r>
              <a:rPr lang="en-US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0.54–0.97</a:t>
            </a:r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endParaRPr lang="en-US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038514" y="3471446"/>
            <a:ext cx="2229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57200"/>
                </a:solidFill>
              </a:rPr>
              <a:t>105 </a:t>
            </a:r>
            <a:r>
              <a:rPr lang="en-US" sz="1600" b="1" dirty="0" smtClean="0">
                <a:solidFill>
                  <a:srgbClr val="E57200"/>
                </a:solidFill>
              </a:rPr>
              <a:t>participants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033116" y="3843423"/>
            <a:ext cx="2200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9357A"/>
                </a:solidFill>
              </a:rPr>
              <a:t>78 </a:t>
            </a:r>
            <a:r>
              <a:rPr lang="en-US" sz="1600" b="1" dirty="0" smtClean="0">
                <a:solidFill>
                  <a:srgbClr val="09357A"/>
                </a:solidFill>
              </a:rPr>
              <a:t>participants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8603" y="5442585"/>
          <a:ext cx="10363194" cy="5772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06434">
                  <a:extLst>
                    <a:ext uri="{9D8B030D-6E8A-4147-A177-3AD203B41FA5}">
                      <a16:colId xmlns:a16="http://schemas.microsoft.com/office/drawing/2014/main" val="382463058"/>
                    </a:ext>
                  </a:extLst>
                </a:gridCol>
                <a:gridCol w="1119595">
                  <a:extLst>
                    <a:ext uri="{9D8B030D-6E8A-4147-A177-3AD203B41FA5}">
                      <a16:colId xmlns:a16="http://schemas.microsoft.com/office/drawing/2014/main" val="665633604"/>
                    </a:ext>
                  </a:extLst>
                </a:gridCol>
                <a:gridCol w="1119595">
                  <a:extLst>
                    <a:ext uri="{9D8B030D-6E8A-4147-A177-3AD203B41FA5}">
                      <a16:colId xmlns:a16="http://schemas.microsoft.com/office/drawing/2014/main" val="1235645658"/>
                    </a:ext>
                  </a:extLst>
                </a:gridCol>
                <a:gridCol w="1119595">
                  <a:extLst>
                    <a:ext uri="{9D8B030D-6E8A-4147-A177-3AD203B41FA5}">
                      <a16:colId xmlns:a16="http://schemas.microsoft.com/office/drawing/2014/main" val="4110559018"/>
                    </a:ext>
                  </a:extLst>
                </a:gridCol>
                <a:gridCol w="1119595">
                  <a:extLst>
                    <a:ext uri="{9D8B030D-6E8A-4147-A177-3AD203B41FA5}">
                      <a16:colId xmlns:a16="http://schemas.microsoft.com/office/drawing/2014/main" val="580561868"/>
                    </a:ext>
                  </a:extLst>
                </a:gridCol>
                <a:gridCol w="1119595">
                  <a:extLst>
                    <a:ext uri="{9D8B030D-6E8A-4147-A177-3AD203B41FA5}">
                      <a16:colId xmlns:a16="http://schemas.microsoft.com/office/drawing/2014/main" val="2962544970"/>
                    </a:ext>
                  </a:extLst>
                </a:gridCol>
                <a:gridCol w="1119595">
                  <a:extLst>
                    <a:ext uri="{9D8B030D-6E8A-4147-A177-3AD203B41FA5}">
                      <a16:colId xmlns:a16="http://schemas.microsoft.com/office/drawing/2014/main" val="2283605645"/>
                    </a:ext>
                  </a:extLst>
                </a:gridCol>
                <a:gridCol w="1119595">
                  <a:extLst>
                    <a:ext uri="{9D8B030D-6E8A-4147-A177-3AD203B41FA5}">
                      <a16:colId xmlns:a16="http://schemas.microsoft.com/office/drawing/2014/main" val="3626210223"/>
                    </a:ext>
                  </a:extLst>
                </a:gridCol>
                <a:gridCol w="1119595">
                  <a:extLst>
                    <a:ext uri="{9D8B030D-6E8A-4147-A177-3AD203B41FA5}">
                      <a16:colId xmlns:a16="http://schemas.microsoft.com/office/drawing/2014/main" val="328750844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No. at risk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6647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Placebo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87335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Canagliflozin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7832527"/>
                  </a:ext>
                </a:extLst>
              </a:tr>
            </a:tbl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3124200" y="4813606"/>
            <a:ext cx="7088323" cy="304800"/>
            <a:chOff x="3200400" y="4724400"/>
            <a:chExt cx="7088323" cy="30480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3200400" y="4724400"/>
              <a:ext cx="3810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000000"/>
                  </a:solidFill>
                  <a:latin typeface="Verdana" charset="0"/>
                </a:rPr>
                <a:t>6</a:t>
              </a: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209829" y="4724400"/>
              <a:ext cx="6078894" cy="304800"/>
              <a:chOff x="4209829" y="4724400"/>
              <a:chExt cx="6078894" cy="304800"/>
            </a:xfrm>
          </p:grpSpPr>
          <p:sp>
            <p:nvSpPr>
              <p:cNvPr id="40" name="Rectangle 39"/>
              <p:cNvSpPr/>
              <p:nvPr/>
            </p:nvSpPr>
            <p:spPr bwMode="auto">
              <a:xfrm>
                <a:off x="4209829" y="4724400"/>
                <a:ext cx="646146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12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5417506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18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6535016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24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7592637" y="4724400"/>
                <a:ext cx="568225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30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8759554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36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9848629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42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 rot="16200000">
            <a:off x="-411480" y="2882266"/>
            <a:ext cx="3749040" cy="6400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Participants with an event (%)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229600" y="1539366"/>
            <a:ext cx="1872114" cy="632847"/>
            <a:chOff x="7071214" y="1343435"/>
            <a:chExt cx="1872114" cy="632847"/>
          </a:xfrm>
        </p:grpSpPr>
        <p:cxnSp>
          <p:nvCxnSpPr>
            <p:cNvPr id="24" name="Straight Connector 23"/>
            <p:cNvCxnSpPr/>
            <p:nvPr/>
          </p:nvCxnSpPr>
          <p:spPr bwMode="auto">
            <a:xfrm>
              <a:off x="7071214" y="1512712"/>
              <a:ext cx="36732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7440135" y="1343435"/>
              <a:ext cx="9701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1600" dirty="0">
                  <a:solidFill>
                    <a:srgbClr val="000000"/>
                  </a:solidFill>
                  <a:latin typeface="Verdana"/>
                  <a:cs typeface="+mn-cs"/>
                </a:rPr>
                <a:t>Placebo</a:t>
              </a:r>
              <a:endParaRPr kumimoji="1" lang="ja-JP" altLang="en-US" sz="1600" dirty="0">
                <a:solidFill>
                  <a:srgbClr val="000000"/>
                </a:solidFill>
                <a:latin typeface="Verdana"/>
                <a:cs typeface="+mn-cs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>
              <a:off x="7071214" y="1823882"/>
              <a:ext cx="36732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7452214" y="1637728"/>
              <a:ext cx="14911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1600" dirty="0">
                  <a:solidFill>
                    <a:srgbClr val="000000"/>
                  </a:solidFill>
                  <a:latin typeface="Verdana"/>
                  <a:cs typeface="+mn-cs"/>
                </a:rPr>
                <a:t>Canagliflozin</a:t>
              </a:r>
              <a:endParaRPr kumimoji="1" lang="ja-JP" altLang="en-US" sz="1600" dirty="0">
                <a:solidFill>
                  <a:srgbClr val="000000"/>
                </a:solidFill>
                <a:latin typeface="Verdana"/>
                <a:cs typeface="+mn-cs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81000" y="6442840"/>
            <a:ext cx="13388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*Post hoc </a:t>
            </a:r>
            <a:r>
              <a:rPr lang="en-US" sz="900" dirty="0" smtClean="0">
                <a:solidFill>
                  <a:schemeClr val="bg1"/>
                </a:solidFill>
              </a:rPr>
              <a:t>analysis.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5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18" grpId="0"/>
      <p:bldP spid="3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Table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975146"/>
              </p:ext>
            </p:extLst>
          </p:nvPr>
        </p:nvGraphicFramePr>
        <p:xfrm>
          <a:off x="380999" y="1138452"/>
          <a:ext cx="11658601" cy="43479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62601">
                  <a:extLst>
                    <a:ext uri="{9D8B030D-6E8A-4147-A177-3AD203B41FA5}">
                      <a16:colId xmlns:a16="http://schemas.microsoft.com/office/drawing/2014/main" val="4012744856"/>
                    </a:ext>
                  </a:extLst>
                </a:gridCol>
                <a:gridCol w="2444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81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028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03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72338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19244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  Hazard </a:t>
                      </a:r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ratio </a:t>
                      </a:r>
                      <a:b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en-US" sz="16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  (</a:t>
                      </a:r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95% CI)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19244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19244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value</a:t>
                      </a:r>
                    </a:p>
                  </a:txBody>
                  <a:tcPr marL="0" marR="0" marT="0" marB="19244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401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Primary composite outcome</a:t>
                      </a:r>
                    </a:p>
                  </a:txBody>
                  <a:tcPr marL="85725" marR="95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0.70 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0.59–0.82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0.00001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401">
                <a:tc>
                  <a:txBody>
                    <a:bodyPr/>
                    <a:lstStyle/>
                    <a:p>
                      <a:pPr marL="173038" indent="0" algn="l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Doubling of serum creatinine</a:t>
                      </a:r>
                    </a:p>
                  </a:txBody>
                  <a:tcPr marL="85725" marR="95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0.60 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0.48–0.76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401">
                <a:tc>
                  <a:txBody>
                    <a:bodyPr/>
                    <a:lstStyle/>
                    <a:p>
                      <a:pPr marL="173038" indent="0" algn="l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ESKD</a:t>
                      </a:r>
                    </a:p>
                  </a:txBody>
                  <a:tcPr marL="85725" marR="95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0.68 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0.54–0.86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401">
                <a:tc>
                  <a:txBody>
                    <a:bodyPr/>
                    <a:lstStyle/>
                    <a:p>
                      <a:pPr marL="231775" indent="0" algn="l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eGFR &lt;15 mL/min/1.73 m</a:t>
                      </a:r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57175" marR="95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0.60 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0.45–0.80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401">
                <a:tc>
                  <a:txBody>
                    <a:bodyPr/>
                    <a:lstStyle/>
                    <a:p>
                      <a:pPr marL="231775" indent="0" algn="l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Dialysis initiated or kidney transplantation</a:t>
                      </a:r>
                    </a:p>
                  </a:txBody>
                  <a:tcPr marL="257175" marR="95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0.74 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0.55–1.00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401">
                <a:tc>
                  <a:txBody>
                    <a:bodyPr/>
                    <a:lstStyle/>
                    <a:p>
                      <a:pPr marL="173038" indent="0" algn="l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Renal death</a:t>
                      </a:r>
                    </a:p>
                  </a:txBody>
                  <a:tcPr marL="85725" marR="95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0.39 (0.08–2.03)</a:t>
                      </a:r>
                    </a:p>
                  </a:txBody>
                  <a:tcPr marL="9525" marR="95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endParaRPr lang="en-US" sz="1600" baseline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401">
                <a:tc>
                  <a:txBody>
                    <a:bodyPr/>
                    <a:lstStyle/>
                    <a:p>
                      <a:pPr marL="173038" indent="0" algn="l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CV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death</a:t>
                      </a:r>
                    </a:p>
                  </a:txBody>
                  <a:tcPr marL="85725" marR="95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0.78 (0.61–1.00)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0.0502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401">
                <a:tc gridSpan="3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ESKD, doubling of serum creatinine,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renal death</a:t>
                      </a:r>
                    </a:p>
                  </a:txBody>
                  <a:tcPr marL="85725" marR="95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0.66 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0.53–0.81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0.001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401">
                <a:tc gridSpan="3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Dialysis, kidney transplantation, or renal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death*</a:t>
                      </a:r>
                      <a:endParaRPr lang="en-US" sz="16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25" marR="95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0.72 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0.54–0.97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Forest Plot</a:t>
            </a:r>
          </a:p>
        </p:txBody>
      </p:sp>
      <p:graphicFrame>
        <p:nvGraphicFramePr>
          <p:cNvPr id="76" name="Chart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124000"/>
              </p:ext>
            </p:extLst>
          </p:nvPr>
        </p:nvGraphicFramePr>
        <p:xfrm>
          <a:off x="5784420" y="1676400"/>
          <a:ext cx="3048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641265" y="5464686"/>
            <a:ext cx="4426535" cy="707514"/>
            <a:chOff x="4488865" y="5412060"/>
            <a:chExt cx="4426535" cy="707514"/>
          </a:xfrm>
        </p:grpSpPr>
        <p:grpSp>
          <p:nvGrpSpPr>
            <p:cNvPr id="77" name="Group 76"/>
            <p:cNvGrpSpPr/>
            <p:nvPr/>
          </p:nvGrpSpPr>
          <p:grpSpPr>
            <a:xfrm>
              <a:off x="4488865" y="5763960"/>
              <a:ext cx="4426535" cy="355614"/>
              <a:chOff x="4206006" y="5903483"/>
              <a:chExt cx="4426535" cy="355614"/>
            </a:xfrm>
          </p:grpSpPr>
          <p:sp>
            <p:nvSpPr>
              <p:cNvPr id="78" name="object 39"/>
              <p:cNvSpPr/>
              <p:nvPr/>
            </p:nvSpPr>
            <p:spPr>
              <a:xfrm>
                <a:off x="5560594" y="5950971"/>
                <a:ext cx="12363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36345">
                    <a:moveTo>
                      <a:pt x="1235786" y="0"/>
                    </a:moveTo>
                    <a:lnTo>
                      <a:pt x="0" y="0"/>
                    </a:lnTo>
                  </a:path>
                </a:pathLst>
              </a:custGeom>
              <a:ln w="38100">
                <a:solidFill>
                  <a:srgbClr val="16A3DD"/>
                </a:solidFill>
              </a:ln>
            </p:spPr>
            <p:txBody>
              <a:bodyPr wrap="square" lIns="0" tIns="0" rIns="0" bIns="0" rtlCol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sz="12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79" name="object 40"/>
              <p:cNvSpPr/>
              <p:nvPr/>
            </p:nvSpPr>
            <p:spPr>
              <a:xfrm>
                <a:off x="5492231" y="5903483"/>
                <a:ext cx="825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95250">
                    <a:moveTo>
                      <a:pt x="82257" y="0"/>
                    </a:moveTo>
                    <a:lnTo>
                      <a:pt x="0" y="47485"/>
                    </a:lnTo>
                    <a:lnTo>
                      <a:pt x="82257" y="94983"/>
                    </a:lnTo>
                    <a:lnTo>
                      <a:pt x="82257" y="0"/>
                    </a:lnTo>
                    <a:close/>
                  </a:path>
                </a:pathLst>
              </a:custGeom>
              <a:solidFill>
                <a:srgbClr val="16A3DD"/>
              </a:solidFill>
            </p:spPr>
            <p:txBody>
              <a:bodyPr wrap="square" lIns="0" tIns="0" rIns="0" bIns="0" rtlCol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sz="12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80" name="object 41"/>
              <p:cNvSpPr/>
              <p:nvPr/>
            </p:nvSpPr>
            <p:spPr>
              <a:xfrm>
                <a:off x="7002220" y="5950971"/>
                <a:ext cx="12033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3325">
                    <a:moveTo>
                      <a:pt x="1203248" y="0"/>
                    </a:moveTo>
                    <a:lnTo>
                      <a:pt x="0" y="0"/>
                    </a:lnTo>
                  </a:path>
                </a:pathLst>
              </a:custGeom>
              <a:ln w="38100">
                <a:solidFill>
                  <a:srgbClr val="16A3DD"/>
                </a:solidFill>
              </a:ln>
            </p:spPr>
            <p:txBody>
              <a:bodyPr wrap="square" lIns="0" tIns="0" rIns="0" bIns="0" rtlCol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sz="12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81" name="object 42"/>
              <p:cNvSpPr/>
              <p:nvPr/>
            </p:nvSpPr>
            <p:spPr>
              <a:xfrm>
                <a:off x="8191572" y="5903483"/>
                <a:ext cx="825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95250">
                    <a:moveTo>
                      <a:pt x="0" y="0"/>
                    </a:moveTo>
                    <a:lnTo>
                      <a:pt x="0" y="94983"/>
                    </a:lnTo>
                    <a:lnTo>
                      <a:pt x="82257" y="474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A3DD"/>
              </a:solidFill>
            </p:spPr>
            <p:txBody>
              <a:bodyPr wrap="square" lIns="0" tIns="0" rIns="0" bIns="0" rtlCol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sz="12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82" name="object 43"/>
              <p:cNvSpPr txBox="1"/>
              <p:nvPr/>
            </p:nvSpPr>
            <p:spPr>
              <a:xfrm>
                <a:off x="4206006" y="6019801"/>
                <a:ext cx="2596290" cy="239296"/>
              </a:xfrm>
              <a:prstGeom prst="rect">
                <a:avLst/>
              </a:prstGeom>
            </p:spPr>
            <p:txBody>
              <a:bodyPr vert="horz" wrap="square" lIns="0" tIns="8255" rIns="0" bIns="0" rtlCol="0">
                <a:spAutoFit/>
              </a:bodyPr>
              <a:lstStyle/>
              <a:p>
                <a:pPr marL="12700" marR="5080" indent="431165" algn="r" fontAlgn="auto">
                  <a:lnSpc>
                    <a:spcPct val="102499"/>
                  </a:lnSpc>
                  <a:spcBef>
                    <a:spcPts val="65"/>
                  </a:spcBef>
                  <a:spcAft>
                    <a:spcPts val="0"/>
                  </a:spcAft>
                </a:pPr>
                <a:r>
                  <a:rPr sz="1600" dirty="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rPr>
                  <a:t>Favors </a:t>
                </a:r>
                <a:r>
                  <a:rPr lang="en-US" sz="1600" dirty="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rPr>
                  <a:t>C</a:t>
                </a:r>
                <a:r>
                  <a:rPr sz="1600" dirty="0" smtClean="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rPr>
                  <a:t>anagliflozin</a:t>
                </a:r>
                <a:endParaRPr sz="16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83" name="object 44"/>
              <p:cNvSpPr txBox="1"/>
              <p:nvPr/>
            </p:nvSpPr>
            <p:spPr>
              <a:xfrm>
                <a:off x="7010400" y="6019800"/>
                <a:ext cx="1622141" cy="239296"/>
              </a:xfrm>
              <a:prstGeom prst="rect">
                <a:avLst/>
              </a:prstGeom>
            </p:spPr>
            <p:txBody>
              <a:bodyPr vert="horz" wrap="square" lIns="0" tIns="8255" rIns="0" bIns="0" rtlCol="0">
                <a:spAutoFit/>
              </a:bodyPr>
              <a:lstStyle/>
              <a:p>
                <a:pPr marL="12700" marR="5080" fontAlgn="auto">
                  <a:lnSpc>
                    <a:spcPct val="102499"/>
                  </a:lnSpc>
                  <a:spcBef>
                    <a:spcPts val="65"/>
                  </a:spcBef>
                  <a:spcAft>
                    <a:spcPts val="0"/>
                  </a:spcAft>
                </a:pPr>
                <a:r>
                  <a:rPr sz="1600" dirty="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rPr>
                  <a:t>Favors </a:t>
                </a:r>
                <a:r>
                  <a:rPr lang="en-US" sz="1600" dirty="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rPr>
                  <a:t>P</a:t>
                </a:r>
                <a:r>
                  <a:rPr sz="1600" dirty="0" smtClean="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rPr>
                  <a:t>lacebo</a:t>
                </a:r>
                <a:endParaRPr sz="16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5548811" y="5412060"/>
              <a:ext cx="3202813" cy="333718"/>
              <a:chOff x="4482691" y="5535185"/>
              <a:chExt cx="3202813" cy="333718"/>
            </a:xfrm>
          </p:grpSpPr>
          <p:sp>
            <p:nvSpPr>
              <p:cNvPr id="85" name="object 2"/>
              <p:cNvSpPr txBox="1"/>
              <p:nvPr/>
            </p:nvSpPr>
            <p:spPr>
              <a:xfrm>
                <a:off x="4482691" y="5640635"/>
                <a:ext cx="470989" cy="22826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 fontAlgn="auto">
                  <a:spcBef>
                    <a:spcPts val="100"/>
                  </a:spcBef>
                  <a:spcAft>
                    <a:spcPts val="0"/>
                  </a:spcAft>
                </a:pPr>
                <a:r>
                  <a:rPr sz="1400" dirty="0">
                    <a:solidFill>
                      <a:srgbClr val="231F20"/>
                    </a:solidFill>
                    <a:latin typeface="Verdana" charset="0"/>
                    <a:ea typeface="Verdana" charset="0"/>
                    <a:cs typeface="Verdana" charset="0"/>
                  </a:rPr>
                  <a:t>0.25</a:t>
                </a:r>
                <a:endParaRPr sz="14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86" name="object 3"/>
              <p:cNvSpPr txBox="1"/>
              <p:nvPr/>
            </p:nvSpPr>
            <p:spPr>
              <a:xfrm>
                <a:off x="5182280" y="5640625"/>
                <a:ext cx="376415" cy="22826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 fontAlgn="auto">
                  <a:spcBef>
                    <a:spcPts val="100"/>
                  </a:spcBef>
                  <a:spcAft>
                    <a:spcPts val="0"/>
                  </a:spcAft>
                </a:pPr>
                <a:r>
                  <a:rPr sz="1400" dirty="0">
                    <a:solidFill>
                      <a:srgbClr val="231F20"/>
                    </a:solidFill>
                    <a:latin typeface="Verdana" charset="0"/>
                    <a:ea typeface="Verdana" charset="0"/>
                    <a:cs typeface="Verdana" charset="0"/>
                  </a:rPr>
                  <a:t>0.5</a:t>
                </a:r>
                <a:endParaRPr sz="14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87" name="object 4"/>
              <p:cNvSpPr txBox="1"/>
              <p:nvPr/>
            </p:nvSpPr>
            <p:spPr>
              <a:xfrm>
                <a:off x="5914287" y="5639625"/>
                <a:ext cx="334793" cy="22826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 fontAlgn="auto">
                  <a:spcBef>
                    <a:spcPts val="100"/>
                  </a:spcBef>
                  <a:spcAft>
                    <a:spcPts val="0"/>
                  </a:spcAft>
                </a:pPr>
                <a:r>
                  <a:rPr sz="1400" dirty="0">
                    <a:solidFill>
                      <a:srgbClr val="231F20"/>
                    </a:solidFill>
                    <a:latin typeface="Verdana" charset="0"/>
                    <a:ea typeface="Verdana" charset="0"/>
                    <a:cs typeface="Verdana" charset="0"/>
                  </a:rPr>
                  <a:t>1.0</a:t>
                </a:r>
                <a:endParaRPr sz="14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88" name="object 5"/>
              <p:cNvSpPr txBox="1"/>
              <p:nvPr/>
            </p:nvSpPr>
            <p:spPr>
              <a:xfrm>
                <a:off x="6630080" y="5639625"/>
                <a:ext cx="340127" cy="22826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 fontAlgn="auto">
                  <a:spcBef>
                    <a:spcPts val="100"/>
                  </a:spcBef>
                  <a:spcAft>
                    <a:spcPts val="0"/>
                  </a:spcAft>
                </a:pPr>
                <a:r>
                  <a:rPr sz="1400" dirty="0">
                    <a:solidFill>
                      <a:srgbClr val="231F20"/>
                    </a:solidFill>
                    <a:latin typeface="Verdana" charset="0"/>
                    <a:ea typeface="Verdana" charset="0"/>
                    <a:cs typeface="Verdana" charset="0"/>
                  </a:rPr>
                  <a:t>2.0</a:t>
                </a:r>
                <a:endParaRPr sz="14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89" name="object 6"/>
              <p:cNvSpPr txBox="1"/>
              <p:nvPr/>
            </p:nvSpPr>
            <p:spPr>
              <a:xfrm>
                <a:off x="7239680" y="5639625"/>
                <a:ext cx="445824" cy="22826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 fontAlgn="auto">
                  <a:spcBef>
                    <a:spcPts val="100"/>
                  </a:spcBef>
                  <a:spcAft>
                    <a:spcPts val="0"/>
                  </a:spcAft>
                </a:pPr>
                <a:r>
                  <a:rPr sz="1400" dirty="0">
                    <a:solidFill>
                      <a:srgbClr val="231F20"/>
                    </a:solidFill>
                    <a:latin typeface="Verdana" charset="0"/>
                    <a:ea typeface="Verdana" charset="0"/>
                    <a:cs typeface="Verdana" charset="0"/>
                  </a:rPr>
                  <a:t>4.0</a:t>
                </a:r>
                <a:endParaRPr sz="14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90" name="object 7"/>
              <p:cNvSpPr/>
              <p:nvPr/>
            </p:nvSpPr>
            <p:spPr>
              <a:xfrm>
                <a:off x="4709511" y="5547896"/>
                <a:ext cx="127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2075">
                    <a:moveTo>
                      <a:pt x="0" y="0"/>
                    </a:moveTo>
                    <a:lnTo>
                      <a:pt x="1219" y="91859"/>
                    </a:lnTo>
                  </a:path>
                </a:pathLst>
              </a:custGeom>
              <a:ln w="1270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sz="14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91" name="object 8"/>
              <p:cNvSpPr/>
              <p:nvPr/>
            </p:nvSpPr>
            <p:spPr>
              <a:xfrm>
                <a:off x="5372328" y="5547896"/>
                <a:ext cx="127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92075">
                    <a:moveTo>
                      <a:pt x="0" y="0"/>
                    </a:moveTo>
                    <a:lnTo>
                      <a:pt x="1219" y="91859"/>
                    </a:lnTo>
                  </a:path>
                </a:pathLst>
              </a:custGeom>
              <a:ln w="1270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sz="14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92" name="object 9"/>
              <p:cNvSpPr/>
              <p:nvPr/>
            </p:nvSpPr>
            <p:spPr>
              <a:xfrm>
                <a:off x="6090679" y="5547890"/>
                <a:ext cx="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h="92075">
                    <a:moveTo>
                      <a:pt x="0" y="0"/>
                    </a:moveTo>
                    <a:lnTo>
                      <a:pt x="0" y="91871"/>
                    </a:lnTo>
                  </a:path>
                </a:pathLst>
              </a:custGeom>
              <a:ln w="1270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sz="14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93" name="object 10"/>
              <p:cNvSpPr/>
              <p:nvPr/>
            </p:nvSpPr>
            <p:spPr>
              <a:xfrm>
                <a:off x="6797953" y="5547890"/>
                <a:ext cx="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h="92075">
                    <a:moveTo>
                      <a:pt x="0" y="0"/>
                    </a:moveTo>
                    <a:lnTo>
                      <a:pt x="0" y="91871"/>
                    </a:lnTo>
                  </a:path>
                </a:pathLst>
              </a:custGeom>
              <a:ln w="1270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sz="14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94" name="object 11"/>
              <p:cNvSpPr/>
              <p:nvPr/>
            </p:nvSpPr>
            <p:spPr>
              <a:xfrm>
                <a:off x="7462005" y="5547890"/>
                <a:ext cx="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h="92075">
                    <a:moveTo>
                      <a:pt x="0" y="0"/>
                    </a:moveTo>
                    <a:lnTo>
                      <a:pt x="0" y="91871"/>
                    </a:lnTo>
                  </a:path>
                </a:pathLst>
              </a:custGeom>
              <a:ln w="1270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sz="14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95" name="object 36"/>
              <p:cNvSpPr/>
              <p:nvPr/>
            </p:nvSpPr>
            <p:spPr>
              <a:xfrm>
                <a:off x="4709511" y="5550526"/>
                <a:ext cx="27527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752725">
                    <a:moveTo>
                      <a:pt x="0" y="0"/>
                    </a:moveTo>
                    <a:lnTo>
                      <a:pt x="2752496" y="0"/>
                    </a:lnTo>
                  </a:path>
                </a:pathLst>
              </a:custGeom>
              <a:ln w="1270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sz="14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96" name="object 72"/>
              <p:cNvSpPr/>
              <p:nvPr/>
            </p:nvSpPr>
            <p:spPr>
              <a:xfrm>
                <a:off x="6089586" y="5535185"/>
                <a:ext cx="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h="12700">
                    <a:moveTo>
                      <a:pt x="-3175" y="6350"/>
                    </a:moveTo>
                    <a:lnTo>
                      <a:pt x="3175" y="6350"/>
                    </a:lnTo>
                  </a:path>
                </a:pathLst>
              </a:custGeom>
              <a:ln w="1270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sz="14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</p:grpSp>
      </p:grpSp>
      <p:sp>
        <p:nvSpPr>
          <p:cNvPr id="4" name="Isosceles Triangle 3"/>
          <p:cNvSpPr>
            <a:spLocks noChangeAspect="1"/>
          </p:cNvSpPr>
          <p:nvPr/>
        </p:nvSpPr>
        <p:spPr bwMode="auto">
          <a:xfrm rot="16200000">
            <a:off x="5859431" y="4019949"/>
            <a:ext cx="87536" cy="80802"/>
          </a:xfrm>
          <a:prstGeom prst="triangl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" y="6400800"/>
            <a:ext cx="12971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*Post hoc analysis.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61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63247"/>
            <a:ext cx="11430000" cy="492443"/>
          </a:xfrm>
        </p:spPr>
        <p:txBody>
          <a:bodyPr/>
          <a:lstStyle/>
          <a:p>
            <a:r>
              <a:rPr lang="en-US" dirty="0"/>
              <a:t>Primary </a:t>
            </a:r>
            <a:r>
              <a:rPr lang="en-US" dirty="0" smtClean="0"/>
              <a:t>Outcome by Screening </a:t>
            </a:r>
            <a:r>
              <a:rPr lang="en-US" dirty="0"/>
              <a:t>eGFR and </a:t>
            </a:r>
            <a:r>
              <a:rPr lang="en-US" dirty="0" smtClean="0"/>
              <a:t>Albuminuria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08495" y="1203958"/>
          <a:ext cx="11672921" cy="43586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2142">
                  <a:extLst>
                    <a:ext uri="{9D8B030D-6E8A-4147-A177-3AD203B41FA5}">
                      <a16:colId xmlns:a16="http://schemas.microsoft.com/office/drawing/2014/main" val="845977230"/>
                    </a:ext>
                  </a:extLst>
                </a:gridCol>
                <a:gridCol w="4683763">
                  <a:extLst>
                    <a:ext uri="{9D8B030D-6E8A-4147-A177-3AD203B41FA5}">
                      <a16:colId xmlns:a16="http://schemas.microsoft.com/office/drawing/2014/main" val="319208609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276021995"/>
                    </a:ext>
                  </a:extLst>
                </a:gridCol>
                <a:gridCol w="1489616">
                  <a:extLst>
                    <a:ext uri="{9D8B030D-6E8A-4147-A177-3AD203B41FA5}">
                      <a16:colId xmlns:a16="http://schemas.microsoft.com/office/drawing/2014/main" val="2071953961"/>
                    </a:ext>
                  </a:extLst>
                </a:gridCol>
              </a:tblGrid>
              <a:tr h="671011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    Hazard 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ratio </a:t>
                      </a: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    (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95% CI)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Interaction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 value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989576"/>
                  </a:ext>
                </a:extLst>
              </a:tr>
              <a:tr h="38848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Screening eGFR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715467"/>
                  </a:ext>
                </a:extLst>
              </a:tr>
              <a:tr h="582134">
                <a:tc>
                  <a:txBody>
                    <a:bodyPr/>
                    <a:lstStyle/>
                    <a:p>
                      <a:pPr marL="119063" indent="0"/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30 to &lt;45 mL/min/1.73 m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2</a:t>
                      </a:r>
                      <a:endParaRPr lang="en-US" sz="1600" baseline="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0.75 (0.59–0.95)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060448"/>
                  </a:ext>
                </a:extLst>
              </a:tr>
              <a:tr h="582134">
                <a:tc>
                  <a:txBody>
                    <a:bodyPr/>
                    <a:lstStyle/>
                    <a:p>
                      <a:pPr marL="119063" indent="0"/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45 to &lt;60 mL/min/1.73 m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2</a:t>
                      </a:r>
                      <a:endParaRPr lang="en-US" sz="1600" baseline="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0.52 (0.38–0.72)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159870"/>
                  </a:ext>
                </a:extLst>
              </a:tr>
              <a:tr h="582134">
                <a:tc>
                  <a:txBody>
                    <a:bodyPr/>
                    <a:lstStyle/>
                    <a:p>
                      <a:pPr marL="119063" indent="0"/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60 to &lt;90 mL/min/1.73 m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2</a:t>
                      </a:r>
                      <a:endParaRPr lang="en-US" sz="1600" baseline="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0.82 (0.60–1.12)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97554"/>
                  </a:ext>
                </a:extLst>
              </a:tr>
              <a:tr h="388480">
                <a:tc>
                  <a:txBody>
                    <a:bodyPr/>
                    <a:lstStyle/>
                    <a:p>
                      <a:pPr marL="0" indent="0"/>
                      <a:r>
                        <a:rPr lang="en-US" sz="1600" b="1" baseline="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Baseline UACR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0.49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963727"/>
                  </a:ext>
                </a:extLst>
              </a:tr>
              <a:tr h="582134">
                <a:tc>
                  <a:txBody>
                    <a:bodyPr/>
                    <a:lstStyle/>
                    <a:p>
                      <a:pPr marL="119063" indent="0"/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≤1000 mg/g</a:t>
                      </a:r>
                      <a:endParaRPr lang="en-US" sz="1600" baseline="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0.76 (0.55–1.04)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74695"/>
                  </a:ext>
                </a:extLst>
              </a:tr>
              <a:tr h="582134">
                <a:tc>
                  <a:txBody>
                    <a:bodyPr/>
                    <a:lstStyle/>
                    <a:p>
                      <a:pPr marL="119063" indent="0"/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&gt;1000 mg/g</a:t>
                      </a:r>
                      <a:endParaRPr lang="en-US" sz="1600" baseline="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0.67 (0.55–0.81)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669554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027025" y="5903483"/>
            <a:ext cx="4166563" cy="326760"/>
            <a:chOff x="4206006" y="5903483"/>
            <a:chExt cx="4166563" cy="326760"/>
          </a:xfrm>
        </p:grpSpPr>
        <p:sp>
          <p:nvSpPr>
            <p:cNvPr id="13" name="object 39"/>
            <p:cNvSpPr/>
            <p:nvPr/>
          </p:nvSpPr>
          <p:spPr>
            <a:xfrm>
              <a:off x="5560594" y="5950971"/>
              <a:ext cx="1236345" cy="0"/>
            </a:xfrm>
            <a:custGeom>
              <a:avLst/>
              <a:gdLst/>
              <a:ahLst/>
              <a:cxnLst/>
              <a:rect l="l" t="t" r="r" b="b"/>
              <a:pathLst>
                <a:path w="1236345">
                  <a:moveTo>
                    <a:pt x="1235786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16A3DD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4" name="object 40"/>
            <p:cNvSpPr/>
            <p:nvPr/>
          </p:nvSpPr>
          <p:spPr>
            <a:xfrm>
              <a:off x="5492231" y="5903483"/>
              <a:ext cx="82550" cy="95250"/>
            </a:xfrm>
            <a:custGeom>
              <a:avLst/>
              <a:gdLst/>
              <a:ahLst/>
              <a:cxnLst/>
              <a:rect l="l" t="t" r="r" b="b"/>
              <a:pathLst>
                <a:path w="82550" h="95250">
                  <a:moveTo>
                    <a:pt x="82257" y="0"/>
                  </a:moveTo>
                  <a:lnTo>
                    <a:pt x="0" y="47485"/>
                  </a:lnTo>
                  <a:lnTo>
                    <a:pt x="82257" y="94983"/>
                  </a:lnTo>
                  <a:lnTo>
                    <a:pt x="82257" y="0"/>
                  </a:lnTo>
                  <a:close/>
                </a:path>
              </a:pathLst>
            </a:custGeom>
            <a:solidFill>
              <a:srgbClr val="16A3DD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5" name="object 41"/>
            <p:cNvSpPr/>
            <p:nvPr/>
          </p:nvSpPr>
          <p:spPr>
            <a:xfrm>
              <a:off x="7002220" y="5950971"/>
              <a:ext cx="1203325" cy="0"/>
            </a:xfrm>
            <a:custGeom>
              <a:avLst/>
              <a:gdLst/>
              <a:ahLst/>
              <a:cxnLst/>
              <a:rect l="l" t="t" r="r" b="b"/>
              <a:pathLst>
                <a:path w="1203325">
                  <a:moveTo>
                    <a:pt x="1203248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16A3DD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6" name="object 42"/>
            <p:cNvSpPr/>
            <p:nvPr/>
          </p:nvSpPr>
          <p:spPr>
            <a:xfrm>
              <a:off x="8191572" y="5903483"/>
              <a:ext cx="82550" cy="95250"/>
            </a:xfrm>
            <a:custGeom>
              <a:avLst/>
              <a:gdLst/>
              <a:ahLst/>
              <a:cxnLst/>
              <a:rect l="l" t="t" r="r" b="b"/>
              <a:pathLst>
                <a:path w="82550" h="95250">
                  <a:moveTo>
                    <a:pt x="0" y="0"/>
                  </a:moveTo>
                  <a:lnTo>
                    <a:pt x="0" y="94983"/>
                  </a:lnTo>
                  <a:lnTo>
                    <a:pt x="82257" y="47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A3DD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7" name="object 43"/>
            <p:cNvSpPr txBox="1"/>
            <p:nvPr/>
          </p:nvSpPr>
          <p:spPr>
            <a:xfrm>
              <a:off x="4206006" y="6019801"/>
              <a:ext cx="2596290" cy="210442"/>
            </a:xfrm>
            <a:prstGeom prst="rect">
              <a:avLst/>
            </a:prstGeom>
          </p:spPr>
          <p:txBody>
            <a:bodyPr vert="horz" wrap="square" lIns="0" tIns="8255" rIns="0" bIns="0" rtlCol="0">
              <a:spAutoFit/>
            </a:bodyPr>
            <a:lstStyle/>
            <a:p>
              <a:pPr marL="12700" marR="5080" indent="431165" algn="r" fontAlgn="auto">
                <a:lnSpc>
                  <a:spcPct val="102499"/>
                </a:lnSpc>
                <a:spcBef>
                  <a:spcPts val="65"/>
                </a:spcBef>
                <a:spcAft>
                  <a:spcPts val="0"/>
                </a:spcAft>
              </a:pPr>
              <a:r>
                <a:rPr sz="14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Favors </a:t>
              </a:r>
              <a:r>
                <a:rPr lang="en-US" sz="14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C</a:t>
              </a:r>
              <a:r>
                <a:rPr sz="14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anagliflozin</a:t>
              </a:r>
              <a:endParaRPr sz="14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8" name="object 44"/>
            <p:cNvSpPr txBox="1"/>
            <p:nvPr/>
          </p:nvSpPr>
          <p:spPr>
            <a:xfrm>
              <a:off x="7010400" y="6019800"/>
              <a:ext cx="1362169" cy="210442"/>
            </a:xfrm>
            <a:prstGeom prst="rect">
              <a:avLst/>
            </a:prstGeom>
          </p:spPr>
          <p:txBody>
            <a:bodyPr vert="horz" wrap="square" lIns="0" tIns="8255" rIns="0" bIns="0" rtlCol="0">
              <a:spAutoFit/>
            </a:bodyPr>
            <a:lstStyle/>
            <a:p>
              <a:pPr marL="12700" marR="5080" fontAlgn="auto">
                <a:lnSpc>
                  <a:spcPct val="102499"/>
                </a:lnSpc>
                <a:spcBef>
                  <a:spcPts val="65"/>
                </a:spcBef>
                <a:spcAft>
                  <a:spcPts val="0"/>
                </a:spcAft>
              </a:pPr>
              <a:r>
                <a:rPr sz="14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Favors </a:t>
              </a:r>
              <a:r>
                <a:rPr lang="en-US" sz="14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P</a:t>
              </a:r>
              <a:r>
                <a:rPr sz="14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lacebo</a:t>
              </a:r>
              <a:endParaRPr sz="14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graphicFrame>
        <p:nvGraphicFramePr>
          <p:cNvPr id="36" name="Char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6171412"/>
              </p:ext>
            </p:extLst>
          </p:nvPr>
        </p:nvGraphicFramePr>
        <p:xfrm>
          <a:off x="5181600" y="1752600"/>
          <a:ext cx="3048000" cy="4061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5105401" y="5584440"/>
            <a:ext cx="3281135" cy="333718"/>
            <a:chOff x="4491945" y="5535185"/>
            <a:chExt cx="3281135" cy="333718"/>
          </a:xfrm>
        </p:grpSpPr>
        <p:sp>
          <p:nvSpPr>
            <p:cNvPr id="22" name="object 2"/>
            <p:cNvSpPr txBox="1"/>
            <p:nvPr/>
          </p:nvSpPr>
          <p:spPr>
            <a:xfrm>
              <a:off x="4491945" y="5640635"/>
              <a:ext cx="451214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fontAlgn="auto">
                <a:spcBef>
                  <a:spcPts val="100"/>
                </a:spcBef>
                <a:spcAft>
                  <a:spcPts val="0"/>
                </a:spcAft>
              </a:pPr>
              <a:r>
                <a:rPr sz="14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0.25</a:t>
              </a:r>
            </a:p>
          </p:txBody>
        </p:sp>
        <p:sp>
          <p:nvSpPr>
            <p:cNvPr id="23" name="object 3"/>
            <p:cNvSpPr txBox="1"/>
            <p:nvPr/>
          </p:nvSpPr>
          <p:spPr>
            <a:xfrm>
              <a:off x="5229637" y="5640625"/>
              <a:ext cx="376415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fontAlgn="auto">
                <a:spcBef>
                  <a:spcPts val="100"/>
                </a:spcBef>
                <a:spcAft>
                  <a:spcPts val="0"/>
                </a:spcAft>
              </a:pPr>
              <a:r>
                <a:rPr sz="14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0.5</a:t>
              </a:r>
            </a:p>
          </p:txBody>
        </p:sp>
        <p:sp>
          <p:nvSpPr>
            <p:cNvPr id="24" name="object 4"/>
            <p:cNvSpPr txBox="1"/>
            <p:nvPr/>
          </p:nvSpPr>
          <p:spPr>
            <a:xfrm>
              <a:off x="5949118" y="5639625"/>
              <a:ext cx="334793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fontAlgn="auto">
                <a:spcBef>
                  <a:spcPts val="100"/>
                </a:spcBef>
                <a:spcAft>
                  <a:spcPts val="0"/>
                </a:spcAft>
              </a:pPr>
              <a:r>
                <a:rPr sz="14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1.0</a:t>
              </a:r>
            </a:p>
          </p:txBody>
        </p:sp>
        <p:sp>
          <p:nvSpPr>
            <p:cNvPr id="25" name="object 5"/>
            <p:cNvSpPr txBox="1"/>
            <p:nvPr/>
          </p:nvSpPr>
          <p:spPr>
            <a:xfrm>
              <a:off x="6663265" y="5639625"/>
              <a:ext cx="340127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fontAlgn="auto">
                <a:spcBef>
                  <a:spcPts val="100"/>
                </a:spcBef>
                <a:spcAft>
                  <a:spcPts val="0"/>
                </a:spcAft>
              </a:pPr>
              <a:r>
                <a:rPr sz="14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2.0</a:t>
              </a:r>
            </a:p>
          </p:txBody>
        </p:sp>
        <p:sp>
          <p:nvSpPr>
            <p:cNvPr id="26" name="object 6"/>
            <p:cNvSpPr txBox="1"/>
            <p:nvPr/>
          </p:nvSpPr>
          <p:spPr>
            <a:xfrm>
              <a:off x="7327256" y="5639625"/>
              <a:ext cx="445824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fontAlgn="auto">
                <a:spcBef>
                  <a:spcPts val="100"/>
                </a:spcBef>
                <a:spcAft>
                  <a:spcPts val="0"/>
                </a:spcAft>
              </a:pPr>
              <a:r>
                <a:rPr sz="14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4.0</a:t>
              </a:r>
            </a:p>
          </p:txBody>
        </p:sp>
        <p:sp>
          <p:nvSpPr>
            <p:cNvPr id="27" name="object 7"/>
            <p:cNvSpPr/>
            <p:nvPr/>
          </p:nvSpPr>
          <p:spPr>
            <a:xfrm>
              <a:off x="4709511" y="5547896"/>
              <a:ext cx="1270" cy="92075"/>
            </a:xfrm>
            <a:custGeom>
              <a:avLst/>
              <a:gdLst/>
              <a:ahLst/>
              <a:cxnLst/>
              <a:rect l="l" t="t" r="r" b="b"/>
              <a:pathLst>
                <a:path w="1269" h="92075">
                  <a:moveTo>
                    <a:pt x="0" y="0"/>
                  </a:moveTo>
                  <a:lnTo>
                    <a:pt x="1219" y="91859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8" name="object 8"/>
            <p:cNvSpPr/>
            <p:nvPr/>
          </p:nvSpPr>
          <p:spPr>
            <a:xfrm>
              <a:off x="5372328" y="5547896"/>
              <a:ext cx="1270" cy="92075"/>
            </a:xfrm>
            <a:custGeom>
              <a:avLst/>
              <a:gdLst/>
              <a:ahLst/>
              <a:cxnLst/>
              <a:rect l="l" t="t" r="r" b="b"/>
              <a:pathLst>
                <a:path w="1270" h="92075">
                  <a:moveTo>
                    <a:pt x="0" y="0"/>
                  </a:moveTo>
                  <a:lnTo>
                    <a:pt x="1219" y="91859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9" name="object 9"/>
            <p:cNvSpPr/>
            <p:nvPr/>
          </p:nvSpPr>
          <p:spPr>
            <a:xfrm>
              <a:off x="6090679" y="554789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h="92075">
                  <a:moveTo>
                    <a:pt x="0" y="0"/>
                  </a:moveTo>
                  <a:lnTo>
                    <a:pt x="0" y="91871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0" name="object 10"/>
            <p:cNvSpPr/>
            <p:nvPr/>
          </p:nvSpPr>
          <p:spPr>
            <a:xfrm>
              <a:off x="6797953" y="554789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h="92075">
                  <a:moveTo>
                    <a:pt x="0" y="0"/>
                  </a:moveTo>
                  <a:lnTo>
                    <a:pt x="0" y="91871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1" name="object 11"/>
            <p:cNvSpPr/>
            <p:nvPr/>
          </p:nvSpPr>
          <p:spPr>
            <a:xfrm>
              <a:off x="7462005" y="554789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h="92075">
                  <a:moveTo>
                    <a:pt x="0" y="0"/>
                  </a:moveTo>
                  <a:lnTo>
                    <a:pt x="0" y="91871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2" name="object 36"/>
            <p:cNvSpPr/>
            <p:nvPr/>
          </p:nvSpPr>
          <p:spPr>
            <a:xfrm>
              <a:off x="4709511" y="5550526"/>
              <a:ext cx="2752725" cy="0"/>
            </a:xfrm>
            <a:custGeom>
              <a:avLst/>
              <a:gdLst/>
              <a:ahLst/>
              <a:cxnLst/>
              <a:rect l="l" t="t" r="r" b="b"/>
              <a:pathLst>
                <a:path w="2752725">
                  <a:moveTo>
                    <a:pt x="0" y="0"/>
                  </a:moveTo>
                  <a:lnTo>
                    <a:pt x="2752496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3" name="object 72"/>
            <p:cNvSpPr/>
            <p:nvPr/>
          </p:nvSpPr>
          <p:spPr>
            <a:xfrm>
              <a:off x="6089586" y="5535185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-3175" y="6350"/>
                  </a:moveTo>
                  <a:lnTo>
                    <a:pt x="3175" y="635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281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63248"/>
            <a:ext cx="11430000" cy="492443"/>
          </a:xfrm>
        </p:spPr>
        <p:txBody>
          <a:bodyPr/>
          <a:lstStyle/>
          <a:p>
            <a:r>
              <a:rPr lang="en-US" dirty="0" smtClean="0"/>
              <a:t>Primary Outcome: Demographic </a:t>
            </a:r>
            <a:r>
              <a:rPr lang="en-US" dirty="0"/>
              <a:t>and Risk Factor Subgroups 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115594"/>
              </p:ext>
            </p:extLst>
          </p:nvPr>
        </p:nvGraphicFramePr>
        <p:xfrm>
          <a:off x="380999" y="1215196"/>
          <a:ext cx="11460997" cy="44998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26050">
                  <a:extLst>
                    <a:ext uri="{9D8B030D-6E8A-4147-A177-3AD203B41FA5}">
                      <a16:colId xmlns:a16="http://schemas.microsoft.com/office/drawing/2014/main" val="4012744856"/>
                    </a:ext>
                  </a:extLst>
                </a:gridCol>
                <a:gridCol w="27811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81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24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19244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         Hazard </a:t>
                      </a:r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ratio </a:t>
                      </a:r>
                      <a:b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en-US" sz="12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           (</a:t>
                      </a:r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95% CI)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19244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19244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Interaction</a:t>
                      </a:r>
                      <a:r>
                        <a:rPr lang="en-US" sz="1200" b="1" i="1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200" b="1" i="1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2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value</a:t>
                      </a:r>
                    </a:p>
                  </a:txBody>
                  <a:tcPr marL="0" marR="0" marT="0" marB="19244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Sex</a:t>
                      </a:r>
                    </a:p>
                  </a:txBody>
                  <a:tcPr marL="952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Male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0.69 (0.56–0.84)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Female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0.71 (0.54–0.95)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Age</a:t>
                      </a:r>
                    </a:p>
                  </a:txBody>
                  <a:tcPr marL="952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0.83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&lt;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 years</a:t>
                      </a:r>
                    </a:p>
                  </a:txBody>
                  <a:tcPr marL="952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0.64 (0.51–0.79)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≥65 years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0.77 (0.60–1.00)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baseline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Baseline BMI</a:t>
                      </a:r>
                    </a:p>
                  </a:txBody>
                  <a:tcPr marL="952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0.26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&lt;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 kg/m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0.71 (0.56–0.89)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≥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 kg/m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0.68 (0.54–0.86)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Baseline HbA1c</a:t>
                      </a:r>
                    </a:p>
                  </a:txBody>
                  <a:tcPr marL="952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&lt;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0.77 (0.61–0.99)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6933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≥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0.63 (0.51–0.79)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5038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Systolic BP</a:t>
                      </a:r>
                    </a:p>
                  </a:txBody>
                  <a:tcPr marL="952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249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≤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Median</a:t>
                      </a:r>
                    </a:p>
                  </a:txBody>
                  <a:tcPr marL="952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0.67 (0.52–0.85)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992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&gt;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Median</a:t>
                      </a:r>
                    </a:p>
                  </a:txBody>
                  <a:tcPr marL="952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0.72 (0.58–0.90)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9898006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3067058" y="5943600"/>
            <a:ext cx="5619742" cy="275929"/>
            <a:chOff x="4206006" y="5903483"/>
            <a:chExt cx="4166563" cy="275929"/>
          </a:xfrm>
        </p:grpSpPr>
        <p:sp>
          <p:nvSpPr>
            <p:cNvPr id="18" name="object 39"/>
            <p:cNvSpPr/>
            <p:nvPr/>
          </p:nvSpPr>
          <p:spPr>
            <a:xfrm>
              <a:off x="5124373" y="5951057"/>
              <a:ext cx="1665214" cy="46499"/>
            </a:xfrm>
            <a:custGeom>
              <a:avLst/>
              <a:gdLst/>
              <a:ahLst/>
              <a:cxnLst/>
              <a:rect l="l" t="t" r="r" b="b"/>
              <a:pathLst>
                <a:path w="1236345">
                  <a:moveTo>
                    <a:pt x="1235786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16A3DD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9" name="object 40"/>
            <p:cNvSpPr/>
            <p:nvPr/>
          </p:nvSpPr>
          <p:spPr>
            <a:xfrm>
              <a:off x="5069756" y="5903483"/>
              <a:ext cx="82550" cy="95250"/>
            </a:xfrm>
            <a:custGeom>
              <a:avLst/>
              <a:gdLst/>
              <a:ahLst/>
              <a:cxnLst/>
              <a:rect l="l" t="t" r="r" b="b"/>
              <a:pathLst>
                <a:path w="82550" h="95250">
                  <a:moveTo>
                    <a:pt x="82257" y="0"/>
                  </a:moveTo>
                  <a:lnTo>
                    <a:pt x="0" y="47485"/>
                  </a:lnTo>
                  <a:lnTo>
                    <a:pt x="82257" y="94983"/>
                  </a:lnTo>
                  <a:lnTo>
                    <a:pt x="82257" y="0"/>
                  </a:lnTo>
                  <a:close/>
                </a:path>
              </a:pathLst>
            </a:custGeom>
            <a:solidFill>
              <a:srgbClr val="16A3DD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0" name="object 41"/>
            <p:cNvSpPr/>
            <p:nvPr/>
          </p:nvSpPr>
          <p:spPr>
            <a:xfrm>
              <a:off x="7002221" y="5950970"/>
              <a:ext cx="774948" cy="104913"/>
            </a:xfrm>
            <a:custGeom>
              <a:avLst/>
              <a:gdLst/>
              <a:ahLst/>
              <a:cxnLst/>
              <a:rect l="l" t="t" r="r" b="b"/>
              <a:pathLst>
                <a:path w="1203325">
                  <a:moveTo>
                    <a:pt x="1203248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16A3DD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1" name="object 42"/>
            <p:cNvSpPr/>
            <p:nvPr/>
          </p:nvSpPr>
          <p:spPr>
            <a:xfrm>
              <a:off x="7725061" y="5903483"/>
              <a:ext cx="82550" cy="95250"/>
            </a:xfrm>
            <a:custGeom>
              <a:avLst/>
              <a:gdLst/>
              <a:ahLst/>
              <a:cxnLst/>
              <a:rect l="l" t="t" r="r" b="b"/>
              <a:pathLst>
                <a:path w="82550" h="95250">
                  <a:moveTo>
                    <a:pt x="0" y="0"/>
                  </a:moveTo>
                  <a:lnTo>
                    <a:pt x="0" y="94983"/>
                  </a:lnTo>
                  <a:lnTo>
                    <a:pt x="82257" y="47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A3DD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2" name="object 43"/>
            <p:cNvSpPr txBox="1"/>
            <p:nvPr/>
          </p:nvSpPr>
          <p:spPr>
            <a:xfrm>
              <a:off x="4206006" y="5968970"/>
              <a:ext cx="2596290" cy="210442"/>
            </a:xfrm>
            <a:prstGeom prst="rect">
              <a:avLst/>
            </a:prstGeom>
          </p:spPr>
          <p:txBody>
            <a:bodyPr vert="horz" wrap="square" lIns="0" tIns="8255" rIns="0" bIns="0" rtlCol="0">
              <a:spAutoFit/>
            </a:bodyPr>
            <a:lstStyle/>
            <a:p>
              <a:pPr marL="12700" marR="5080" indent="431165" algn="r" fontAlgn="auto">
                <a:lnSpc>
                  <a:spcPct val="102499"/>
                </a:lnSpc>
                <a:spcBef>
                  <a:spcPts val="65"/>
                </a:spcBef>
                <a:spcAft>
                  <a:spcPts val="0"/>
                </a:spcAft>
              </a:pPr>
              <a:r>
                <a:rPr sz="14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Favors </a:t>
              </a:r>
              <a:r>
                <a:rPr lang="en-US" sz="14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C</a:t>
              </a:r>
              <a:r>
                <a:rPr sz="14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anagliflozin</a:t>
              </a:r>
              <a:endParaRPr sz="14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3" name="object 44"/>
            <p:cNvSpPr txBox="1"/>
            <p:nvPr/>
          </p:nvSpPr>
          <p:spPr>
            <a:xfrm>
              <a:off x="7010400" y="5968969"/>
              <a:ext cx="1362169" cy="210442"/>
            </a:xfrm>
            <a:prstGeom prst="rect">
              <a:avLst/>
            </a:prstGeom>
          </p:spPr>
          <p:txBody>
            <a:bodyPr vert="horz" wrap="square" lIns="0" tIns="8255" rIns="0" bIns="0" rtlCol="0">
              <a:spAutoFit/>
            </a:bodyPr>
            <a:lstStyle/>
            <a:p>
              <a:pPr marL="12700" marR="5080" fontAlgn="auto">
                <a:lnSpc>
                  <a:spcPct val="102499"/>
                </a:lnSpc>
                <a:spcBef>
                  <a:spcPts val="65"/>
                </a:spcBef>
                <a:spcAft>
                  <a:spcPts val="0"/>
                </a:spcAft>
              </a:pPr>
              <a:r>
                <a:rPr sz="14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Favors </a:t>
              </a:r>
              <a:r>
                <a:rPr lang="en-US" sz="14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P</a:t>
              </a:r>
              <a:r>
                <a:rPr sz="14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lacebo</a:t>
              </a:r>
              <a:endParaRPr sz="14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graphicFrame>
        <p:nvGraphicFramePr>
          <p:cNvPr id="37" name="Chart 36"/>
          <p:cNvGraphicFramePr>
            <a:graphicFrameLocks/>
          </p:cNvGraphicFramePr>
          <p:nvPr>
            <p:extLst/>
          </p:nvPr>
        </p:nvGraphicFramePr>
        <p:xfrm>
          <a:off x="4133273" y="1600200"/>
          <a:ext cx="3925454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038600" y="5658828"/>
            <a:ext cx="4367291" cy="302940"/>
            <a:chOff x="4037568" y="5584440"/>
            <a:chExt cx="4367291" cy="302940"/>
          </a:xfrm>
        </p:grpSpPr>
        <p:sp>
          <p:nvSpPr>
            <p:cNvPr id="25" name="object 2"/>
            <p:cNvSpPr txBox="1"/>
            <p:nvPr/>
          </p:nvSpPr>
          <p:spPr>
            <a:xfrm>
              <a:off x="4037568" y="5689890"/>
              <a:ext cx="493223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fontAlgn="auto">
                <a:spcBef>
                  <a:spcPts val="100"/>
                </a:spcBef>
                <a:spcAft>
                  <a:spcPts val="0"/>
                </a:spcAft>
              </a:pPr>
              <a:r>
                <a:rPr sz="1200" dirty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0.25</a:t>
              </a: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6" name="object 3"/>
            <p:cNvSpPr txBox="1"/>
            <p:nvPr/>
          </p:nvSpPr>
          <p:spPr>
            <a:xfrm>
              <a:off x="5340652" y="5689880"/>
              <a:ext cx="507698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fontAlgn="auto">
                <a:spcBef>
                  <a:spcPts val="100"/>
                </a:spcBef>
                <a:spcAft>
                  <a:spcPts val="0"/>
                </a:spcAft>
              </a:pPr>
              <a:r>
                <a:rPr sz="1200" dirty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0.5</a:t>
              </a: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7" name="object 4"/>
            <p:cNvSpPr txBox="1"/>
            <p:nvPr/>
          </p:nvSpPr>
          <p:spPr>
            <a:xfrm>
              <a:off x="6581701" y="5688880"/>
              <a:ext cx="451559" cy="19749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12700" rIns="0" bIns="0" rtlCol="0">
              <a:spAutoFit/>
            </a:bodyPr>
            <a:lstStyle/>
            <a:p>
              <a:pPr marL="12700" fontAlgn="auto">
                <a:spcBef>
                  <a:spcPts val="100"/>
                </a:spcBef>
                <a:spcAft>
                  <a:spcPts val="0"/>
                </a:spcAft>
              </a:pPr>
              <a:r>
                <a:rPr sz="1200" dirty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1.0</a:t>
              </a: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9" name="object 6"/>
            <p:cNvSpPr txBox="1"/>
            <p:nvPr/>
          </p:nvSpPr>
          <p:spPr>
            <a:xfrm>
              <a:off x="7803544" y="5688880"/>
              <a:ext cx="60131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fontAlgn="auto">
                <a:spcBef>
                  <a:spcPts val="10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2</a:t>
              </a:r>
              <a:r>
                <a:rPr sz="1200" dirty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.0</a:t>
              </a: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0" name="object 7"/>
            <p:cNvSpPr/>
            <p:nvPr/>
          </p:nvSpPr>
          <p:spPr>
            <a:xfrm>
              <a:off x="4215654" y="5597151"/>
              <a:ext cx="1713" cy="92075"/>
            </a:xfrm>
            <a:custGeom>
              <a:avLst/>
              <a:gdLst/>
              <a:ahLst/>
              <a:cxnLst/>
              <a:rect l="l" t="t" r="r" b="b"/>
              <a:pathLst>
                <a:path w="1269" h="92075">
                  <a:moveTo>
                    <a:pt x="0" y="0"/>
                  </a:moveTo>
                  <a:lnTo>
                    <a:pt x="1219" y="91859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1" name="object 8"/>
            <p:cNvSpPr/>
            <p:nvPr/>
          </p:nvSpPr>
          <p:spPr>
            <a:xfrm>
              <a:off x="5475959" y="5597151"/>
              <a:ext cx="1713" cy="92075"/>
            </a:xfrm>
            <a:custGeom>
              <a:avLst/>
              <a:gdLst/>
              <a:ahLst/>
              <a:cxnLst/>
              <a:rect l="l" t="t" r="r" b="b"/>
              <a:pathLst>
                <a:path w="1270" h="92075">
                  <a:moveTo>
                    <a:pt x="0" y="0"/>
                  </a:moveTo>
                  <a:lnTo>
                    <a:pt x="1219" y="91859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2" name="object 9"/>
            <p:cNvSpPr/>
            <p:nvPr/>
          </p:nvSpPr>
          <p:spPr>
            <a:xfrm>
              <a:off x="6692624" y="559714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h="92075">
                  <a:moveTo>
                    <a:pt x="0" y="0"/>
                  </a:moveTo>
                  <a:lnTo>
                    <a:pt x="0" y="91871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4" name="object 11"/>
            <p:cNvSpPr/>
            <p:nvPr/>
          </p:nvSpPr>
          <p:spPr>
            <a:xfrm>
              <a:off x="7928140" y="559714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h="92075">
                  <a:moveTo>
                    <a:pt x="0" y="0"/>
                  </a:moveTo>
                  <a:lnTo>
                    <a:pt x="0" y="91871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5" name="object 36"/>
            <p:cNvSpPr/>
            <p:nvPr/>
          </p:nvSpPr>
          <p:spPr>
            <a:xfrm>
              <a:off x="4215654" y="5599781"/>
              <a:ext cx="3712797" cy="0"/>
            </a:xfrm>
            <a:custGeom>
              <a:avLst/>
              <a:gdLst/>
              <a:ahLst/>
              <a:cxnLst/>
              <a:rect l="l" t="t" r="r" b="b"/>
              <a:pathLst>
                <a:path w="2752725">
                  <a:moveTo>
                    <a:pt x="0" y="0"/>
                  </a:moveTo>
                  <a:lnTo>
                    <a:pt x="2752496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6" name="object 72"/>
            <p:cNvSpPr/>
            <p:nvPr/>
          </p:nvSpPr>
          <p:spPr>
            <a:xfrm>
              <a:off x="6691150" y="55844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-3175" y="6350"/>
                  </a:moveTo>
                  <a:lnTo>
                    <a:pt x="3175" y="635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1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641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63247"/>
            <a:ext cx="11811000" cy="492443"/>
          </a:xfrm>
        </p:spPr>
        <p:txBody>
          <a:bodyPr/>
          <a:lstStyle/>
          <a:p>
            <a:r>
              <a:rPr lang="en-US" dirty="0" smtClean="0"/>
              <a:t>Increasing Incidence and Prevalence of ESKD: US Data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395335" y="6379780"/>
            <a:ext cx="89772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Kirchhoff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S. </a:t>
            </a:r>
            <a:r>
              <a:rPr lang="en-US" sz="900" dirty="0">
                <a:solidFill>
                  <a:srgbClr val="FFFFFF"/>
                </a:solidFill>
              </a:rPr>
              <a:t>Medicare </a:t>
            </a:r>
            <a:r>
              <a:rPr lang="en-US" sz="900" dirty="0" smtClean="0">
                <a:solidFill>
                  <a:srgbClr val="FFFFFF"/>
                </a:solidFill>
              </a:rPr>
              <a:t>coverage </a:t>
            </a:r>
            <a:r>
              <a:rPr lang="en-US" sz="900" dirty="0">
                <a:solidFill>
                  <a:srgbClr val="FFFFFF"/>
                </a:solidFill>
              </a:rPr>
              <a:t>of </a:t>
            </a:r>
            <a:r>
              <a:rPr lang="en-US" sz="900" dirty="0" smtClean="0">
                <a:solidFill>
                  <a:srgbClr val="FFFFFF"/>
                </a:solidFill>
              </a:rPr>
              <a:t>end-stage renal disease </a:t>
            </a:r>
            <a:r>
              <a:rPr lang="en-US" sz="900" dirty="0">
                <a:solidFill>
                  <a:srgbClr val="FFFFFF"/>
                </a:solidFill>
              </a:rPr>
              <a:t>(</a:t>
            </a:r>
            <a:r>
              <a:rPr lang="en-US" sz="900" dirty="0" smtClean="0">
                <a:solidFill>
                  <a:srgbClr val="FFFFFF"/>
                </a:solidFill>
              </a:rPr>
              <a:t>ESRD). </a:t>
            </a:r>
            <a:r>
              <a:rPr kumimoji="0" lang="en-US" sz="9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https</a:t>
            </a:r>
            <a:r>
              <a:rPr kumimoji="0" lang="en-US" sz="9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://fas.org/sgp/crs/misc/R45290.pdf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. Accessed February 13, 2019.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38"/>
          <a:stretch/>
        </p:blipFill>
        <p:spPr>
          <a:xfrm>
            <a:off x="2296143" y="1508125"/>
            <a:ext cx="7599715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1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63249"/>
            <a:ext cx="11658600" cy="492443"/>
          </a:xfrm>
        </p:spPr>
        <p:txBody>
          <a:bodyPr/>
          <a:lstStyle/>
          <a:p>
            <a:r>
              <a:rPr lang="en-US" dirty="0"/>
              <a:t>Primary </a:t>
            </a:r>
            <a:r>
              <a:rPr lang="en-US" dirty="0" smtClean="0"/>
              <a:t>Outcome: </a:t>
            </a:r>
            <a:r>
              <a:rPr lang="en-US" dirty="0"/>
              <a:t>Demographic </a:t>
            </a:r>
            <a:r>
              <a:rPr lang="en-US" dirty="0" smtClean="0"/>
              <a:t>Subgroups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961397"/>
              </p:ext>
            </p:extLst>
          </p:nvPr>
        </p:nvGraphicFramePr>
        <p:xfrm>
          <a:off x="380999" y="1229592"/>
          <a:ext cx="11414761" cy="42254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26050">
                  <a:extLst>
                    <a:ext uri="{9D8B030D-6E8A-4147-A177-3AD203B41FA5}">
                      <a16:colId xmlns:a16="http://schemas.microsoft.com/office/drawing/2014/main" val="4012744856"/>
                    </a:ext>
                  </a:extLst>
                </a:gridCol>
                <a:gridCol w="27811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81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292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19244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         Hazard </a:t>
                      </a:r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ratio </a:t>
                      </a:r>
                      <a:b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en-US" sz="12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           (</a:t>
                      </a:r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95% CI)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19244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19244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Interaction</a:t>
                      </a:r>
                      <a:r>
                        <a:rPr lang="en-US" sz="1200" b="1" i="1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200" b="1" i="1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2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value</a:t>
                      </a:r>
                    </a:p>
                  </a:txBody>
                  <a:tcPr marL="0" marR="0" marT="0" marB="19244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Race</a:t>
                      </a:r>
                    </a:p>
                  </a:txBody>
                  <a:tcPr marL="952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White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0.70 (0.57–0.86)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Black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 African American</a:t>
                      </a:r>
                    </a:p>
                  </a:txBody>
                  <a:tcPr marL="952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0.83 (0.43–1.60)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Asian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0.66 (0.46–0.95)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Other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0.71 (0.43–1.18)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Ethnicity</a:t>
                      </a:r>
                    </a:p>
                  </a:txBody>
                  <a:tcPr marL="952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Hispanic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 Latino</a:t>
                      </a:r>
                    </a:p>
                  </a:txBody>
                  <a:tcPr marL="952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0.62 (0.47–0.81)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Not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Hispanic or Latino</a:t>
                      </a:r>
                    </a:p>
                  </a:txBody>
                  <a:tcPr marL="952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0.74 (0.60–0.91)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Not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reported/unknown</a:t>
                      </a:r>
                    </a:p>
                  </a:txBody>
                  <a:tcPr marL="952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–*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Region</a:t>
                      </a:r>
                    </a:p>
                  </a:txBody>
                  <a:tcPr marL="952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North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America</a:t>
                      </a:r>
                    </a:p>
                  </a:txBody>
                  <a:tcPr marL="952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0.84 (0.63–1.13)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6933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Central/South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America</a:t>
                      </a:r>
                    </a:p>
                  </a:txBody>
                  <a:tcPr marL="952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0.61 (0.43–0.88)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5038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Europe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0.82 (0.54–1.24)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249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Rest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of world</a:t>
                      </a:r>
                    </a:p>
                  </a:txBody>
                  <a:tcPr marL="952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0.58 (0.43–0.78)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992024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4037568" y="5584440"/>
            <a:ext cx="4367291" cy="302940"/>
            <a:chOff x="4037568" y="5584440"/>
            <a:chExt cx="4367291" cy="302940"/>
          </a:xfrm>
        </p:grpSpPr>
        <p:sp>
          <p:nvSpPr>
            <p:cNvPr id="21" name="object 2"/>
            <p:cNvSpPr txBox="1"/>
            <p:nvPr/>
          </p:nvSpPr>
          <p:spPr>
            <a:xfrm>
              <a:off x="4037568" y="5689890"/>
              <a:ext cx="493223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fontAlgn="auto">
                <a:spcBef>
                  <a:spcPts val="100"/>
                </a:spcBef>
                <a:spcAft>
                  <a:spcPts val="0"/>
                </a:spcAft>
              </a:pPr>
              <a:r>
                <a:rPr sz="1200" dirty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0.25</a:t>
              </a: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2" name="object 3"/>
            <p:cNvSpPr txBox="1"/>
            <p:nvPr/>
          </p:nvSpPr>
          <p:spPr>
            <a:xfrm>
              <a:off x="5340652" y="5689880"/>
              <a:ext cx="507698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fontAlgn="auto">
                <a:spcBef>
                  <a:spcPts val="100"/>
                </a:spcBef>
                <a:spcAft>
                  <a:spcPts val="0"/>
                </a:spcAft>
              </a:pPr>
              <a:r>
                <a:rPr sz="1200" dirty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0.5</a:t>
              </a: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3" name="object 4"/>
            <p:cNvSpPr txBox="1"/>
            <p:nvPr/>
          </p:nvSpPr>
          <p:spPr>
            <a:xfrm>
              <a:off x="6581701" y="5688880"/>
              <a:ext cx="451559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fontAlgn="auto">
                <a:spcBef>
                  <a:spcPts val="100"/>
                </a:spcBef>
                <a:spcAft>
                  <a:spcPts val="0"/>
                </a:spcAft>
              </a:pPr>
              <a:r>
                <a:rPr sz="1200" dirty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1.0</a:t>
              </a: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4" name="object 6"/>
            <p:cNvSpPr txBox="1"/>
            <p:nvPr/>
          </p:nvSpPr>
          <p:spPr>
            <a:xfrm>
              <a:off x="7803544" y="5688880"/>
              <a:ext cx="60131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fontAlgn="auto">
                <a:spcBef>
                  <a:spcPts val="10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2</a:t>
              </a:r>
              <a:r>
                <a:rPr sz="1200" dirty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.0</a:t>
              </a: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5" name="object 7"/>
            <p:cNvSpPr/>
            <p:nvPr/>
          </p:nvSpPr>
          <p:spPr>
            <a:xfrm>
              <a:off x="4215654" y="5597151"/>
              <a:ext cx="1713" cy="92075"/>
            </a:xfrm>
            <a:custGeom>
              <a:avLst/>
              <a:gdLst/>
              <a:ahLst/>
              <a:cxnLst/>
              <a:rect l="l" t="t" r="r" b="b"/>
              <a:pathLst>
                <a:path w="1269" h="92075">
                  <a:moveTo>
                    <a:pt x="0" y="0"/>
                  </a:moveTo>
                  <a:lnTo>
                    <a:pt x="1219" y="91859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6" name="object 8"/>
            <p:cNvSpPr/>
            <p:nvPr/>
          </p:nvSpPr>
          <p:spPr>
            <a:xfrm>
              <a:off x="5475959" y="5597151"/>
              <a:ext cx="1713" cy="92075"/>
            </a:xfrm>
            <a:custGeom>
              <a:avLst/>
              <a:gdLst/>
              <a:ahLst/>
              <a:cxnLst/>
              <a:rect l="l" t="t" r="r" b="b"/>
              <a:pathLst>
                <a:path w="1270" h="92075">
                  <a:moveTo>
                    <a:pt x="0" y="0"/>
                  </a:moveTo>
                  <a:lnTo>
                    <a:pt x="1219" y="91859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7" name="object 9"/>
            <p:cNvSpPr/>
            <p:nvPr/>
          </p:nvSpPr>
          <p:spPr>
            <a:xfrm>
              <a:off x="6692624" y="559714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h="92075">
                  <a:moveTo>
                    <a:pt x="0" y="0"/>
                  </a:moveTo>
                  <a:lnTo>
                    <a:pt x="0" y="91871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8" name="object 11"/>
            <p:cNvSpPr/>
            <p:nvPr/>
          </p:nvSpPr>
          <p:spPr>
            <a:xfrm>
              <a:off x="7928140" y="559714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h="92075">
                  <a:moveTo>
                    <a:pt x="0" y="0"/>
                  </a:moveTo>
                  <a:lnTo>
                    <a:pt x="0" y="91871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9" name="object 36"/>
            <p:cNvSpPr/>
            <p:nvPr/>
          </p:nvSpPr>
          <p:spPr>
            <a:xfrm>
              <a:off x="4215654" y="5599781"/>
              <a:ext cx="3712797" cy="0"/>
            </a:xfrm>
            <a:custGeom>
              <a:avLst/>
              <a:gdLst/>
              <a:ahLst/>
              <a:cxnLst/>
              <a:rect l="l" t="t" r="r" b="b"/>
              <a:pathLst>
                <a:path w="2752725">
                  <a:moveTo>
                    <a:pt x="0" y="0"/>
                  </a:moveTo>
                  <a:lnTo>
                    <a:pt x="2752496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0" name="object 72"/>
            <p:cNvSpPr/>
            <p:nvPr/>
          </p:nvSpPr>
          <p:spPr>
            <a:xfrm>
              <a:off x="6691150" y="55844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-3175" y="6350"/>
                  </a:moveTo>
                  <a:lnTo>
                    <a:pt x="3175" y="635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1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graphicFrame>
        <p:nvGraphicFramePr>
          <p:cNvPr id="31" name="Chart 30"/>
          <p:cNvGraphicFramePr>
            <a:graphicFrameLocks/>
          </p:cNvGraphicFramePr>
          <p:nvPr>
            <p:extLst/>
          </p:nvPr>
        </p:nvGraphicFramePr>
        <p:xfrm>
          <a:off x="4133273" y="1406881"/>
          <a:ext cx="3925454" cy="4308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3038479" y="5917291"/>
            <a:ext cx="5619742" cy="275929"/>
            <a:chOff x="4206006" y="5903483"/>
            <a:chExt cx="4166563" cy="275929"/>
          </a:xfrm>
        </p:grpSpPr>
        <p:sp>
          <p:nvSpPr>
            <p:cNvPr id="33" name="object 39"/>
            <p:cNvSpPr/>
            <p:nvPr/>
          </p:nvSpPr>
          <p:spPr>
            <a:xfrm>
              <a:off x="5124373" y="5951057"/>
              <a:ext cx="1665214" cy="46499"/>
            </a:xfrm>
            <a:custGeom>
              <a:avLst/>
              <a:gdLst/>
              <a:ahLst/>
              <a:cxnLst/>
              <a:rect l="l" t="t" r="r" b="b"/>
              <a:pathLst>
                <a:path w="1236345">
                  <a:moveTo>
                    <a:pt x="1235786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16A3DD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4" name="object 40"/>
            <p:cNvSpPr/>
            <p:nvPr/>
          </p:nvSpPr>
          <p:spPr>
            <a:xfrm>
              <a:off x="5069756" y="5903483"/>
              <a:ext cx="82550" cy="95250"/>
            </a:xfrm>
            <a:custGeom>
              <a:avLst/>
              <a:gdLst/>
              <a:ahLst/>
              <a:cxnLst/>
              <a:rect l="l" t="t" r="r" b="b"/>
              <a:pathLst>
                <a:path w="82550" h="95250">
                  <a:moveTo>
                    <a:pt x="82257" y="0"/>
                  </a:moveTo>
                  <a:lnTo>
                    <a:pt x="0" y="47485"/>
                  </a:lnTo>
                  <a:lnTo>
                    <a:pt x="82257" y="94983"/>
                  </a:lnTo>
                  <a:lnTo>
                    <a:pt x="82257" y="0"/>
                  </a:lnTo>
                  <a:close/>
                </a:path>
              </a:pathLst>
            </a:custGeom>
            <a:solidFill>
              <a:srgbClr val="16A3DD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5" name="object 41"/>
            <p:cNvSpPr/>
            <p:nvPr/>
          </p:nvSpPr>
          <p:spPr>
            <a:xfrm>
              <a:off x="7002221" y="5950970"/>
              <a:ext cx="774948" cy="51731"/>
            </a:xfrm>
            <a:custGeom>
              <a:avLst/>
              <a:gdLst/>
              <a:ahLst/>
              <a:cxnLst/>
              <a:rect l="l" t="t" r="r" b="b"/>
              <a:pathLst>
                <a:path w="1203325">
                  <a:moveTo>
                    <a:pt x="1203248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16A3DD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6" name="object 42"/>
            <p:cNvSpPr/>
            <p:nvPr/>
          </p:nvSpPr>
          <p:spPr>
            <a:xfrm>
              <a:off x="7725061" y="5903483"/>
              <a:ext cx="82550" cy="95250"/>
            </a:xfrm>
            <a:custGeom>
              <a:avLst/>
              <a:gdLst/>
              <a:ahLst/>
              <a:cxnLst/>
              <a:rect l="l" t="t" r="r" b="b"/>
              <a:pathLst>
                <a:path w="82550" h="95250">
                  <a:moveTo>
                    <a:pt x="0" y="0"/>
                  </a:moveTo>
                  <a:lnTo>
                    <a:pt x="0" y="94983"/>
                  </a:lnTo>
                  <a:lnTo>
                    <a:pt x="82257" y="47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A3DD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7" name="object 43"/>
            <p:cNvSpPr txBox="1"/>
            <p:nvPr/>
          </p:nvSpPr>
          <p:spPr>
            <a:xfrm>
              <a:off x="4206006" y="5968970"/>
              <a:ext cx="2596290" cy="210442"/>
            </a:xfrm>
            <a:prstGeom prst="rect">
              <a:avLst/>
            </a:prstGeom>
          </p:spPr>
          <p:txBody>
            <a:bodyPr vert="horz" wrap="square" lIns="0" tIns="8255" rIns="0" bIns="0" rtlCol="0">
              <a:spAutoFit/>
            </a:bodyPr>
            <a:lstStyle/>
            <a:p>
              <a:pPr marL="12700" marR="5080" indent="431165" algn="r" fontAlgn="auto">
                <a:lnSpc>
                  <a:spcPct val="102499"/>
                </a:lnSpc>
                <a:spcBef>
                  <a:spcPts val="65"/>
                </a:spcBef>
                <a:spcAft>
                  <a:spcPts val="0"/>
                </a:spcAft>
              </a:pPr>
              <a:r>
                <a:rPr sz="14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Favors </a:t>
              </a:r>
              <a:r>
                <a:rPr lang="en-US" sz="14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C</a:t>
              </a:r>
              <a:r>
                <a:rPr sz="14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anagliflozin</a:t>
              </a:r>
              <a:endParaRPr sz="14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8" name="object 44"/>
            <p:cNvSpPr txBox="1"/>
            <p:nvPr/>
          </p:nvSpPr>
          <p:spPr>
            <a:xfrm>
              <a:off x="7010400" y="5968969"/>
              <a:ext cx="1362169" cy="210442"/>
            </a:xfrm>
            <a:prstGeom prst="rect">
              <a:avLst/>
            </a:prstGeom>
          </p:spPr>
          <p:txBody>
            <a:bodyPr vert="horz" wrap="square" lIns="0" tIns="8255" rIns="0" bIns="0" rtlCol="0">
              <a:spAutoFit/>
            </a:bodyPr>
            <a:lstStyle/>
            <a:p>
              <a:pPr marL="12700" marR="5080" fontAlgn="auto">
                <a:lnSpc>
                  <a:spcPct val="102499"/>
                </a:lnSpc>
                <a:spcBef>
                  <a:spcPts val="65"/>
                </a:spcBef>
                <a:spcAft>
                  <a:spcPts val="0"/>
                </a:spcAft>
              </a:pPr>
              <a:r>
                <a:rPr sz="14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Favors </a:t>
              </a:r>
              <a:r>
                <a:rPr lang="en-US" sz="14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P</a:t>
              </a:r>
              <a:r>
                <a:rPr sz="14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lacebo</a:t>
              </a:r>
              <a:endParaRPr sz="14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81000" y="6400800"/>
            <a:ext cx="46121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*Hazard ratios and 95% CIs were calculated for outcomes with &gt;10 events.</a:t>
            </a:r>
          </a:p>
        </p:txBody>
      </p:sp>
    </p:spTree>
    <p:extLst>
      <p:ext uri="{BB962C8B-B14F-4D97-AF65-F5344CB8AC3E}">
        <p14:creationId xmlns:p14="http://schemas.microsoft.com/office/powerpoint/2010/main" val="170138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63247"/>
            <a:ext cx="11430000" cy="492443"/>
          </a:xfrm>
        </p:spPr>
        <p:txBody>
          <a:bodyPr/>
          <a:lstStyle/>
          <a:p>
            <a:r>
              <a:rPr lang="en-US" dirty="0"/>
              <a:t>Primary </a:t>
            </a:r>
            <a:r>
              <a:rPr lang="en-US" dirty="0" smtClean="0"/>
              <a:t>Outcome: </a:t>
            </a:r>
            <a:r>
              <a:rPr lang="en-US" dirty="0"/>
              <a:t>Disease History </a:t>
            </a:r>
            <a:r>
              <a:rPr lang="en-US" dirty="0" smtClean="0"/>
              <a:t>Subgroups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189259"/>
              </p:ext>
            </p:extLst>
          </p:nvPr>
        </p:nvGraphicFramePr>
        <p:xfrm>
          <a:off x="380999" y="1362748"/>
          <a:ext cx="11460997" cy="41236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26050">
                  <a:extLst>
                    <a:ext uri="{9D8B030D-6E8A-4147-A177-3AD203B41FA5}">
                      <a16:colId xmlns:a16="http://schemas.microsoft.com/office/drawing/2014/main" val="4012744856"/>
                    </a:ext>
                  </a:extLst>
                </a:gridCol>
                <a:gridCol w="27811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81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24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3178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19244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        Hazard </a:t>
                      </a:r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ratio </a:t>
                      </a:r>
                      <a:b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en-US" sz="12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          (</a:t>
                      </a:r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95% CI)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19244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19244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Interaction</a:t>
                      </a:r>
                      <a:r>
                        <a:rPr lang="en-US" sz="1200" b="1" i="1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200" b="1" i="1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2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value</a:t>
                      </a:r>
                    </a:p>
                  </a:txBody>
                  <a:tcPr marL="0" marR="0" marT="0" marB="19244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6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Diabetes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duration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≥median</a:t>
                      </a:r>
                    </a:p>
                  </a:txBody>
                  <a:tcPr marL="952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6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Yes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0" marR="6350" marT="635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0.71 (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0.57–0.88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6350" marR="6350" marT="635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6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No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0" marR="6350" marT="635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0.68 (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0.53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0.87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6350" marR="6350" marT="635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6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History of CV disease</a:t>
                      </a:r>
                    </a:p>
                  </a:txBody>
                  <a:tcPr marL="95250" marR="6350" marT="635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0.91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6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Yes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0" marR="6350" marT="635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0.70 (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0.56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0.88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6350" marR="6350" marT="635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6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No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0" marR="6350" marT="635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0.69 (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0.54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0.88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6350" marR="6350" marT="635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baseline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6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History of amputation</a:t>
                      </a:r>
                    </a:p>
                  </a:txBody>
                  <a:tcPr marL="95250" marR="6350" marT="635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0.37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6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Yes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0" marR="6350" marT="635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0.59 (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0.33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1.04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6350" marR="6350" marT="635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6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No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0" marR="6350" marT="635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0.71 (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0.60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0.84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6350" marR="6350" marT="635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6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History of heart failure</a:t>
                      </a:r>
                    </a:p>
                  </a:txBody>
                  <a:tcPr marL="95250" marR="6350" marT="635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0.16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76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Yes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0" marR="6350" marT="635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0.89 (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0.61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1.31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6350" marR="6350" marT="635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6933853"/>
                  </a:ext>
                </a:extLst>
              </a:tr>
              <a:tr h="3076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No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0" marR="6350" marT="635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0.66 (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0.55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0.79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6350" marR="6350" marT="635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5038438"/>
                  </a:ext>
                </a:extLst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4047193" y="5613315"/>
            <a:ext cx="4367291" cy="302940"/>
            <a:chOff x="4037568" y="5584440"/>
            <a:chExt cx="4367291" cy="302940"/>
          </a:xfrm>
        </p:grpSpPr>
        <p:sp>
          <p:nvSpPr>
            <p:cNvPr id="24" name="object 2"/>
            <p:cNvSpPr txBox="1"/>
            <p:nvPr/>
          </p:nvSpPr>
          <p:spPr>
            <a:xfrm>
              <a:off x="4037568" y="5689890"/>
              <a:ext cx="493223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fontAlgn="auto">
                <a:spcBef>
                  <a:spcPts val="100"/>
                </a:spcBef>
                <a:spcAft>
                  <a:spcPts val="0"/>
                </a:spcAft>
              </a:pPr>
              <a:r>
                <a:rPr sz="1200" dirty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0.25</a:t>
              </a: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5" name="object 3"/>
            <p:cNvSpPr txBox="1"/>
            <p:nvPr/>
          </p:nvSpPr>
          <p:spPr>
            <a:xfrm>
              <a:off x="5340652" y="5689880"/>
              <a:ext cx="507698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fontAlgn="auto">
                <a:spcBef>
                  <a:spcPts val="100"/>
                </a:spcBef>
                <a:spcAft>
                  <a:spcPts val="0"/>
                </a:spcAft>
              </a:pPr>
              <a:r>
                <a:rPr sz="1200" dirty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0.5</a:t>
              </a: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6" name="object 4"/>
            <p:cNvSpPr txBox="1"/>
            <p:nvPr/>
          </p:nvSpPr>
          <p:spPr>
            <a:xfrm>
              <a:off x="6581701" y="5688880"/>
              <a:ext cx="451559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fontAlgn="auto">
                <a:spcBef>
                  <a:spcPts val="100"/>
                </a:spcBef>
                <a:spcAft>
                  <a:spcPts val="0"/>
                </a:spcAft>
              </a:pPr>
              <a:r>
                <a:rPr sz="1200" dirty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1.0</a:t>
              </a: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7" name="object 6"/>
            <p:cNvSpPr txBox="1"/>
            <p:nvPr/>
          </p:nvSpPr>
          <p:spPr>
            <a:xfrm>
              <a:off x="7803544" y="5688880"/>
              <a:ext cx="60131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fontAlgn="auto">
                <a:spcBef>
                  <a:spcPts val="10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2</a:t>
              </a:r>
              <a:r>
                <a:rPr sz="1200" dirty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.0</a:t>
              </a: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8" name="object 7"/>
            <p:cNvSpPr/>
            <p:nvPr/>
          </p:nvSpPr>
          <p:spPr>
            <a:xfrm>
              <a:off x="4215654" y="5597151"/>
              <a:ext cx="1713" cy="92075"/>
            </a:xfrm>
            <a:custGeom>
              <a:avLst/>
              <a:gdLst/>
              <a:ahLst/>
              <a:cxnLst/>
              <a:rect l="l" t="t" r="r" b="b"/>
              <a:pathLst>
                <a:path w="1269" h="92075">
                  <a:moveTo>
                    <a:pt x="0" y="0"/>
                  </a:moveTo>
                  <a:lnTo>
                    <a:pt x="1219" y="91859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9" name="object 8"/>
            <p:cNvSpPr/>
            <p:nvPr/>
          </p:nvSpPr>
          <p:spPr>
            <a:xfrm>
              <a:off x="5475959" y="5597151"/>
              <a:ext cx="1713" cy="92075"/>
            </a:xfrm>
            <a:custGeom>
              <a:avLst/>
              <a:gdLst/>
              <a:ahLst/>
              <a:cxnLst/>
              <a:rect l="l" t="t" r="r" b="b"/>
              <a:pathLst>
                <a:path w="1270" h="92075">
                  <a:moveTo>
                    <a:pt x="0" y="0"/>
                  </a:moveTo>
                  <a:lnTo>
                    <a:pt x="1219" y="91859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0" name="object 9"/>
            <p:cNvSpPr/>
            <p:nvPr/>
          </p:nvSpPr>
          <p:spPr>
            <a:xfrm>
              <a:off x="6692624" y="559714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h="92075">
                  <a:moveTo>
                    <a:pt x="0" y="0"/>
                  </a:moveTo>
                  <a:lnTo>
                    <a:pt x="0" y="91871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1" name="object 11"/>
            <p:cNvSpPr/>
            <p:nvPr/>
          </p:nvSpPr>
          <p:spPr>
            <a:xfrm>
              <a:off x="7928140" y="559714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h="92075">
                  <a:moveTo>
                    <a:pt x="0" y="0"/>
                  </a:moveTo>
                  <a:lnTo>
                    <a:pt x="0" y="91871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2" name="object 36"/>
            <p:cNvSpPr/>
            <p:nvPr/>
          </p:nvSpPr>
          <p:spPr>
            <a:xfrm>
              <a:off x="4215654" y="5599781"/>
              <a:ext cx="3712797" cy="0"/>
            </a:xfrm>
            <a:custGeom>
              <a:avLst/>
              <a:gdLst/>
              <a:ahLst/>
              <a:cxnLst/>
              <a:rect l="l" t="t" r="r" b="b"/>
              <a:pathLst>
                <a:path w="2752725">
                  <a:moveTo>
                    <a:pt x="0" y="0"/>
                  </a:moveTo>
                  <a:lnTo>
                    <a:pt x="2752496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3" name="object 72"/>
            <p:cNvSpPr/>
            <p:nvPr/>
          </p:nvSpPr>
          <p:spPr>
            <a:xfrm>
              <a:off x="6691150" y="55844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-3175" y="6350"/>
                  </a:moveTo>
                  <a:lnTo>
                    <a:pt x="3175" y="635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1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696348"/>
              </p:ext>
            </p:extLst>
          </p:nvPr>
        </p:nvGraphicFramePr>
        <p:xfrm>
          <a:off x="4133273" y="1705275"/>
          <a:ext cx="3925454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3076683" y="5951455"/>
            <a:ext cx="5619742" cy="275929"/>
            <a:chOff x="4206006" y="5903483"/>
            <a:chExt cx="4166563" cy="275929"/>
          </a:xfrm>
        </p:grpSpPr>
        <p:sp>
          <p:nvSpPr>
            <p:cNvPr id="36" name="object 39"/>
            <p:cNvSpPr/>
            <p:nvPr/>
          </p:nvSpPr>
          <p:spPr>
            <a:xfrm>
              <a:off x="5124373" y="5951057"/>
              <a:ext cx="1665214" cy="46499"/>
            </a:xfrm>
            <a:custGeom>
              <a:avLst/>
              <a:gdLst/>
              <a:ahLst/>
              <a:cxnLst/>
              <a:rect l="l" t="t" r="r" b="b"/>
              <a:pathLst>
                <a:path w="1236345">
                  <a:moveTo>
                    <a:pt x="1235786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16A3DD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7" name="object 40"/>
            <p:cNvSpPr/>
            <p:nvPr/>
          </p:nvSpPr>
          <p:spPr>
            <a:xfrm>
              <a:off x="5069756" y="5903483"/>
              <a:ext cx="82550" cy="95250"/>
            </a:xfrm>
            <a:custGeom>
              <a:avLst/>
              <a:gdLst/>
              <a:ahLst/>
              <a:cxnLst/>
              <a:rect l="l" t="t" r="r" b="b"/>
              <a:pathLst>
                <a:path w="82550" h="95250">
                  <a:moveTo>
                    <a:pt x="82257" y="0"/>
                  </a:moveTo>
                  <a:lnTo>
                    <a:pt x="0" y="47485"/>
                  </a:lnTo>
                  <a:lnTo>
                    <a:pt x="82257" y="94983"/>
                  </a:lnTo>
                  <a:lnTo>
                    <a:pt x="82257" y="0"/>
                  </a:lnTo>
                  <a:close/>
                </a:path>
              </a:pathLst>
            </a:custGeom>
            <a:solidFill>
              <a:srgbClr val="16A3DD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8" name="object 41"/>
            <p:cNvSpPr/>
            <p:nvPr/>
          </p:nvSpPr>
          <p:spPr>
            <a:xfrm>
              <a:off x="7002221" y="5950970"/>
              <a:ext cx="774948" cy="51731"/>
            </a:xfrm>
            <a:custGeom>
              <a:avLst/>
              <a:gdLst/>
              <a:ahLst/>
              <a:cxnLst/>
              <a:rect l="l" t="t" r="r" b="b"/>
              <a:pathLst>
                <a:path w="1203325">
                  <a:moveTo>
                    <a:pt x="1203248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16A3DD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9" name="object 42"/>
            <p:cNvSpPr/>
            <p:nvPr/>
          </p:nvSpPr>
          <p:spPr>
            <a:xfrm>
              <a:off x="7725061" y="5903483"/>
              <a:ext cx="82550" cy="95250"/>
            </a:xfrm>
            <a:custGeom>
              <a:avLst/>
              <a:gdLst/>
              <a:ahLst/>
              <a:cxnLst/>
              <a:rect l="l" t="t" r="r" b="b"/>
              <a:pathLst>
                <a:path w="82550" h="95250">
                  <a:moveTo>
                    <a:pt x="0" y="0"/>
                  </a:moveTo>
                  <a:lnTo>
                    <a:pt x="0" y="94983"/>
                  </a:lnTo>
                  <a:lnTo>
                    <a:pt x="82257" y="47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A3DD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40" name="object 43"/>
            <p:cNvSpPr txBox="1"/>
            <p:nvPr/>
          </p:nvSpPr>
          <p:spPr>
            <a:xfrm>
              <a:off x="4206006" y="5968970"/>
              <a:ext cx="2596290" cy="210442"/>
            </a:xfrm>
            <a:prstGeom prst="rect">
              <a:avLst/>
            </a:prstGeom>
          </p:spPr>
          <p:txBody>
            <a:bodyPr vert="horz" wrap="square" lIns="0" tIns="8255" rIns="0" bIns="0" rtlCol="0">
              <a:spAutoFit/>
            </a:bodyPr>
            <a:lstStyle/>
            <a:p>
              <a:pPr marL="12700" marR="5080" indent="431165" algn="r" fontAlgn="auto">
                <a:lnSpc>
                  <a:spcPct val="102499"/>
                </a:lnSpc>
                <a:spcBef>
                  <a:spcPts val="65"/>
                </a:spcBef>
                <a:spcAft>
                  <a:spcPts val="0"/>
                </a:spcAft>
              </a:pPr>
              <a:r>
                <a:rPr sz="14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Favors </a:t>
              </a:r>
              <a:r>
                <a:rPr lang="en-US" sz="14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C</a:t>
              </a:r>
              <a:r>
                <a:rPr sz="14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anagliflozin</a:t>
              </a:r>
              <a:endParaRPr sz="14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41" name="object 44"/>
            <p:cNvSpPr txBox="1"/>
            <p:nvPr/>
          </p:nvSpPr>
          <p:spPr>
            <a:xfrm>
              <a:off x="7010400" y="5968969"/>
              <a:ext cx="1362169" cy="210442"/>
            </a:xfrm>
            <a:prstGeom prst="rect">
              <a:avLst/>
            </a:prstGeom>
          </p:spPr>
          <p:txBody>
            <a:bodyPr vert="horz" wrap="square" lIns="0" tIns="8255" rIns="0" bIns="0" rtlCol="0">
              <a:spAutoFit/>
            </a:bodyPr>
            <a:lstStyle/>
            <a:p>
              <a:pPr marL="12700" marR="5080" fontAlgn="auto">
                <a:lnSpc>
                  <a:spcPct val="102499"/>
                </a:lnSpc>
                <a:spcBef>
                  <a:spcPts val="65"/>
                </a:spcBef>
                <a:spcAft>
                  <a:spcPts val="0"/>
                </a:spcAft>
              </a:pPr>
              <a:r>
                <a:rPr sz="14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Favors </a:t>
              </a:r>
              <a:r>
                <a:rPr lang="en-US" sz="14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P</a:t>
              </a:r>
              <a:r>
                <a:rPr sz="14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lacebo</a:t>
              </a:r>
              <a:endParaRPr sz="14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538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 bwMode="auto">
          <a:xfrm>
            <a:off x="7010400" y="1354723"/>
            <a:ext cx="381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572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on eGFR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762001" y="1781860"/>
          <a:ext cx="9775372" cy="3764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6200" y="5448300"/>
          <a:ext cx="10256519" cy="5772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44715">
                  <a:extLst>
                    <a:ext uri="{9D8B030D-6E8A-4147-A177-3AD203B41FA5}">
                      <a16:colId xmlns:a16="http://schemas.microsoft.com/office/drawing/2014/main" val="382463058"/>
                    </a:ext>
                  </a:extLst>
                </a:gridCol>
                <a:gridCol w="529923">
                  <a:extLst>
                    <a:ext uri="{9D8B030D-6E8A-4147-A177-3AD203B41FA5}">
                      <a16:colId xmlns:a16="http://schemas.microsoft.com/office/drawing/2014/main" val="665633604"/>
                    </a:ext>
                  </a:extLst>
                </a:gridCol>
                <a:gridCol w="636011">
                  <a:extLst>
                    <a:ext uri="{9D8B030D-6E8A-4147-A177-3AD203B41FA5}">
                      <a16:colId xmlns:a16="http://schemas.microsoft.com/office/drawing/2014/main" val="257358813"/>
                    </a:ext>
                  </a:extLst>
                </a:gridCol>
                <a:gridCol w="777289">
                  <a:extLst>
                    <a:ext uri="{9D8B030D-6E8A-4147-A177-3AD203B41FA5}">
                      <a16:colId xmlns:a16="http://schemas.microsoft.com/office/drawing/2014/main" val="1235645658"/>
                    </a:ext>
                  </a:extLst>
                </a:gridCol>
                <a:gridCol w="1214084">
                  <a:extLst>
                    <a:ext uri="{9D8B030D-6E8A-4147-A177-3AD203B41FA5}">
                      <a16:colId xmlns:a16="http://schemas.microsoft.com/office/drawing/2014/main" val="4110559018"/>
                    </a:ext>
                  </a:extLst>
                </a:gridCol>
                <a:gridCol w="1081807">
                  <a:extLst>
                    <a:ext uri="{9D8B030D-6E8A-4147-A177-3AD203B41FA5}">
                      <a16:colId xmlns:a16="http://schemas.microsoft.com/office/drawing/2014/main" val="580561868"/>
                    </a:ext>
                  </a:extLst>
                </a:gridCol>
                <a:gridCol w="1216984">
                  <a:extLst>
                    <a:ext uri="{9D8B030D-6E8A-4147-A177-3AD203B41FA5}">
                      <a16:colId xmlns:a16="http://schemas.microsoft.com/office/drawing/2014/main" val="2962544970"/>
                    </a:ext>
                  </a:extLst>
                </a:gridCol>
                <a:gridCol w="1023905">
                  <a:extLst>
                    <a:ext uri="{9D8B030D-6E8A-4147-A177-3AD203B41FA5}">
                      <a16:colId xmlns:a16="http://schemas.microsoft.com/office/drawing/2014/main" val="2283605645"/>
                    </a:ext>
                  </a:extLst>
                </a:gridCol>
                <a:gridCol w="1236352">
                  <a:extLst>
                    <a:ext uri="{9D8B030D-6E8A-4147-A177-3AD203B41FA5}">
                      <a16:colId xmlns:a16="http://schemas.microsoft.com/office/drawing/2014/main" val="3626210223"/>
                    </a:ext>
                  </a:extLst>
                </a:gridCol>
                <a:gridCol w="695449">
                  <a:extLst>
                    <a:ext uri="{9D8B030D-6E8A-4147-A177-3AD203B41FA5}">
                      <a16:colId xmlns:a16="http://schemas.microsoft.com/office/drawing/2014/main" val="328750844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No. of Participants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6647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Placebo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87335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Canagliflozin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783252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31318" y="1455351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56.4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9503" y="1455351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56.0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8200" y="1185446"/>
            <a:ext cx="1491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Canagliflozin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7600" y="1185446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Placebo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343400" y="1309003"/>
            <a:ext cx="91440" cy="9144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191000" y="1354723"/>
            <a:ext cx="381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7162800" y="1309003"/>
            <a:ext cx="91440" cy="91440"/>
          </a:xfrm>
          <a:prstGeom prst="ellipse">
            <a:avLst/>
          </a:prstGeom>
          <a:solidFill>
            <a:srgbClr val="E57200"/>
          </a:solidFill>
          <a:ln w="9525" cap="flat" cmpd="sng" algn="ctr">
            <a:solidFill>
              <a:srgbClr val="E572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76600" y="39624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Chronic </a:t>
            </a:r>
            <a:r>
              <a:rPr lang="en-US" sz="1800" b="1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eGFR</a:t>
            </a:r>
            <a:r>
              <a:rPr lang="en-US" sz="18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slope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Difference: 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2.74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/year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(95% 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CI, 2.37–3.11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800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34200" y="3810000"/>
            <a:ext cx="1654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1800" b="1" dirty="0" smtClean="0">
                <a:solidFill>
                  <a:schemeClr val="accent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4.59/year</a:t>
            </a:r>
            <a:endParaRPr lang="en-US" sz="1800" b="1" dirty="0">
              <a:solidFill>
                <a:schemeClr val="accent4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 rot="707768">
            <a:off x="5146835" y="3088834"/>
            <a:ext cx="5313803" cy="3430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 rot="745642" flipV="1">
            <a:off x="5394644" y="3506067"/>
            <a:ext cx="4965365" cy="39603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 rot="745642" flipV="1">
            <a:off x="2332172" y="2344864"/>
            <a:ext cx="2895691" cy="3753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 rot="582944" flipV="1">
            <a:off x="2600546" y="2695102"/>
            <a:ext cx="3074246" cy="3767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122477" y="4800030"/>
            <a:ext cx="7071217" cy="304800"/>
            <a:chOff x="3200400" y="4724400"/>
            <a:chExt cx="7071217" cy="3048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3200400" y="4724400"/>
              <a:ext cx="3810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000000"/>
                  </a:solidFill>
                  <a:latin typeface="Verdana" charset="0"/>
                </a:rPr>
                <a:t>6</a:t>
              </a: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4192723" y="4724400"/>
              <a:ext cx="6078894" cy="304800"/>
              <a:chOff x="4192723" y="4724400"/>
              <a:chExt cx="6078894" cy="304800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4192723" y="4724400"/>
                <a:ext cx="646146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12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5352829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18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6495829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24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7545523" y="4724400"/>
                <a:ext cx="568225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30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8688523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36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9831523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42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 rot="16200000">
            <a:off x="-669248" y="2975496"/>
            <a:ext cx="373398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LS mean change (</a:t>
            </a:r>
            <a:r>
              <a:rPr lang="en-US" sz="16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SE) in </a:t>
            </a:r>
            <a:br>
              <a:rPr lang="en-US" sz="1600" b="1" dirty="0" smtClean="0">
                <a:solidFill>
                  <a:srgbClr val="000000"/>
                </a:solidFill>
                <a:sym typeface="Symbol" panose="05050102010706020507" pitchFamily="18" charset="2"/>
              </a:rPr>
            </a:br>
            <a:r>
              <a:rPr lang="en-US" sz="16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eGFR (mL/min/1.73 m</a:t>
            </a:r>
            <a:r>
              <a:rPr lang="en-US" sz="1600" b="1" baseline="30000" dirty="0" smtClean="0">
                <a:solidFill>
                  <a:srgbClr val="000000"/>
                </a:solidFill>
                <a:sym typeface="Symbol" panose="05050102010706020507" pitchFamily="18" charset="2"/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)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5305" y="1455351"/>
            <a:ext cx="116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0000"/>
                </a:solidFill>
              </a:rPr>
              <a:t>Baseline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86000" y="2283023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1800" b="1" dirty="0" smtClean="0">
                <a:solidFill>
                  <a:schemeClr val="accent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3.72</a:t>
            </a:r>
            <a:endParaRPr lang="en-US" sz="1800" b="1" dirty="0">
              <a:solidFill>
                <a:schemeClr val="accent3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 flipV="1">
            <a:off x="2390347" y="2590800"/>
            <a:ext cx="302053" cy="19916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38400" y="28956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Acute eGFR </a:t>
            </a:r>
            <a:r>
              <a:rPr lang="en-US" sz="1800" b="1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slope (3 weeks)</a:t>
            </a:r>
            <a:endParaRPr lang="en-US" sz="1800" b="1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Difference: 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–3.17 (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95% 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CI, –3.87, –2.47)</a:t>
            </a:r>
            <a:endParaRPr lang="en-US" sz="1800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071000" y="6025515"/>
            <a:ext cx="1143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On treatment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86000" y="1828800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1800" b="1" dirty="0" smtClean="0">
                <a:solidFill>
                  <a:schemeClr val="accent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0.55</a:t>
            </a:r>
            <a:endParaRPr lang="en-US" sz="1800" b="1" dirty="0">
              <a:solidFill>
                <a:schemeClr val="accent4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34200" y="2743200"/>
            <a:ext cx="1654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1800" b="1" dirty="0" smtClean="0">
                <a:solidFill>
                  <a:schemeClr val="accent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1.85/year</a:t>
            </a:r>
            <a:endParaRPr lang="en-US" sz="1800" b="1" dirty="0">
              <a:solidFill>
                <a:schemeClr val="accent3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85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 animBg="0"/>
        </p:bldSub>
      </p:bldGraphic>
      <p:bldP spid="26" grpId="0"/>
      <p:bldP spid="28" grpId="0"/>
      <p:bldP spid="3" grpId="0" animBg="1"/>
      <p:bldP spid="34" grpId="0" animBg="1"/>
      <p:bldP spid="37" grpId="0" animBg="1"/>
      <p:bldP spid="38" grpId="0" animBg="1"/>
      <p:bldP spid="23" grpId="0"/>
      <p:bldP spid="48" grpId="0" animBg="1"/>
      <p:bldP spid="25" grpId="0"/>
      <p:bldP spid="24" grpId="0"/>
      <p:bldP spid="2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508125"/>
            <a:ext cx="11430000" cy="4022725"/>
          </a:xfrm>
        </p:spPr>
        <p:txBody>
          <a:bodyPr/>
          <a:lstStyle/>
          <a:p>
            <a:r>
              <a:rPr lang="en-US" dirty="0" smtClean="0"/>
              <a:t>Canagliflozin </a:t>
            </a:r>
            <a:r>
              <a:rPr lang="en-US" b="1" dirty="0" smtClean="0"/>
              <a:t>reduced the risk of the primary outcome </a:t>
            </a:r>
            <a:r>
              <a:rPr lang="en-US" dirty="0" smtClean="0"/>
              <a:t>of ESKD, doubling of serum creatinine, or renal or CV death </a:t>
            </a:r>
            <a:r>
              <a:rPr lang="en-US" b="1" dirty="0" smtClean="0"/>
              <a:t>by 30</a:t>
            </a:r>
            <a:r>
              <a:rPr lang="en-US" b="1" dirty="0"/>
              <a:t>% </a:t>
            </a:r>
            <a:r>
              <a:rPr lang="en-US" dirty="0" smtClean="0"/>
              <a:t>(</a:t>
            </a:r>
            <a:r>
              <a:rPr lang="en-US" i="1" dirty="0" smtClean="0"/>
              <a:t>P = </a:t>
            </a:r>
            <a:r>
              <a:rPr lang="en-US" dirty="0" smtClean="0"/>
              <a:t>0.00001</a:t>
            </a:r>
            <a:r>
              <a:rPr lang="en-US" dirty="0"/>
              <a:t>)</a:t>
            </a:r>
          </a:p>
          <a:p>
            <a:pPr lvl="1"/>
            <a:r>
              <a:rPr lang="en-US" sz="2000" dirty="0"/>
              <a:t>The results were consistent across a broad range of prespecified subgroups</a:t>
            </a:r>
            <a:endParaRPr lang="en-US" dirty="0"/>
          </a:p>
          <a:p>
            <a:r>
              <a:rPr lang="en-US" dirty="0"/>
              <a:t>Canagliflozin also </a:t>
            </a:r>
            <a:r>
              <a:rPr lang="en-US" b="1" dirty="0"/>
              <a:t>reduced the risk of the secondary outcome </a:t>
            </a:r>
            <a:r>
              <a:rPr lang="en-US" dirty="0"/>
              <a:t>of ESKD,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doubling </a:t>
            </a:r>
            <a:r>
              <a:rPr lang="en-US" dirty="0"/>
              <a:t>of </a:t>
            </a:r>
            <a:r>
              <a:rPr lang="en-US" dirty="0" smtClean="0"/>
              <a:t>serum creatinine, or </a:t>
            </a:r>
            <a:r>
              <a:rPr lang="en-US" dirty="0"/>
              <a:t>renal death </a:t>
            </a:r>
            <a:r>
              <a:rPr lang="en-US" b="1" dirty="0"/>
              <a:t>by 34% </a:t>
            </a:r>
            <a:r>
              <a:rPr lang="en-US" dirty="0" smtClean="0"/>
              <a:t>(</a:t>
            </a:r>
            <a:r>
              <a:rPr lang="en-US" i="1" dirty="0" smtClean="0"/>
              <a:t>P </a:t>
            </a:r>
            <a:r>
              <a:rPr lang="en-US" kern="1200" dirty="0"/>
              <a:t>&lt;</a:t>
            </a:r>
            <a:r>
              <a:rPr lang="en-US" kern="1200" dirty="0" smtClean="0"/>
              <a:t>0.001</a:t>
            </a:r>
            <a:r>
              <a:rPr lang="en-US" dirty="0"/>
              <a:t>)</a:t>
            </a:r>
          </a:p>
          <a:p>
            <a:r>
              <a:rPr lang="en-US" dirty="0"/>
              <a:t>Similar </a:t>
            </a:r>
            <a:r>
              <a:rPr lang="en-US" dirty="0" smtClean="0"/>
              <a:t>risk reductions </a:t>
            </a:r>
            <a:r>
              <a:rPr lang="en-US" dirty="0"/>
              <a:t>were seen </a:t>
            </a:r>
            <a:r>
              <a:rPr lang="en-US" dirty="0" smtClean="0"/>
              <a:t>for </a:t>
            </a:r>
            <a:r>
              <a:rPr lang="en-US" dirty="0"/>
              <a:t>exploratory outcomes assessing </a:t>
            </a:r>
            <a:r>
              <a:rPr lang="en-US" dirty="0" smtClean="0"/>
              <a:t>components </a:t>
            </a:r>
            <a:r>
              <a:rPr lang="en-US" dirty="0"/>
              <a:t>of the primary </a:t>
            </a:r>
            <a:r>
              <a:rPr lang="en-US" dirty="0" smtClean="0"/>
              <a:t>outcome</a:t>
            </a:r>
            <a:endParaRPr lang="en-US" dirty="0"/>
          </a:p>
          <a:p>
            <a:pPr lvl="1"/>
            <a:r>
              <a:rPr lang="en-US" b="1" dirty="0" smtClean="0"/>
              <a:t>ESKD: 32</a:t>
            </a:r>
            <a:r>
              <a:rPr lang="en-US" b="1" dirty="0"/>
              <a:t>% </a:t>
            </a:r>
            <a:r>
              <a:rPr lang="en-US" b="1" dirty="0" smtClean="0"/>
              <a:t>lower </a:t>
            </a:r>
            <a:r>
              <a:rPr lang="en-US" dirty="0" smtClean="0"/>
              <a:t>(95</a:t>
            </a:r>
            <a:r>
              <a:rPr lang="en-US" dirty="0"/>
              <a:t>% CI, </a:t>
            </a:r>
            <a:r>
              <a:rPr lang="en-US" dirty="0" smtClean="0"/>
              <a:t>14–46)</a:t>
            </a:r>
            <a:endParaRPr lang="en-US" dirty="0"/>
          </a:p>
          <a:p>
            <a:pPr lvl="1"/>
            <a:r>
              <a:rPr lang="en-US" b="1" dirty="0" smtClean="0"/>
              <a:t>Dialysis</a:t>
            </a:r>
            <a:r>
              <a:rPr lang="en-US" b="1" dirty="0"/>
              <a:t>, transplantation, or renal </a:t>
            </a:r>
            <a:r>
              <a:rPr lang="en-US" b="1" dirty="0" smtClean="0"/>
              <a:t>death: 28</a:t>
            </a:r>
            <a:r>
              <a:rPr lang="en-US" b="1" dirty="0"/>
              <a:t>% </a:t>
            </a:r>
            <a:r>
              <a:rPr lang="en-US" b="1" dirty="0" smtClean="0"/>
              <a:t>lower </a:t>
            </a:r>
            <a:r>
              <a:rPr lang="en-US" dirty="0" smtClean="0"/>
              <a:t>(95</a:t>
            </a:r>
            <a:r>
              <a:rPr lang="en-US" dirty="0"/>
              <a:t>% CI, </a:t>
            </a:r>
            <a:r>
              <a:rPr lang="en-US" dirty="0" smtClean="0"/>
              <a:t>3–46)</a:t>
            </a:r>
            <a:endParaRPr lang="en-US" dirty="0"/>
          </a:p>
          <a:p>
            <a:r>
              <a:rPr lang="en-US" dirty="0" smtClean="0"/>
              <a:t>Canagliflozin</a:t>
            </a:r>
            <a:r>
              <a:rPr lang="en-US" b="1" dirty="0" smtClean="0"/>
              <a:t> attenuated the slope </a:t>
            </a:r>
            <a:r>
              <a:rPr lang="en-US" b="1" dirty="0"/>
              <a:t>of chronic eGFR decline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by 2.7 mL/min/1.73 m</a:t>
            </a:r>
            <a:r>
              <a:rPr lang="en-US" baseline="30000" dirty="0" smtClean="0"/>
              <a:t>2</a:t>
            </a:r>
            <a:r>
              <a:rPr lang="en-US" dirty="0" smtClean="0"/>
              <a:t>/year (</a:t>
            </a:r>
            <a:r>
              <a:rPr lang="en-US" dirty="0"/>
              <a:t>1.9 vs </a:t>
            </a:r>
            <a:r>
              <a:rPr lang="en-US" dirty="0" smtClean="0"/>
              <a:t>4.6)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29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1" y="2504818"/>
            <a:ext cx="6321754" cy="707886"/>
          </a:xfrm>
        </p:spPr>
        <p:txBody>
          <a:bodyPr/>
          <a:lstStyle/>
          <a:p>
            <a:r>
              <a:rPr lang="en-US" sz="4000" dirty="0"/>
              <a:t>CREDENCE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287712"/>
            <a:ext cx="7162799" cy="369888"/>
          </a:xfrm>
        </p:spPr>
        <p:txBody>
          <a:bodyPr/>
          <a:lstStyle/>
          <a:p>
            <a:r>
              <a:rPr lang="en-US" sz="2800" i="1" dirty="0" smtClean="0"/>
              <a:t>Secondary CV </a:t>
            </a:r>
            <a:r>
              <a:rPr lang="en-US" sz="2800" i="1" dirty="0"/>
              <a:t>Outcomes</a:t>
            </a:r>
          </a:p>
          <a:p>
            <a:r>
              <a:rPr lang="en-US" sz="2800" dirty="0"/>
              <a:t>Kenneth W. Mahaffey, MD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3137"/>
            <a:ext cx="11430000" cy="892552"/>
          </a:xfrm>
        </p:spPr>
        <p:txBody>
          <a:bodyPr/>
          <a:lstStyle/>
          <a:p>
            <a:r>
              <a:rPr lang="en-US" dirty="0"/>
              <a:t>Presenter Disclosures: </a:t>
            </a:r>
            <a:br>
              <a:rPr lang="en-US" dirty="0"/>
            </a:br>
            <a:r>
              <a:rPr lang="en-US" dirty="0"/>
              <a:t>Kenneth W. Mahaffey, 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support</a:t>
            </a:r>
          </a:p>
          <a:p>
            <a:pPr lvl="1"/>
            <a:r>
              <a:rPr lang="en-US" dirty="0"/>
              <a:t>Afferent, Amgen, Apple, Inc., AstraZeneca, </a:t>
            </a:r>
            <a:r>
              <a:rPr lang="en-US" dirty="0" err="1"/>
              <a:t>Cardiva</a:t>
            </a:r>
            <a:r>
              <a:rPr lang="en-US" dirty="0"/>
              <a:t> Medical, Inc., Daiichi, </a:t>
            </a:r>
            <a:r>
              <a:rPr lang="en-US" dirty="0" err="1"/>
              <a:t>Ferring</a:t>
            </a:r>
            <a:r>
              <a:rPr lang="en-US" dirty="0"/>
              <a:t>, Google (Verily), Johnson &amp; Johnson, </a:t>
            </a:r>
            <a:r>
              <a:rPr lang="en-US" dirty="0" err="1"/>
              <a:t>Luitpold</a:t>
            </a:r>
            <a:r>
              <a:rPr lang="en-US" dirty="0"/>
              <a:t>, Medtronic, Merck, NIH, Novartis, Sanofi, St. Jude, </a:t>
            </a:r>
            <a:r>
              <a:rPr lang="en-US" dirty="0" smtClean="0"/>
              <a:t>and </a:t>
            </a:r>
            <a:r>
              <a:rPr lang="en-US" dirty="0" err="1" smtClean="0"/>
              <a:t>Tenax</a:t>
            </a:r>
            <a:endParaRPr lang="en-US" dirty="0"/>
          </a:p>
          <a:p>
            <a:r>
              <a:rPr lang="en-US" dirty="0"/>
              <a:t>Consultant (speaker fees for CME events only)</a:t>
            </a:r>
            <a:endParaRPr lang="en-US" dirty="0" smtClean="0"/>
          </a:p>
          <a:p>
            <a:pPr lvl="1"/>
            <a:r>
              <a:rPr lang="en-US" dirty="0" smtClean="0"/>
              <a:t>Abbott, </a:t>
            </a:r>
            <a:r>
              <a:rPr lang="en-US" dirty="0" err="1" smtClean="0"/>
              <a:t>Ablynx</a:t>
            </a:r>
            <a:r>
              <a:rPr lang="en-US" dirty="0" smtClean="0"/>
              <a:t>, AstraZeneca, </a:t>
            </a:r>
            <a:r>
              <a:rPr lang="en-US" dirty="0" err="1" smtClean="0"/>
              <a:t>Baim</a:t>
            </a:r>
            <a:r>
              <a:rPr lang="en-US" dirty="0" smtClean="0"/>
              <a:t> Institute, Boehringer Ingelheim, Bristol Myers Squibb, Elsevier, GlaxoSmithKline, Johnson &amp; Johnson, MedErgy, Medscape, Mitsubishi, </a:t>
            </a:r>
            <a:r>
              <a:rPr lang="en-US" dirty="0" err="1" smtClean="0"/>
              <a:t>Myokardia</a:t>
            </a:r>
            <a:r>
              <a:rPr lang="en-US" dirty="0" smtClean="0"/>
              <a:t>, NIH, Novartis, Novo Nordisk, Portola, Radiometer, Regeneron, Springer Publishing, </a:t>
            </a:r>
            <a:br>
              <a:rPr lang="en-US" dirty="0" smtClean="0"/>
            </a:br>
            <a:r>
              <a:rPr lang="en-US" dirty="0" smtClean="0"/>
              <a:t>and UCSF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68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CV-related Baseline Demographics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364080"/>
              </p:ext>
            </p:extLst>
          </p:nvPr>
        </p:nvGraphicFramePr>
        <p:xfrm>
          <a:off x="380999" y="1371601"/>
          <a:ext cx="11430001" cy="48005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5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6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6093">
                  <a:extLst>
                    <a:ext uri="{9D8B030D-6E8A-4147-A177-3AD203B41FA5}">
                      <a16:colId xmlns:a16="http://schemas.microsoft.com/office/drawing/2014/main" val="741953242"/>
                    </a:ext>
                  </a:extLst>
                </a:gridCol>
              </a:tblGrid>
              <a:tr h="5638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125" marR="321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Canagliflozin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(n = 2202)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Placebo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(n = 2199)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(N = 4401)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7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rgbClr val="000000"/>
                          </a:solidFill>
                          <a:effectLst/>
                        </a:rPr>
                        <a:t>Hypertension, %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00"/>
                          </a:solidFill>
                        </a:rPr>
                        <a:t>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707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rgbClr val="000000"/>
                          </a:solidFill>
                          <a:effectLst/>
                        </a:rPr>
                        <a:t>Heart failure (NYHA I-III), %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00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707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1" dirty="0" smtClean="0">
                          <a:solidFill>
                            <a:srgbClr val="000000"/>
                          </a:solidFill>
                          <a:effectLst/>
                        </a:rPr>
                        <a:t>CV </a:t>
                      </a:r>
                      <a:r>
                        <a:rPr lang="en-AU" sz="1800" b="1" dirty="0">
                          <a:solidFill>
                            <a:srgbClr val="000000"/>
                          </a:solidFill>
                          <a:effectLst/>
                        </a:rPr>
                        <a:t>disease, %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0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70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Renal and CV protective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</a:rPr>
                        <a:t>agents, %</a:t>
                      </a:r>
                      <a:endParaRPr lang="en-US" sz="1800" b="1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59877098"/>
                  </a:ext>
                </a:extLst>
              </a:tr>
              <a:tr h="47075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solidFill>
                            <a:srgbClr val="000000"/>
                          </a:solidFill>
                          <a:effectLst/>
                        </a:rPr>
                        <a:t>  RAAS</a:t>
                      </a:r>
                      <a:r>
                        <a:rPr lang="en-AU" sz="1800" baseline="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AU" sz="1800" baseline="0" dirty="0">
                          <a:solidFill>
                            <a:srgbClr val="000000"/>
                          </a:solidFill>
                          <a:effectLst/>
                        </a:rPr>
                        <a:t>inhibitor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&gt;99.9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99.8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99.9</a:t>
                      </a:r>
                      <a:endParaRPr lang="en-US" sz="1800" b="1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78450246"/>
                  </a:ext>
                </a:extLst>
              </a:tr>
              <a:tr h="47075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solidFill>
                            <a:srgbClr val="000000"/>
                          </a:solidFill>
                          <a:effectLst/>
                        </a:rPr>
                        <a:t>  Statin 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70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68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69</a:t>
                      </a:r>
                      <a:endParaRPr lang="en-US" sz="1800" b="1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1770395"/>
                  </a:ext>
                </a:extLst>
              </a:tr>
              <a:tr h="47075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solidFill>
                            <a:srgbClr val="000000"/>
                          </a:solidFill>
                          <a:effectLst/>
                        </a:rPr>
                        <a:t>  Antithrombotic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61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58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60</a:t>
                      </a:r>
                      <a:endParaRPr lang="en-US" sz="1800" b="1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8328319"/>
                  </a:ext>
                </a:extLst>
              </a:tr>
              <a:tr h="47075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</a:rPr>
                        <a:t>  Beta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blocker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en-US" sz="1800" b="1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3588116"/>
                  </a:ext>
                </a:extLst>
              </a:tr>
              <a:tr h="47075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solidFill>
                            <a:srgbClr val="000000"/>
                          </a:solidFill>
                          <a:effectLst/>
                        </a:rPr>
                        <a:t>  Diuretic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47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47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47</a:t>
                      </a:r>
                      <a:endParaRPr lang="en-US" sz="1800" b="1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4503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02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 Death </a:t>
            </a:r>
            <a:r>
              <a:rPr lang="en-US" dirty="0" smtClean="0"/>
              <a:t>or Hospitalization for </a:t>
            </a:r>
            <a:r>
              <a:rPr lang="en-US" dirty="0"/>
              <a:t>Heart Failure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1521222" y="1460838"/>
          <a:ext cx="9149556" cy="402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020300" y="2557046"/>
            <a:ext cx="2324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57200"/>
                </a:solidFill>
              </a:rPr>
              <a:t>253 </a:t>
            </a:r>
            <a:r>
              <a:rPr lang="en-US" sz="1600" b="1" dirty="0" smtClean="0">
                <a:solidFill>
                  <a:srgbClr val="E57200"/>
                </a:solidFill>
              </a:rPr>
              <a:t>participants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20300" y="3166646"/>
            <a:ext cx="2324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9357A"/>
                </a:solidFill>
              </a:rPr>
              <a:t>179 </a:t>
            </a:r>
            <a:r>
              <a:rPr lang="en-US" sz="1600" b="1" dirty="0" smtClean="0">
                <a:solidFill>
                  <a:srgbClr val="09357A"/>
                </a:solidFill>
              </a:rPr>
              <a:t>participants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216499" y="1624812"/>
            <a:ext cx="5410199" cy="687183"/>
          </a:xfrm>
          <a:prstGeom prst="rect">
            <a:avLst/>
          </a:prstGeom>
          <a:noFill/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Hazard ratio, 0.69 (95% CI, 0.57–0.83)</a:t>
            </a:r>
          </a:p>
          <a:p>
            <a:r>
              <a:rPr lang="en-US" sz="16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&lt;</a:t>
            </a:r>
            <a:r>
              <a:rPr lang="en-US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0.001</a:t>
            </a:r>
            <a:endParaRPr lang="en-US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228601" y="5442585"/>
          <a:ext cx="10363203" cy="5772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06435">
                  <a:extLst>
                    <a:ext uri="{9D8B030D-6E8A-4147-A177-3AD203B41FA5}">
                      <a16:colId xmlns:a16="http://schemas.microsoft.com/office/drawing/2014/main" val="382463058"/>
                    </a:ext>
                  </a:extLst>
                </a:gridCol>
                <a:gridCol w="1119596">
                  <a:extLst>
                    <a:ext uri="{9D8B030D-6E8A-4147-A177-3AD203B41FA5}">
                      <a16:colId xmlns:a16="http://schemas.microsoft.com/office/drawing/2014/main" val="665633604"/>
                    </a:ext>
                  </a:extLst>
                </a:gridCol>
                <a:gridCol w="1119596">
                  <a:extLst>
                    <a:ext uri="{9D8B030D-6E8A-4147-A177-3AD203B41FA5}">
                      <a16:colId xmlns:a16="http://schemas.microsoft.com/office/drawing/2014/main" val="1235645658"/>
                    </a:ext>
                  </a:extLst>
                </a:gridCol>
                <a:gridCol w="1119596">
                  <a:extLst>
                    <a:ext uri="{9D8B030D-6E8A-4147-A177-3AD203B41FA5}">
                      <a16:colId xmlns:a16="http://schemas.microsoft.com/office/drawing/2014/main" val="4110559018"/>
                    </a:ext>
                  </a:extLst>
                </a:gridCol>
                <a:gridCol w="1119596">
                  <a:extLst>
                    <a:ext uri="{9D8B030D-6E8A-4147-A177-3AD203B41FA5}">
                      <a16:colId xmlns:a16="http://schemas.microsoft.com/office/drawing/2014/main" val="580561868"/>
                    </a:ext>
                  </a:extLst>
                </a:gridCol>
                <a:gridCol w="1119596">
                  <a:extLst>
                    <a:ext uri="{9D8B030D-6E8A-4147-A177-3AD203B41FA5}">
                      <a16:colId xmlns:a16="http://schemas.microsoft.com/office/drawing/2014/main" val="2962544970"/>
                    </a:ext>
                  </a:extLst>
                </a:gridCol>
                <a:gridCol w="1119596">
                  <a:extLst>
                    <a:ext uri="{9D8B030D-6E8A-4147-A177-3AD203B41FA5}">
                      <a16:colId xmlns:a16="http://schemas.microsoft.com/office/drawing/2014/main" val="2283605645"/>
                    </a:ext>
                  </a:extLst>
                </a:gridCol>
                <a:gridCol w="1119596">
                  <a:extLst>
                    <a:ext uri="{9D8B030D-6E8A-4147-A177-3AD203B41FA5}">
                      <a16:colId xmlns:a16="http://schemas.microsoft.com/office/drawing/2014/main" val="3626210223"/>
                    </a:ext>
                  </a:extLst>
                </a:gridCol>
                <a:gridCol w="1119596">
                  <a:extLst>
                    <a:ext uri="{9D8B030D-6E8A-4147-A177-3AD203B41FA5}">
                      <a16:colId xmlns:a16="http://schemas.microsoft.com/office/drawing/2014/main" val="328750844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No. at risk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6647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Placebo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87335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Canagliflozin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7832527"/>
                  </a:ext>
                </a:extLst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3124200" y="4813606"/>
            <a:ext cx="7088323" cy="304800"/>
            <a:chOff x="3200400" y="4724400"/>
            <a:chExt cx="7088323" cy="3048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3200400" y="4724400"/>
              <a:ext cx="3810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000000"/>
                  </a:solidFill>
                  <a:latin typeface="Verdana" charset="0"/>
                </a:rPr>
                <a:t>6</a:t>
              </a: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209829" y="4724400"/>
              <a:ext cx="6078894" cy="304800"/>
              <a:chOff x="4209829" y="4724400"/>
              <a:chExt cx="6078894" cy="304800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4209829" y="4724400"/>
                <a:ext cx="646146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12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5417506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18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6535016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24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7592637" y="4724400"/>
                <a:ext cx="568225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30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8759554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36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9848629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42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 rot="16200000">
            <a:off x="-411480" y="2882266"/>
            <a:ext cx="3749040" cy="6400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Participants with an event (%)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229600" y="1539366"/>
            <a:ext cx="1872114" cy="632847"/>
            <a:chOff x="7071214" y="1343435"/>
            <a:chExt cx="1872114" cy="632847"/>
          </a:xfrm>
        </p:grpSpPr>
        <p:cxnSp>
          <p:nvCxnSpPr>
            <p:cNvPr id="26" name="Straight Connector 25"/>
            <p:cNvCxnSpPr/>
            <p:nvPr/>
          </p:nvCxnSpPr>
          <p:spPr bwMode="auto">
            <a:xfrm>
              <a:off x="7071214" y="1512712"/>
              <a:ext cx="36732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7440135" y="1343435"/>
              <a:ext cx="9701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1600" dirty="0">
                  <a:solidFill>
                    <a:srgbClr val="000000"/>
                  </a:solidFill>
                  <a:latin typeface="Verdana"/>
                  <a:cs typeface="+mn-cs"/>
                </a:rPr>
                <a:t>Placebo</a:t>
              </a:r>
              <a:endParaRPr kumimoji="1" lang="ja-JP" altLang="en-US" sz="1600" dirty="0">
                <a:solidFill>
                  <a:srgbClr val="000000"/>
                </a:solidFill>
                <a:latin typeface="Verdana"/>
                <a:cs typeface="+mn-cs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>
              <a:off x="7071214" y="1823882"/>
              <a:ext cx="36732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7452214" y="1637728"/>
              <a:ext cx="14911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1600" dirty="0">
                  <a:solidFill>
                    <a:srgbClr val="000000"/>
                  </a:solidFill>
                  <a:latin typeface="Verdana"/>
                  <a:cs typeface="+mn-cs"/>
                </a:rPr>
                <a:t>Canagliflozin</a:t>
              </a:r>
              <a:endParaRPr kumimoji="1" lang="ja-JP" altLang="en-US" sz="1600" dirty="0">
                <a:solidFill>
                  <a:srgbClr val="000000"/>
                </a:solidFill>
                <a:latin typeface="Verdan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314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Chart bld="series"/>
        </p:bldSub>
      </p:bldGraphic>
      <p:bldP spid="9" grpId="0"/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63247"/>
            <a:ext cx="11430000" cy="492443"/>
          </a:xfrm>
        </p:spPr>
        <p:txBody>
          <a:bodyPr/>
          <a:lstStyle/>
          <a:p>
            <a:pPr lvl="0"/>
            <a:r>
              <a:rPr lang="en-US" dirty="0" smtClean="0"/>
              <a:t>Major Cardiovascular Events: CV </a:t>
            </a:r>
            <a:r>
              <a:rPr lang="en-US" dirty="0"/>
              <a:t>Death, </a:t>
            </a:r>
            <a:r>
              <a:rPr lang="en-US" dirty="0" smtClean="0"/>
              <a:t>MI, or Stroke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44551" y="5442585"/>
          <a:ext cx="10347246" cy="5772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04270">
                  <a:extLst>
                    <a:ext uri="{9D8B030D-6E8A-4147-A177-3AD203B41FA5}">
                      <a16:colId xmlns:a16="http://schemas.microsoft.com/office/drawing/2014/main" val="382463058"/>
                    </a:ext>
                  </a:extLst>
                </a:gridCol>
                <a:gridCol w="1117872">
                  <a:extLst>
                    <a:ext uri="{9D8B030D-6E8A-4147-A177-3AD203B41FA5}">
                      <a16:colId xmlns:a16="http://schemas.microsoft.com/office/drawing/2014/main" val="665633604"/>
                    </a:ext>
                  </a:extLst>
                </a:gridCol>
                <a:gridCol w="1117872">
                  <a:extLst>
                    <a:ext uri="{9D8B030D-6E8A-4147-A177-3AD203B41FA5}">
                      <a16:colId xmlns:a16="http://schemas.microsoft.com/office/drawing/2014/main" val="1235645658"/>
                    </a:ext>
                  </a:extLst>
                </a:gridCol>
                <a:gridCol w="1117872">
                  <a:extLst>
                    <a:ext uri="{9D8B030D-6E8A-4147-A177-3AD203B41FA5}">
                      <a16:colId xmlns:a16="http://schemas.microsoft.com/office/drawing/2014/main" val="4110559018"/>
                    </a:ext>
                  </a:extLst>
                </a:gridCol>
                <a:gridCol w="1117872">
                  <a:extLst>
                    <a:ext uri="{9D8B030D-6E8A-4147-A177-3AD203B41FA5}">
                      <a16:colId xmlns:a16="http://schemas.microsoft.com/office/drawing/2014/main" val="580561868"/>
                    </a:ext>
                  </a:extLst>
                </a:gridCol>
                <a:gridCol w="1117872">
                  <a:extLst>
                    <a:ext uri="{9D8B030D-6E8A-4147-A177-3AD203B41FA5}">
                      <a16:colId xmlns:a16="http://schemas.microsoft.com/office/drawing/2014/main" val="2962544970"/>
                    </a:ext>
                  </a:extLst>
                </a:gridCol>
                <a:gridCol w="1117872">
                  <a:extLst>
                    <a:ext uri="{9D8B030D-6E8A-4147-A177-3AD203B41FA5}">
                      <a16:colId xmlns:a16="http://schemas.microsoft.com/office/drawing/2014/main" val="2283605645"/>
                    </a:ext>
                  </a:extLst>
                </a:gridCol>
                <a:gridCol w="1117872">
                  <a:extLst>
                    <a:ext uri="{9D8B030D-6E8A-4147-A177-3AD203B41FA5}">
                      <a16:colId xmlns:a16="http://schemas.microsoft.com/office/drawing/2014/main" val="3626210223"/>
                    </a:ext>
                  </a:extLst>
                </a:gridCol>
                <a:gridCol w="1117872">
                  <a:extLst>
                    <a:ext uri="{9D8B030D-6E8A-4147-A177-3AD203B41FA5}">
                      <a16:colId xmlns:a16="http://schemas.microsoft.com/office/drawing/2014/main" val="328750844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No. at </a:t>
                      </a:r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risk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6647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Placebo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87335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Canagliflozin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7832527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367213"/>
              </p:ext>
            </p:extLst>
          </p:nvPr>
        </p:nvGraphicFramePr>
        <p:xfrm>
          <a:off x="1528762" y="1371600"/>
          <a:ext cx="9134476" cy="4114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"/>
          <p:cNvSpPr txBox="1"/>
          <p:nvPr/>
        </p:nvSpPr>
        <p:spPr>
          <a:xfrm>
            <a:off x="2209800" y="1615617"/>
            <a:ext cx="2801078" cy="68718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Hazard ratio, 0.80 (95% CI, 0.67–0.95)</a:t>
            </a:r>
          </a:p>
          <a:p>
            <a:r>
              <a:rPr lang="en-US" sz="16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= </a:t>
            </a:r>
            <a:r>
              <a:rPr lang="en-US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0.01</a:t>
            </a:r>
            <a:endParaRPr lang="en-US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24730" y="2480846"/>
            <a:ext cx="2167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57200"/>
                </a:solidFill>
              </a:rPr>
              <a:t>269 </a:t>
            </a:r>
            <a:r>
              <a:rPr lang="en-US" sz="1600" b="1" dirty="0" smtClean="0">
                <a:solidFill>
                  <a:srgbClr val="E57200"/>
                </a:solidFill>
              </a:rPr>
              <a:t>participants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030046" y="2938046"/>
            <a:ext cx="216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9357A"/>
                </a:solidFill>
              </a:rPr>
              <a:t>217 </a:t>
            </a:r>
            <a:r>
              <a:rPr lang="en-US" sz="1600" b="1" dirty="0" smtClean="0">
                <a:solidFill>
                  <a:srgbClr val="09357A"/>
                </a:solidFill>
              </a:rPr>
              <a:t>participants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124200" y="4813606"/>
            <a:ext cx="7088323" cy="304800"/>
            <a:chOff x="3200400" y="4724400"/>
            <a:chExt cx="7088323" cy="3048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3200400" y="4724400"/>
              <a:ext cx="3810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000000"/>
                  </a:solidFill>
                  <a:latin typeface="Verdana" charset="0"/>
                </a:rPr>
                <a:t>6</a:t>
              </a: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209829" y="4724400"/>
              <a:ext cx="6078894" cy="304800"/>
              <a:chOff x="4209829" y="4724400"/>
              <a:chExt cx="6078894" cy="304800"/>
            </a:xfrm>
          </p:grpSpPr>
          <p:sp>
            <p:nvSpPr>
              <p:cNvPr id="27" name="Rectangle 26"/>
              <p:cNvSpPr/>
              <p:nvPr/>
            </p:nvSpPr>
            <p:spPr bwMode="auto">
              <a:xfrm>
                <a:off x="4209829" y="4724400"/>
                <a:ext cx="646146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12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5417506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18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6535016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24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7592637" y="4724400"/>
                <a:ext cx="568225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30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8759554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36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9848629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42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 rot="16200000">
            <a:off x="-411480" y="2882266"/>
            <a:ext cx="3749040" cy="6400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Participants with an event (%)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229600" y="1539366"/>
            <a:ext cx="1872114" cy="632847"/>
            <a:chOff x="7071214" y="1343435"/>
            <a:chExt cx="1872114" cy="632847"/>
          </a:xfrm>
        </p:grpSpPr>
        <p:cxnSp>
          <p:nvCxnSpPr>
            <p:cNvPr id="34" name="Straight Connector 33"/>
            <p:cNvCxnSpPr/>
            <p:nvPr/>
          </p:nvCxnSpPr>
          <p:spPr bwMode="auto">
            <a:xfrm>
              <a:off x="7071214" y="1512712"/>
              <a:ext cx="36732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7440135" y="1343435"/>
              <a:ext cx="9701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1600" dirty="0">
                  <a:solidFill>
                    <a:srgbClr val="000000"/>
                  </a:solidFill>
                  <a:latin typeface="Verdana"/>
                  <a:cs typeface="+mn-cs"/>
                </a:rPr>
                <a:t>Placebo</a:t>
              </a:r>
              <a:endParaRPr kumimoji="1" lang="ja-JP" altLang="en-US" sz="1600" dirty="0">
                <a:solidFill>
                  <a:srgbClr val="000000"/>
                </a:solidFill>
                <a:latin typeface="Verdana"/>
                <a:cs typeface="+mn-cs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>
              <a:off x="7071214" y="1823882"/>
              <a:ext cx="36732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7452214" y="1637728"/>
              <a:ext cx="14911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1600" dirty="0">
                  <a:solidFill>
                    <a:srgbClr val="000000"/>
                  </a:solidFill>
                  <a:latin typeface="Verdana"/>
                  <a:cs typeface="+mn-cs"/>
                </a:rPr>
                <a:t>Canagliflozin</a:t>
              </a:r>
              <a:endParaRPr kumimoji="1" lang="ja-JP" altLang="en-US" sz="1600" dirty="0">
                <a:solidFill>
                  <a:srgbClr val="000000"/>
                </a:solidFill>
                <a:latin typeface="Verdan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00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18" grpId="0"/>
      <p:bldP spid="2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63246"/>
            <a:ext cx="11430000" cy="492443"/>
          </a:xfrm>
        </p:spPr>
        <p:txBody>
          <a:bodyPr/>
          <a:lstStyle/>
          <a:p>
            <a:pPr lvl="0"/>
            <a:r>
              <a:rPr lang="en-US" dirty="0" smtClean="0"/>
              <a:t>Hospitalization for </a:t>
            </a:r>
            <a:r>
              <a:rPr lang="en-US" dirty="0"/>
              <a:t>Heart Failure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560138" y="1371600"/>
          <a:ext cx="9071723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8599" y="5442585"/>
          <a:ext cx="10363201" cy="5772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06433">
                  <a:extLst>
                    <a:ext uri="{9D8B030D-6E8A-4147-A177-3AD203B41FA5}">
                      <a16:colId xmlns:a16="http://schemas.microsoft.com/office/drawing/2014/main" val="382463058"/>
                    </a:ext>
                  </a:extLst>
                </a:gridCol>
                <a:gridCol w="1119596">
                  <a:extLst>
                    <a:ext uri="{9D8B030D-6E8A-4147-A177-3AD203B41FA5}">
                      <a16:colId xmlns:a16="http://schemas.microsoft.com/office/drawing/2014/main" val="665633604"/>
                    </a:ext>
                  </a:extLst>
                </a:gridCol>
                <a:gridCol w="1119596">
                  <a:extLst>
                    <a:ext uri="{9D8B030D-6E8A-4147-A177-3AD203B41FA5}">
                      <a16:colId xmlns:a16="http://schemas.microsoft.com/office/drawing/2014/main" val="1235645658"/>
                    </a:ext>
                  </a:extLst>
                </a:gridCol>
                <a:gridCol w="1119596">
                  <a:extLst>
                    <a:ext uri="{9D8B030D-6E8A-4147-A177-3AD203B41FA5}">
                      <a16:colId xmlns:a16="http://schemas.microsoft.com/office/drawing/2014/main" val="4110559018"/>
                    </a:ext>
                  </a:extLst>
                </a:gridCol>
                <a:gridCol w="1119596">
                  <a:extLst>
                    <a:ext uri="{9D8B030D-6E8A-4147-A177-3AD203B41FA5}">
                      <a16:colId xmlns:a16="http://schemas.microsoft.com/office/drawing/2014/main" val="580561868"/>
                    </a:ext>
                  </a:extLst>
                </a:gridCol>
                <a:gridCol w="1119596">
                  <a:extLst>
                    <a:ext uri="{9D8B030D-6E8A-4147-A177-3AD203B41FA5}">
                      <a16:colId xmlns:a16="http://schemas.microsoft.com/office/drawing/2014/main" val="2962544970"/>
                    </a:ext>
                  </a:extLst>
                </a:gridCol>
                <a:gridCol w="1119596">
                  <a:extLst>
                    <a:ext uri="{9D8B030D-6E8A-4147-A177-3AD203B41FA5}">
                      <a16:colId xmlns:a16="http://schemas.microsoft.com/office/drawing/2014/main" val="2283605645"/>
                    </a:ext>
                  </a:extLst>
                </a:gridCol>
                <a:gridCol w="1119596">
                  <a:extLst>
                    <a:ext uri="{9D8B030D-6E8A-4147-A177-3AD203B41FA5}">
                      <a16:colId xmlns:a16="http://schemas.microsoft.com/office/drawing/2014/main" val="3626210223"/>
                    </a:ext>
                  </a:extLst>
                </a:gridCol>
                <a:gridCol w="1119596">
                  <a:extLst>
                    <a:ext uri="{9D8B030D-6E8A-4147-A177-3AD203B41FA5}">
                      <a16:colId xmlns:a16="http://schemas.microsoft.com/office/drawing/2014/main" val="328750844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No. at risk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6647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Placebo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87335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Canagliflozin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7832527"/>
                  </a:ext>
                </a:extLst>
              </a:tr>
            </a:tbl>
          </a:graphicData>
        </a:graphic>
      </p:graphicFrame>
      <p:sp>
        <p:nvSpPr>
          <p:cNvPr id="18" name="TextBox 1"/>
          <p:cNvSpPr txBox="1"/>
          <p:nvPr/>
        </p:nvSpPr>
        <p:spPr>
          <a:xfrm>
            <a:off x="2200219" y="1617789"/>
            <a:ext cx="3316379" cy="60874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Hazard ratio, 0.61 (95% CI, 0.47–0.80)</a:t>
            </a:r>
          </a:p>
          <a:p>
            <a:r>
              <a:rPr lang="en-US" sz="16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 </a:t>
            </a:r>
            <a:r>
              <a:rPr lang="en-US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&lt;0.001</a:t>
            </a:r>
            <a:endParaRPr lang="en-US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97632" y="3319046"/>
            <a:ext cx="2194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57200"/>
                </a:solidFill>
              </a:rPr>
              <a:t>141 </a:t>
            </a:r>
            <a:r>
              <a:rPr lang="en-US" sz="1600" b="1" dirty="0" smtClean="0">
                <a:solidFill>
                  <a:srgbClr val="E57200"/>
                </a:solidFill>
              </a:rPr>
              <a:t>participants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026146" y="3776246"/>
            <a:ext cx="2165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9357A"/>
                </a:solidFill>
              </a:rPr>
              <a:t>89 </a:t>
            </a:r>
            <a:r>
              <a:rPr lang="en-US" sz="1600" b="1" dirty="0" smtClean="0">
                <a:solidFill>
                  <a:srgbClr val="09357A"/>
                </a:solidFill>
              </a:rPr>
              <a:t>participants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124200" y="4813606"/>
            <a:ext cx="7088323" cy="304800"/>
            <a:chOff x="3200400" y="4724400"/>
            <a:chExt cx="7088323" cy="304800"/>
          </a:xfrm>
        </p:grpSpPr>
        <p:sp>
          <p:nvSpPr>
            <p:cNvPr id="30" name="Rectangle 29"/>
            <p:cNvSpPr/>
            <p:nvPr/>
          </p:nvSpPr>
          <p:spPr bwMode="auto">
            <a:xfrm>
              <a:off x="3200400" y="4724400"/>
              <a:ext cx="3810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000000"/>
                  </a:solidFill>
                  <a:latin typeface="Verdana" charset="0"/>
                </a:rPr>
                <a:t>6</a:t>
              </a: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4209829" y="4724400"/>
              <a:ext cx="6078894" cy="304800"/>
              <a:chOff x="4209829" y="4724400"/>
              <a:chExt cx="6078894" cy="304800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4209829" y="4724400"/>
                <a:ext cx="646146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12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5417506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18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6535016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24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7592637" y="4724400"/>
                <a:ext cx="568225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30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8759554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36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9848629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42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 rot="16200000">
            <a:off x="-411480" y="2882266"/>
            <a:ext cx="3749040" cy="6400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Participants with an event (%)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229600" y="1539366"/>
            <a:ext cx="1872114" cy="632847"/>
            <a:chOff x="7071214" y="1343435"/>
            <a:chExt cx="1872114" cy="632847"/>
          </a:xfrm>
        </p:grpSpPr>
        <p:cxnSp>
          <p:nvCxnSpPr>
            <p:cNvPr id="39" name="Straight Connector 38"/>
            <p:cNvCxnSpPr/>
            <p:nvPr/>
          </p:nvCxnSpPr>
          <p:spPr bwMode="auto">
            <a:xfrm>
              <a:off x="7071214" y="1512712"/>
              <a:ext cx="36732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7440135" y="1343435"/>
              <a:ext cx="9701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1600" dirty="0">
                  <a:solidFill>
                    <a:srgbClr val="000000"/>
                  </a:solidFill>
                  <a:latin typeface="Verdana"/>
                  <a:cs typeface="+mn-cs"/>
                </a:rPr>
                <a:t>Placebo</a:t>
              </a:r>
              <a:endParaRPr kumimoji="1" lang="ja-JP" altLang="en-US" sz="1600" dirty="0">
                <a:solidFill>
                  <a:srgbClr val="000000"/>
                </a:solidFill>
                <a:latin typeface="Verdana"/>
                <a:cs typeface="+mn-cs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7071214" y="1823882"/>
              <a:ext cx="36732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7452214" y="1637728"/>
              <a:ext cx="14911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1600" dirty="0">
                  <a:solidFill>
                    <a:srgbClr val="000000"/>
                  </a:solidFill>
                  <a:latin typeface="Verdana"/>
                  <a:cs typeface="+mn-cs"/>
                </a:rPr>
                <a:t>Canagliflozin</a:t>
              </a:r>
              <a:endParaRPr kumimoji="1" lang="ja-JP" altLang="en-US" sz="1600" dirty="0">
                <a:solidFill>
                  <a:srgbClr val="000000"/>
                </a:solidFill>
                <a:latin typeface="Verdan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799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P spid="18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943600" y="1543049"/>
            <a:ext cx="5334000" cy="4324351"/>
            <a:chOff x="5791200" y="1897063"/>
            <a:chExt cx="5334000" cy="4324351"/>
          </a:xfrm>
        </p:grpSpPr>
        <p:sp>
          <p:nvSpPr>
            <p:cNvPr id="34015" name="Oval 223"/>
            <p:cNvSpPr>
              <a:spLocks noChangeArrowheads="1"/>
            </p:cNvSpPr>
            <p:nvPr/>
          </p:nvSpPr>
          <p:spPr bwMode="auto">
            <a:xfrm>
              <a:off x="8777288" y="4632325"/>
              <a:ext cx="107950" cy="107950"/>
            </a:xfrm>
            <a:prstGeom prst="ellipse">
              <a:avLst/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3889" name="Rectangle 502"/>
            <p:cNvSpPr>
              <a:spLocks noChangeArrowheads="1"/>
            </p:cNvSpPr>
            <p:nvPr/>
          </p:nvSpPr>
          <p:spPr bwMode="auto">
            <a:xfrm>
              <a:off x="9698038" y="4980376"/>
              <a:ext cx="12747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80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Africa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80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(0.08→0.24)</a:t>
              </a:r>
            </a:p>
          </p:txBody>
        </p:sp>
        <p:sp>
          <p:nvSpPr>
            <p:cNvPr id="33890" name="Rectangle 503"/>
            <p:cNvSpPr>
              <a:spLocks noChangeArrowheads="1"/>
            </p:cNvSpPr>
            <p:nvPr/>
          </p:nvSpPr>
          <p:spPr bwMode="auto">
            <a:xfrm>
              <a:off x="9698038" y="3035300"/>
              <a:ext cx="14271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Asia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(0.97→2.16)</a:t>
              </a:r>
            </a:p>
          </p:txBody>
        </p:sp>
        <p:sp>
          <p:nvSpPr>
            <p:cNvPr id="33891" name="Rectangle 504"/>
            <p:cNvSpPr>
              <a:spLocks noChangeArrowheads="1"/>
            </p:cNvSpPr>
            <p:nvPr/>
          </p:nvSpPr>
          <p:spPr bwMode="auto">
            <a:xfrm>
              <a:off x="9669464" y="4627986"/>
              <a:ext cx="9938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Europe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(0.53→0.83)</a:t>
              </a:r>
            </a:p>
          </p:txBody>
        </p:sp>
        <p:sp>
          <p:nvSpPr>
            <p:cNvPr id="33892" name="Rectangle 505"/>
            <p:cNvSpPr>
              <a:spLocks noChangeArrowheads="1"/>
            </p:cNvSpPr>
            <p:nvPr/>
          </p:nvSpPr>
          <p:spPr bwMode="auto">
            <a:xfrm>
              <a:off x="9688513" y="4267200"/>
              <a:ext cx="10595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7F00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Latin America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7F00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(0.37→0.90) </a:t>
              </a:r>
            </a:p>
          </p:txBody>
        </p:sp>
        <p:sp>
          <p:nvSpPr>
            <p:cNvPr id="33895" name="Rectangle 512"/>
            <p:cNvSpPr>
              <a:spLocks noChangeArrowheads="1"/>
            </p:cNvSpPr>
            <p:nvPr/>
          </p:nvSpPr>
          <p:spPr bwMode="auto">
            <a:xfrm>
              <a:off x="9698039" y="3929063"/>
              <a:ext cx="11140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North America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(0.64→1.26)</a:t>
              </a:r>
            </a:p>
          </p:txBody>
        </p:sp>
        <p:sp>
          <p:nvSpPr>
            <p:cNvPr id="33896" name="Rectangle 513"/>
            <p:cNvSpPr>
              <a:spLocks noChangeArrowheads="1"/>
            </p:cNvSpPr>
            <p:nvPr/>
          </p:nvSpPr>
          <p:spPr bwMode="auto">
            <a:xfrm>
              <a:off x="9707564" y="5318682"/>
              <a:ext cx="13414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00080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Oceania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00080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(0.03→0.05)</a:t>
              </a:r>
            </a:p>
          </p:txBody>
        </p:sp>
        <p:grpSp>
          <p:nvGrpSpPr>
            <p:cNvPr id="3" name="Group 171"/>
            <p:cNvGrpSpPr>
              <a:grpSpLocks/>
            </p:cNvGrpSpPr>
            <p:nvPr/>
          </p:nvGrpSpPr>
          <p:grpSpPr bwMode="auto">
            <a:xfrm>
              <a:off x="6438900" y="5527676"/>
              <a:ext cx="3392488" cy="693738"/>
              <a:chOff x="500" y="3484"/>
              <a:chExt cx="2137" cy="437"/>
            </a:xfrm>
          </p:grpSpPr>
          <p:sp>
            <p:nvSpPr>
              <p:cNvPr id="33964" name="Rectangle 415"/>
              <p:cNvSpPr>
                <a:spLocks noChangeArrowheads="1"/>
              </p:cNvSpPr>
              <p:nvPr/>
            </p:nvSpPr>
            <p:spPr bwMode="auto">
              <a:xfrm>
                <a:off x="1409" y="3766"/>
                <a:ext cx="33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Geneva" pitchFamily="124" charset="-128"/>
                    <a:cs typeface="+mn-cs"/>
                  </a:rPr>
                  <a:t>Year</a:t>
                </a:r>
                <a:endPara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231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endParaRPr>
              </a:p>
            </p:txBody>
          </p:sp>
          <p:sp>
            <p:nvSpPr>
              <p:cNvPr id="33965" name="Line 173"/>
              <p:cNvSpPr>
                <a:spLocks noChangeShapeType="1"/>
              </p:cNvSpPr>
              <p:nvPr/>
            </p:nvSpPr>
            <p:spPr bwMode="auto">
              <a:xfrm>
                <a:off x="541" y="3484"/>
                <a:ext cx="199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srgbClr val="313231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endParaRPr>
              </a:p>
            </p:txBody>
          </p:sp>
          <p:sp>
            <p:nvSpPr>
              <p:cNvPr id="33966" name="Line 174"/>
              <p:cNvSpPr>
                <a:spLocks noChangeShapeType="1"/>
              </p:cNvSpPr>
              <p:nvPr/>
            </p:nvSpPr>
            <p:spPr bwMode="auto">
              <a:xfrm>
                <a:off x="616" y="3484"/>
                <a:ext cx="0" cy="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srgbClr val="313231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endParaRPr>
              </a:p>
            </p:txBody>
          </p:sp>
          <p:sp>
            <p:nvSpPr>
              <p:cNvPr id="33967" name="Rectangle 175"/>
              <p:cNvSpPr>
                <a:spLocks noChangeArrowheads="1"/>
              </p:cNvSpPr>
              <p:nvPr/>
            </p:nvSpPr>
            <p:spPr bwMode="auto">
              <a:xfrm>
                <a:off x="500" y="3570"/>
                <a:ext cx="28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Geneva" pitchFamily="124" charset="-128"/>
                    <a:cs typeface="+mn-cs"/>
                  </a:rPr>
                  <a:t>2010</a:t>
                </a:r>
                <a:endParaRPr kumimoji="0" lang="en-AU" sz="1400" b="0" i="0" u="none" strike="noStrike" kern="1200" cap="none" spc="0" normalizeH="0" baseline="0" noProof="0">
                  <a:ln>
                    <a:noFill/>
                  </a:ln>
                  <a:solidFill>
                    <a:srgbClr val="313231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endParaRPr>
              </a:p>
            </p:txBody>
          </p:sp>
          <p:sp>
            <p:nvSpPr>
              <p:cNvPr id="33968" name="Line 176"/>
              <p:cNvSpPr>
                <a:spLocks noChangeShapeType="1"/>
              </p:cNvSpPr>
              <p:nvPr/>
            </p:nvSpPr>
            <p:spPr bwMode="auto">
              <a:xfrm>
                <a:off x="1079" y="3484"/>
                <a:ext cx="1" cy="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srgbClr val="313231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endParaRPr>
              </a:p>
            </p:txBody>
          </p:sp>
          <p:sp>
            <p:nvSpPr>
              <p:cNvPr id="33969" name="Rectangle 177"/>
              <p:cNvSpPr>
                <a:spLocks noChangeArrowheads="1"/>
              </p:cNvSpPr>
              <p:nvPr/>
            </p:nvSpPr>
            <p:spPr bwMode="auto">
              <a:xfrm>
                <a:off x="964" y="3570"/>
                <a:ext cx="28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Geneva" pitchFamily="124" charset="-128"/>
                    <a:cs typeface="+mn-cs"/>
                  </a:rPr>
                  <a:t>2015</a:t>
                </a:r>
                <a:endParaRPr kumimoji="0" lang="en-AU" sz="1400" b="0" i="0" u="none" strike="noStrike" kern="1200" cap="none" spc="0" normalizeH="0" baseline="0" noProof="0">
                  <a:ln>
                    <a:noFill/>
                  </a:ln>
                  <a:solidFill>
                    <a:srgbClr val="313231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endParaRPr>
              </a:p>
            </p:txBody>
          </p:sp>
          <p:sp>
            <p:nvSpPr>
              <p:cNvPr id="33970" name="Line 178"/>
              <p:cNvSpPr>
                <a:spLocks noChangeShapeType="1"/>
              </p:cNvSpPr>
              <p:nvPr/>
            </p:nvSpPr>
            <p:spPr bwMode="auto">
              <a:xfrm>
                <a:off x="1544" y="3484"/>
                <a:ext cx="0" cy="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srgbClr val="313231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endParaRPr>
              </a:p>
            </p:txBody>
          </p:sp>
          <p:sp>
            <p:nvSpPr>
              <p:cNvPr id="33971" name="Rectangle 179"/>
              <p:cNvSpPr>
                <a:spLocks noChangeArrowheads="1"/>
              </p:cNvSpPr>
              <p:nvPr/>
            </p:nvSpPr>
            <p:spPr bwMode="auto">
              <a:xfrm>
                <a:off x="1429" y="3570"/>
                <a:ext cx="28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Geneva" pitchFamily="124" charset="-128"/>
                    <a:cs typeface="+mn-cs"/>
                  </a:rPr>
                  <a:t>2020</a:t>
                </a:r>
                <a:endParaRPr kumimoji="0" lang="en-AU" sz="1400" b="0" i="0" u="none" strike="noStrike" kern="1200" cap="none" spc="0" normalizeH="0" baseline="0" noProof="0">
                  <a:ln>
                    <a:noFill/>
                  </a:ln>
                  <a:solidFill>
                    <a:srgbClr val="313231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endParaRPr>
              </a:p>
            </p:txBody>
          </p:sp>
          <p:sp>
            <p:nvSpPr>
              <p:cNvPr id="33972" name="Line 180"/>
              <p:cNvSpPr>
                <a:spLocks noChangeShapeType="1"/>
              </p:cNvSpPr>
              <p:nvPr/>
            </p:nvSpPr>
            <p:spPr bwMode="auto">
              <a:xfrm>
                <a:off x="2002" y="3484"/>
                <a:ext cx="1" cy="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srgbClr val="313231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endParaRPr>
              </a:p>
            </p:txBody>
          </p:sp>
          <p:sp>
            <p:nvSpPr>
              <p:cNvPr id="33973" name="Rectangle 181"/>
              <p:cNvSpPr>
                <a:spLocks noChangeArrowheads="1"/>
              </p:cNvSpPr>
              <p:nvPr/>
            </p:nvSpPr>
            <p:spPr bwMode="auto">
              <a:xfrm>
                <a:off x="1888" y="3570"/>
                <a:ext cx="28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Geneva" pitchFamily="124" charset="-128"/>
                    <a:cs typeface="+mn-cs"/>
                  </a:rPr>
                  <a:t>2025</a:t>
                </a:r>
                <a:endParaRPr kumimoji="0" lang="en-AU" sz="1400" b="0" i="0" u="none" strike="noStrike" kern="1200" cap="none" spc="0" normalizeH="0" baseline="0" noProof="0">
                  <a:ln>
                    <a:noFill/>
                  </a:ln>
                  <a:solidFill>
                    <a:srgbClr val="313231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endParaRPr>
              </a:p>
            </p:txBody>
          </p:sp>
          <p:sp>
            <p:nvSpPr>
              <p:cNvPr id="33974" name="Line 182"/>
              <p:cNvSpPr>
                <a:spLocks noChangeShapeType="1"/>
              </p:cNvSpPr>
              <p:nvPr/>
            </p:nvSpPr>
            <p:spPr bwMode="auto">
              <a:xfrm>
                <a:off x="2465" y="3484"/>
                <a:ext cx="1" cy="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srgbClr val="313231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endParaRPr>
              </a:p>
            </p:txBody>
          </p:sp>
          <p:sp>
            <p:nvSpPr>
              <p:cNvPr id="33975" name="Rectangle 183"/>
              <p:cNvSpPr>
                <a:spLocks noChangeArrowheads="1"/>
              </p:cNvSpPr>
              <p:nvPr/>
            </p:nvSpPr>
            <p:spPr bwMode="auto">
              <a:xfrm>
                <a:off x="2350" y="3570"/>
                <a:ext cx="28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Geneva" pitchFamily="124" charset="-128"/>
                    <a:cs typeface="+mn-cs"/>
                  </a:rPr>
                  <a:t>2030</a:t>
                </a:r>
                <a:endParaRPr kumimoji="0" lang="en-AU" sz="1400" b="0" i="0" u="none" strike="noStrike" kern="1200" cap="none" spc="0" normalizeH="0" baseline="0" noProof="0">
                  <a:ln>
                    <a:noFill/>
                  </a:ln>
                  <a:solidFill>
                    <a:srgbClr val="313231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endParaRPr>
              </a:p>
            </p:txBody>
          </p:sp>
        </p:grpSp>
        <p:sp>
          <p:nvSpPr>
            <p:cNvPr id="34057" name="Rectangle 265"/>
            <p:cNvSpPr>
              <a:spLocks noChangeArrowheads="1"/>
            </p:cNvSpPr>
            <p:nvPr/>
          </p:nvSpPr>
          <p:spPr bwMode="auto">
            <a:xfrm>
              <a:off x="6276476" y="5356031"/>
              <a:ext cx="11381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0</a:t>
              </a: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61" name="Rectangle 269"/>
            <p:cNvSpPr>
              <a:spLocks noChangeArrowheads="1"/>
            </p:cNvSpPr>
            <p:nvPr/>
          </p:nvSpPr>
          <p:spPr bwMode="auto">
            <a:xfrm>
              <a:off x="6119430" y="4309675"/>
              <a:ext cx="2933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1.0</a:t>
              </a: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65" name="Rectangle 273"/>
            <p:cNvSpPr>
              <a:spLocks noChangeArrowheads="1"/>
            </p:cNvSpPr>
            <p:nvPr/>
          </p:nvSpPr>
          <p:spPr bwMode="auto">
            <a:xfrm>
              <a:off x="6119430" y="3289295"/>
              <a:ext cx="2933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2.0</a:t>
              </a: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69" name="Rectangle 277"/>
            <p:cNvSpPr>
              <a:spLocks noChangeArrowheads="1"/>
            </p:cNvSpPr>
            <p:nvPr/>
          </p:nvSpPr>
          <p:spPr bwMode="auto">
            <a:xfrm>
              <a:off x="6119430" y="2257634"/>
              <a:ext cx="2933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3.0</a:t>
              </a: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3982" name="Line 190"/>
            <p:cNvSpPr>
              <a:spLocks noChangeShapeType="1"/>
            </p:cNvSpPr>
            <p:nvPr/>
          </p:nvSpPr>
          <p:spPr bwMode="auto">
            <a:xfrm>
              <a:off x="6569075" y="5445125"/>
              <a:ext cx="3048000" cy="1588"/>
            </a:xfrm>
            <a:prstGeom prst="line">
              <a:avLst/>
            </a:prstGeom>
            <a:noFill/>
            <a:ln w="19050">
              <a:solidFill>
                <a:srgbClr val="EAF2F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3989" name="Freeform 197"/>
            <p:cNvSpPr>
              <a:spLocks/>
            </p:cNvSpPr>
            <p:nvPr/>
          </p:nvSpPr>
          <p:spPr bwMode="auto">
            <a:xfrm>
              <a:off x="6623051" y="5208589"/>
              <a:ext cx="2938463" cy="14763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81" y="8"/>
                </a:cxn>
                <a:cxn ang="0">
                  <a:pos x="163" y="6"/>
                </a:cxn>
                <a:cxn ang="0">
                  <a:pos x="245" y="3"/>
                </a:cxn>
                <a:cxn ang="0">
                  <a:pos x="326" y="0"/>
                </a:cxn>
              </a:cxnLst>
              <a:rect l="0" t="0" r="r" b="b"/>
              <a:pathLst>
                <a:path w="326" h="10">
                  <a:moveTo>
                    <a:pt x="0" y="10"/>
                  </a:moveTo>
                  <a:lnTo>
                    <a:pt x="81" y="8"/>
                  </a:lnTo>
                  <a:lnTo>
                    <a:pt x="163" y="6"/>
                  </a:lnTo>
                  <a:lnTo>
                    <a:pt x="245" y="3"/>
                  </a:lnTo>
                  <a:lnTo>
                    <a:pt x="326" y="0"/>
                  </a:lnTo>
                </a:path>
              </a:pathLst>
            </a:custGeom>
            <a:noFill/>
            <a:ln w="19050" cmpd="sng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3990" name="Oval 198"/>
            <p:cNvSpPr>
              <a:spLocks noChangeArrowheads="1"/>
            </p:cNvSpPr>
            <p:nvPr/>
          </p:nvSpPr>
          <p:spPr bwMode="auto">
            <a:xfrm>
              <a:off x="6569075" y="5311775"/>
              <a:ext cx="107950" cy="107950"/>
            </a:xfrm>
            <a:prstGeom prst="ellipse">
              <a:avLst/>
            </a:prstGeom>
            <a:solidFill>
              <a:srgbClr val="FF0080"/>
            </a:solidFill>
            <a:ln w="190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3991" name="Oval 199"/>
            <p:cNvSpPr>
              <a:spLocks noChangeArrowheads="1"/>
            </p:cNvSpPr>
            <p:nvPr/>
          </p:nvSpPr>
          <p:spPr bwMode="auto">
            <a:xfrm>
              <a:off x="7304088" y="5283200"/>
              <a:ext cx="107950" cy="107950"/>
            </a:xfrm>
            <a:prstGeom prst="ellipse">
              <a:avLst/>
            </a:prstGeom>
            <a:solidFill>
              <a:srgbClr val="FF0080"/>
            </a:solidFill>
            <a:ln w="190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3992" name="Oval 200"/>
            <p:cNvSpPr>
              <a:spLocks noChangeArrowheads="1"/>
            </p:cNvSpPr>
            <p:nvPr/>
          </p:nvSpPr>
          <p:spPr bwMode="auto">
            <a:xfrm>
              <a:off x="8037513" y="5237163"/>
              <a:ext cx="107950" cy="107950"/>
            </a:xfrm>
            <a:prstGeom prst="ellipse">
              <a:avLst/>
            </a:prstGeom>
            <a:solidFill>
              <a:srgbClr val="FF0080"/>
            </a:solidFill>
            <a:ln w="190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3993" name="Oval 201"/>
            <p:cNvSpPr>
              <a:spLocks noChangeArrowheads="1"/>
            </p:cNvSpPr>
            <p:nvPr/>
          </p:nvSpPr>
          <p:spPr bwMode="auto">
            <a:xfrm>
              <a:off x="8777288" y="5205413"/>
              <a:ext cx="107950" cy="107950"/>
            </a:xfrm>
            <a:prstGeom prst="ellipse">
              <a:avLst/>
            </a:prstGeom>
            <a:solidFill>
              <a:srgbClr val="FF0080"/>
            </a:solidFill>
            <a:ln w="190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3994" name="Oval 202"/>
            <p:cNvSpPr>
              <a:spLocks noChangeArrowheads="1"/>
            </p:cNvSpPr>
            <p:nvPr/>
          </p:nvSpPr>
          <p:spPr bwMode="auto">
            <a:xfrm>
              <a:off x="9510713" y="5148263"/>
              <a:ext cx="107950" cy="107950"/>
            </a:xfrm>
            <a:prstGeom prst="ellipse">
              <a:avLst/>
            </a:prstGeom>
            <a:solidFill>
              <a:srgbClr val="FF0080"/>
            </a:solidFill>
            <a:ln w="190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3995" name="Line 203"/>
            <p:cNvSpPr>
              <a:spLocks noChangeShapeType="1"/>
            </p:cNvSpPr>
            <p:nvPr/>
          </p:nvSpPr>
          <p:spPr bwMode="auto">
            <a:xfrm>
              <a:off x="6621464" y="5356225"/>
              <a:ext cx="1587" cy="1588"/>
            </a:xfrm>
            <a:prstGeom prst="line">
              <a:avLst/>
            </a:prstGeom>
            <a:noFill/>
            <a:ln w="190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3996" name="Line 204"/>
            <p:cNvSpPr>
              <a:spLocks noChangeShapeType="1"/>
            </p:cNvSpPr>
            <p:nvPr/>
          </p:nvSpPr>
          <p:spPr bwMode="auto">
            <a:xfrm flipV="1">
              <a:off x="7356475" y="5283200"/>
              <a:ext cx="1588" cy="88900"/>
            </a:xfrm>
            <a:prstGeom prst="line">
              <a:avLst/>
            </a:prstGeom>
            <a:noFill/>
            <a:ln w="190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3997" name="Line 205"/>
            <p:cNvSpPr>
              <a:spLocks noChangeShapeType="1"/>
            </p:cNvSpPr>
            <p:nvPr/>
          </p:nvSpPr>
          <p:spPr bwMode="auto">
            <a:xfrm flipV="1">
              <a:off x="8091489" y="5222876"/>
              <a:ext cx="1587" cy="119063"/>
            </a:xfrm>
            <a:prstGeom prst="line">
              <a:avLst/>
            </a:prstGeom>
            <a:noFill/>
            <a:ln w="190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3998" name="Line 206"/>
            <p:cNvSpPr>
              <a:spLocks noChangeShapeType="1"/>
            </p:cNvSpPr>
            <p:nvPr/>
          </p:nvSpPr>
          <p:spPr bwMode="auto">
            <a:xfrm flipV="1">
              <a:off x="8831264" y="5164139"/>
              <a:ext cx="1587" cy="147637"/>
            </a:xfrm>
            <a:prstGeom prst="line">
              <a:avLst/>
            </a:prstGeom>
            <a:noFill/>
            <a:ln w="190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3999" name="Line 207"/>
            <p:cNvSpPr>
              <a:spLocks noChangeShapeType="1"/>
            </p:cNvSpPr>
            <p:nvPr/>
          </p:nvSpPr>
          <p:spPr bwMode="auto">
            <a:xfrm flipV="1">
              <a:off x="9563100" y="5089525"/>
              <a:ext cx="1588" cy="177800"/>
            </a:xfrm>
            <a:prstGeom prst="line">
              <a:avLst/>
            </a:prstGeom>
            <a:noFill/>
            <a:ln w="190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00" name="Freeform 208"/>
            <p:cNvSpPr>
              <a:spLocks/>
            </p:cNvSpPr>
            <p:nvPr/>
          </p:nvSpPr>
          <p:spPr bwMode="auto">
            <a:xfrm>
              <a:off x="6623051" y="3225801"/>
              <a:ext cx="2938463" cy="1228725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81" y="67"/>
                </a:cxn>
                <a:cxn ang="0">
                  <a:pos x="163" y="49"/>
                </a:cxn>
                <a:cxn ang="0">
                  <a:pos x="245" y="27"/>
                </a:cxn>
                <a:cxn ang="0">
                  <a:pos x="326" y="0"/>
                </a:cxn>
              </a:cxnLst>
              <a:rect l="0" t="0" r="r" b="b"/>
              <a:pathLst>
                <a:path w="326" h="83">
                  <a:moveTo>
                    <a:pt x="0" y="83"/>
                  </a:moveTo>
                  <a:lnTo>
                    <a:pt x="81" y="67"/>
                  </a:lnTo>
                  <a:lnTo>
                    <a:pt x="163" y="49"/>
                  </a:lnTo>
                  <a:lnTo>
                    <a:pt x="245" y="27"/>
                  </a:lnTo>
                  <a:lnTo>
                    <a:pt x="326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01" name="Oval 209"/>
            <p:cNvSpPr>
              <a:spLocks noChangeArrowheads="1"/>
            </p:cNvSpPr>
            <p:nvPr/>
          </p:nvSpPr>
          <p:spPr bwMode="auto">
            <a:xfrm>
              <a:off x="6567488" y="4395788"/>
              <a:ext cx="107950" cy="10795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02" name="Oval 210"/>
            <p:cNvSpPr>
              <a:spLocks noChangeArrowheads="1"/>
            </p:cNvSpPr>
            <p:nvPr/>
          </p:nvSpPr>
          <p:spPr bwMode="auto">
            <a:xfrm>
              <a:off x="7304088" y="4171950"/>
              <a:ext cx="107950" cy="10795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03" name="Oval 211"/>
            <p:cNvSpPr>
              <a:spLocks noChangeArrowheads="1"/>
            </p:cNvSpPr>
            <p:nvPr/>
          </p:nvSpPr>
          <p:spPr bwMode="auto">
            <a:xfrm>
              <a:off x="8037513" y="3895725"/>
              <a:ext cx="107950" cy="10795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04" name="Oval 212"/>
            <p:cNvSpPr>
              <a:spLocks noChangeArrowheads="1"/>
            </p:cNvSpPr>
            <p:nvPr/>
          </p:nvSpPr>
          <p:spPr bwMode="auto">
            <a:xfrm>
              <a:off x="8777288" y="3573463"/>
              <a:ext cx="107950" cy="10795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05" name="Oval 213"/>
            <p:cNvSpPr>
              <a:spLocks noChangeArrowheads="1"/>
            </p:cNvSpPr>
            <p:nvPr/>
          </p:nvSpPr>
          <p:spPr bwMode="auto">
            <a:xfrm>
              <a:off x="9510713" y="3182938"/>
              <a:ext cx="107950" cy="10795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06" name="Line 214"/>
            <p:cNvSpPr>
              <a:spLocks noChangeShapeType="1"/>
            </p:cNvSpPr>
            <p:nvPr/>
          </p:nvSpPr>
          <p:spPr bwMode="auto">
            <a:xfrm>
              <a:off x="6621464" y="4454525"/>
              <a:ext cx="1587" cy="15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07" name="Line 215"/>
            <p:cNvSpPr>
              <a:spLocks noChangeShapeType="1"/>
            </p:cNvSpPr>
            <p:nvPr/>
          </p:nvSpPr>
          <p:spPr bwMode="auto">
            <a:xfrm flipV="1">
              <a:off x="7356475" y="3735388"/>
              <a:ext cx="1588" cy="8128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08" name="Line 216"/>
            <p:cNvSpPr>
              <a:spLocks noChangeShapeType="1"/>
            </p:cNvSpPr>
            <p:nvPr/>
          </p:nvSpPr>
          <p:spPr bwMode="auto">
            <a:xfrm flipV="1">
              <a:off x="8091489" y="3359150"/>
              <a:ext cx="1587" cy="990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09" name="Line 217"/>
            <p:cNvSpPr>
              <a:spLocks noChangeShapeType="1"/>
            </p:cNvSpPr>
            <p:nvPr/>
          </p:nvSpPr>
          <p:spPr bwMode="auto">
            <a:xfrm flipV="1">
              <a:off x="8831264" y="2916239"/>
              <a:ext cx="1587" cy="11969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10" name="Line 218"/>
            <p:cNvSpPr>
              <a:spLocks noChangeShapeType="1"/>
            </p:cNvSpPr>
            <p:nvPr/>
          </p:nvSpPr>
          <p:spPr bwMode="auto">
            <a:xfrm flipV="1">
              <a:off x="9563100" y="2354263"/>
              <a:ext cx="1588" cy="14795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11" name="Freeform 219"/>
            <p:cNvSpPr>
              <a:spLocks/>
            </p:cNvSpPr>
            <p:nvPr/>
          </p:nvSpPr>
          <p:spPr bwMode="auto">
            <a:xfrm>
              <a:off x="6623051" y="4602164"/>
              <a:ext cx="2938463" cy="295275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81" y="16"/>
                </a:cxn>
                <a:cxn ang="0">
                  <a:pos x="163" y="11"/>
                </a:cxn>
                <a:cxn ang="0">
                  <a:pos x="245" y="5"/>
                </a:cxn>
                <a:cxn ang="0">
                  <a:pos x="326" y="0"/>
                </a:cxn>
              </a:cxnLst>
              <a:rect l="0" t="0" r="r" b="b"/>
              <a:pathLst>
                <a:path w="326" h="20">
                  <a:moveTo>
                    <a:pt x="0" y="20"/>
                  </a:moveTo>
                  <a:lnTo>
                    <a:pt x="81" y="16"/>
                  </a:lnTo>
                  <a:lnTo>
                    <a:pt x="163" y="11"/>
                  </a:lnTo>
                  <a:lnTo>
                    <a:pt x="245" y="5"/>
                  </a:lnTo>
                  <a:lnTo>
                    <a:pt x="326" y="0"/>
                  </a:lnTo>
                </a:path>
              </a:pathLst>
            </a:custGeom>
            <a:noFill/>
            <a:ln w="19050" cmpd="sng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12" name="Oval 220"/>
            <p:cNvSpPr>
              <a:spLocks noChangeArrowheads="1"/>
            </p:cNvSpPr>
            <p:nvPr/>
          </p:nvSpPr>
          <p:spPr bwMode="auto">
            <a:xfrm>
              <a:off x="6569075" y="4852988"/>
              <a:ext cx="107950" cy="107950"/>
            </a:xfrm>
            <a:prstGeom prst="ellipse">
              <a:avLst/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13" name="Oval 221"/>
            <p:cNvSpPr>
              <a:spLocks noChangeArrowheads="1"/>
            </p:cNvSpPr>
            <p:nvPr/>
          </p:nvSpPr>
          <p:spPr bwMode="auto">
            <a:xfrm>
              <a:off x="7304088" y="4783138"/>
              <a:ext cx="107950" cy="107950"/>
            </a:xfrm>
            <a:prstGeom prst="ellipse">
              <a:avLst/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14" name="Oval 222"/>
            <p:cNvSpPr>
              <a:spLocks noChangeArrowheads="1"/>
            </p:cNvSpPr>
            <p:nvPr/>
          </p:nvSpPr>
          <p:spPr bwMode="auto">
            <a:xfrm>
              <a:off x="8037513" y="4705350"/>
              <a:ext cx="107950" cy="107950"/>
            </a:xfrm>
            <a:prstGeom prst="ellipse">
              <a:avLst/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16" name="Oval 224"/>
            <p:cNvSpPr>
              <a:spLocks noChangeArrowheads="1"/>
            </p:cNvSpPr>
            <p:nvPr/>
          </p:nvSpPr>
          <p:spPr bwMode="auto">
            <a:xfrm>
              <a:off x="9510713" y="4546600"/>
              <a:ext cx="107950" cy="107950"/>
            </a:xfrm>
            <a:prstGeom prst="ellipse">
              <a:avLst/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17" name="Line 225"/>
            <p:cNvSpPr>
              <a:spLocks noChangeShapeType="1"/>
            </p:cNvSpPr>
            <p:nvPr/>
          </p:nvSpPr>
          <p:spPr bwMode="auto">
            <a:xfrm>
              <a:off x="6621464" y="4897439"/>
              <a:ext cx="1587" cy="1587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18" name="Line 226"/>
            <p:cNvSpPr>
              <a:spLocks noChangeShapeType="1"/>
            </p:cNvSpPr>
            <p:nvPr/>
          </p:nvSpPr>
          <p:spPr bwMode="auto">
            <a:xfrm flipV="1">
              <a:off x="7356475" y="4632325"/>
              <a:ext cx="1588" cy="36830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19" name="Line 227"/>
            <p:cNvSpPr>
              <a:spLocks noChangeShapeType="1"/>
            </p:cNvSpPr>
            <p:nvPr/>
          </p:nvSpPr>
          <p:spPr bwMode="auto">
            <a:xfrm flipV="1">
              <a:off x="8091489" y="4497389"/>
              <a:ext cx="1587" cy="46037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20" name="Line 228"/>
            <p:cNvSpPr>
              <a:spLocks noChangeShapeType="1"/>
            </p:cNvSpPr>
            <p:nvPr/>
          </p:nvSpPr>
          <p:spPr bwMode="auto">
            <a:xfrm flipV="1">
              <a:off x="8831264" y="4365625"/>
              <a:ext cx="1587" cy="54610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21" name="Line 229"/>
            <p:cNvSpPr>
              <a:spLocks noChangeShapeType="1"/>
            </p:cNvSpPr>
            <p:nvPr/>
          </p:nvSpPr>
          <p:spPr bwMode="auto">
            <a:xfrm flipV="1">
              <a:off x="9563100" y="4217988"/>
              <a:ext cx="1588" cy="63500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22" name="Freeform 230"/>
            <p:cNvSpPr>
              <a:spLocks/>
            </p:cNvSpPr>
            <p:nvPr/>
          </p:nvSpPr>
          <p:spPr bwMode="auto">
            <a:xfrm>
              <a:off x="6623051" y="4513263"/>
              <a:ext cx="2938463" cy="546100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81" y="30"/>
                </a:cxn>
                <a:cxn ang="0">
                  <a:pos x="163" y="22"/>
                </a:cxn>
                <a:cxn ang="0">
                  <a:pos x="245" y="12"/>
                </a:cxn>
                <a:cxn ang="0">
                  <a:pos x="326" y="0"/>
                </a:cxn>
              </a:cxnLst>
              <a:rect l="0" t="0" r="r" b="b"/>
              <a:pathLst>
                <a:path w="326" h="37">
                  <a:moveTo>
                    <a:pt x="0" y="37"/>
                  </a:moveTo>
                  <a:lnTo>
                    <a:pt x="81" y="30"/>
                  </a:lnTo>
                  <a:lnTo>
                    <a:pt x="163" y="22"/>
                  </a:lnTo>
                  <a:lnTo>
                    <a:pt x="245" y="12"/>
                  </a:lnTo>
                  <a:lnTo>
                    <a:pt x="326" y="0"/>
                  </a:lnTo>
                </a:path>
              </a:pathLst>
            </a:custGeom>
            <a:noFill/>
            <a:ln w="19050" cmpd="sng">
              <a:solidFill>
                <a:srgbClr val="FF7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23" name="Oval 231"/>
            <p:cNvSpPr>
              <a:spLocks noChangeArrowheads="1"/>
            </p:cNvSpPr>
            <p:nvPr/>
          </p:nvSpPr>
          <p:spPr bwMode="auto">
            <a:xfrm>
              <a:off x="6567488" y="5000625"/>
              <a:ext cx="107950" cy="107950"/>
            </a:xfrm>
            <a:prstGeom prst="ellipse">
              <a:avLst/>
            </a:prstGeom>
            <a:solidFill>
              <a:srgbClr val="FF7F00"/>
            </a:solidFill>
            <a:ln w="19050">
              <a:solidFill>
                <a:srgbClr val="FF7F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24" name="Oval 232"/>
            <p:cNvSpPr>
              <a:spLocks noChangeArrowheads="1"/>
            </p:cNvSpPr>
            <p:nvPr/>
          </p:nvSpPr>
          <p:spPr bwMode="auto">
            <a:xfrm>
              <a:off x="7304088" y="4911725"/>
              <a:ext cx="107950" cy="107950"/>
            </a:xfrm>
            <a:prstGeom prst="ellipse">
              <a:avLst/>
            </a:prstGeom>
            <a:solidFill>
              <a:srgbClr val="FF7F00"/>
            </a:solidFill>
            <a:ln w="19050">
              <a:solidFill>
                <a:srgbClr val="FF7F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25" name="Oval 233"/>
            <p:cNvSpPr>
              <a:spLocks noChangeArrowheads="1"/>
            </p:cNvSpPr>
            <p:nvPr/>
          </p:nvSpPr>
          <p:spPr bwMode="auto">
            <a:xfrm>
              <a:off x="8037513" y="4783138"/>
              <a:ext cx="107950" cy="107950"/>
            </a:xfrm>
            <a:prstGeom prst="ellipse">
              <a:avLst/>
            </a:prstGeom>
            <a:solidFill>
              <a:srgbClr val="FF7F00"/>
            </a:solidFill>
            <a:ln w="19050">
              <a:solidFill>
                <a:srgbClr val="FF7F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27" name="Oval 235"/>
            <p:cNvSpPr>
              <a:spLocks noChangeArrowheads="1"/>
            </p:cNvSpPr>
            <p:nvPr/>
          </p:nvSpPr>
          <p:spPr bwMode="auto">
            <a:xfrm>
              <a:off x="9510713" y="4459288"/>
              <a:ext cx="107950" cy="107950"/>
            </a:xfrm>
            <a:prstGeom prst="ellipse">
              <a:avLst/>
            </a:prstGeom>
            <a:solidFill>
              <a:srgbClr val="FF7F00"/>
            </a:solidFill>
            <a:ln w="19050">
              <a:solidFill>
                <a:srgbClr val="FF7F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28" name="Line 236"/>
            <p:cNvSpPr>
              <a:spLocks noChangeShapeType="1"/>
            </p:cNvSpPr>
            <p:nvPr/>
          </p:nvSpPr>
          <p:spPr bwMode="auto">
            <a:xfrm>
              <a:off x="6621464" y="5059364"/>
              <a:ext cx="1587" cy="1587"/>
            </a:xfrm>
            <a:prstGeom prst="line">
              <a:avLst/>
            </a:prstGeom>
            <a:noFill/>
            <a:ln w="19050">
              <a:solidFill>
                <a:srgbClr val="FF7F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29" name="Line 237"/>
            <p:cNvSpPr>
              <a:spLocks noChangeShapeType="1"/>
            </p:cNvSpPr>
            <p:nvPr/>
          </p:nvSpPr>
          <p:spPr bwMode="auto">
            <a:xfrm flipV="1">
              <a:off x="7356475" y="4822826"/>
              <a:ext cx="1588" cy="252413"/>
            </a:xfrm>
            <a:prstGeom prst="line">
              <a:avLst/>
            </a:prstGeom>
            <a:noFill/>
            <a:ln w="19050">
              <a:solidFill>
                <a:srgbClr val="FF7F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30" name="Line 238"/>
            <p:cNvSpPr>
              <a:spLocks noChangeShapeType="1"/>
            </p:cNvSpPr>
            <p:nvPr/>
          </p:nvSpPr>
          <p:spPr bwMode="auto">
            <a:xfrm flipV="1">
              <a:off x="8091489" y="4660900"/>
              <a:ext cx="1587" cy="325438"/>
            </a:xfrm>
            <a:prstGeom prst="line">
              <a:avLst/>
            </a:prstGeom>
            <a:noFill/>
            <a:ln w="19050">
              <a:solidFill>
                <a:srgbClr val="FF7F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31" name="Line 239"/>
            <p:cNvSpPr>
              <a:spLocks noChangeShapeType="1"/>
            </p:cNvSpPr>
            <p:nvPr/>
          </p:nvSpPr>
          <p:spPr bwMode="auto">
            <a:xfrm flipV="1">
              <a:off x="8831264" y="4454526"/>
              <a:ext cx="1587" cy="428625"/>
            </a:xfrm>
            <a:prstGeom prst="line">
              <a:avLst/>
            </a:prstGeom>
            <a:noFill/>
            <a:ln w="19050">
              <a:solidFill>
                <a:srgbClr val="FF7F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32" name="Line 240"/>
            <p:cNvSpPr>
              <a:spLocks noChangeShapeType="1"/>
            </p:cNvSpPr>
            <p:nvPr/>
          </p:nvSpPr>
          <p:spPr bwMode="auto">
            <a:xfrm flipV="1">
              <a:off x="9563100" y="4171950"/>
              <a:ext cx="1588" cy="592138"/>
            </a:xfrm>
            <a:prstGeom prst="line">
              <a:avLst/>
            </a:prstGeom>
            <a:noFill/>
            <a:ln w="19050">
              <a:solidFill>
                <a:srgbClr val="FF7F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33" name="Freeform 241"/>
            <p:cNvSpPr>
              <a:spLocks/>
            </p:cNvSpPr>
            <p:nvPr/>
          </p:nvSpPr>
          <p:spPr bwMode="auto">
            <a:xfrm>
              <a:off x="6629401" y="4159250"/>
              <a:ext cx="2938463" cy="635000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81" y="35"/>
                </a:cxn>
                <a:cxn ang="0">
                  <a:pos x="163" y="25"/>
                </a:cxn>
                <a:cxn ang="0">
                  <a:pos x="245" y="13"/>
                </a:cxn>
                <a:cxn ang="0">
                  <a:pos x="326" y="0"/>
                </a:cxn>
              </a:cxnLst>
              <a:rect l="0" t="0" r="r" b="b"/>
              <a:pathLst>
                <a:path w="326" h="43">
                  <a:moveTo>
                    <a:pt x="0" y="43"/>
                  </a:moveTo>
                  <a:lnTo>
                    <a:pt x="81" y="35"/>
                  </a:lnTo>
                  <a:lnTo>
                    <a:pt x="163" y="25"/>
                  </a:lnTo>
                  <a:lnTo>
                    <a:pt x="245" y="13"/>
                  </a:lnTo>
                  <a:lnTo>
                    <a:pt x="326" y="0"/>
                  </a:lnTo>
                </a:path>
              </a:pathLst>
            </a:custGeom>
            <a:noFill/>
            <a:ln w="19050" cmpd="sng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34" name="Oval 242"/>
            <p:cNvSpPr>
              <a:spLocks noChangeArrowheads="1"/>
            </p:cNvSpPr>
            <p:nvPr/>
          </p:nvSpPr>
          <p:spPr bwMode="auto">
            <a:xfrm>
              <a:off x="6567488" y="4733925"/>
              <a:ext cx="107950" cy="107950"/>
            </a:xfrm>
            <a:prstGeom prst="ellipse">
              <a:avLst/>
            </a:prstGeom>
            <a:solidFill>
              <a:srgbClr val="003399"/>
            </a:solidFill>
            <a:ln w="1905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35" name="Oval 243"/>
            <p:cNvSpPr>
              <a:spLocks noChangeArrowheads="1"/>
            </p:cNvSpPr>
            <p:nvPr/>
          </p:nvSpPr>
          <p:spPr bwMode="auto">
            <a:xfrm>
              <a:off x="7304088" y="4619625"/>
              <a:ext cx="107950" cy="107950"/>
            </a:xfrm>
            <a:prstGeom prst="ellipse">
              <a:avLst/>
            </a:prstGeom>
            <a:solidFill>
              <a:srgbClr val="003399"/>
            </a:solidFill>
            <a:ln w="1905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36" name="Oval 244"/>
            <p:cNvSpPr>
              <a:spLocks noChangeArrowheads="1"/>
            </p:cNvSpPr>
            <p:nvPr/>
          </p:nvSpPr>
          <p:spPr bwMode="auto">
            <a:xfrm>
              <a:off x="8037513" y="4481513"/>
              <a:ext cx="107950" cy="107950"/>
            </a:xfrm>
            <a:prstGeom prst="ellipse">
              <a:avLst/>
            </a:prstGeom>
            <a:solidFill>
              <a:srgbClr val="003399"/>
            </a:solidFill>
            <a:ln w="1905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37" name="Oval 245"/>
            <p:cNvSpPr>
              <a:spLocks noChangeArrowheads="1"/>
            </p:cNvSpPr>
            <p:nvPr/>
          </p:nvSpPr>
          <p:spPr bwMode="auto">
            <a:xfrm>
              <a:off x="8777288" y="4303713"/>
              <a:ext cx="107950" cy="107950"/>
            </a:xfrm>
            <a:prstGeom prst="ellipse">
              <a:avLst/>
            </a:prstGeom>
            <a:solidFill>
              <a:srgbClr val="003399"/>
            </a:solidFill>
            <a:ln w="1905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38" name="Oval 246"/>
            <p:cNvSpPr>
              <a:spLocks noChangeArrowheads="1"/>
            </p:cNvSpPr>
            <p:nvPr/>
          </p:nvSpPr>
          <p:spPr bwMode="auto">
            <a:xfrm>
              <a:off x="9510713" y="4095750"/>
              <a:ext cx="107950" cy="107950"/>
            </a:xfrm>
            <a:prstGeom prst="ellipse">
              <a:avLst/>
            </a:prstGeom>
            <a:solidFill>
              <a:srgbClr val="003399"/>
            </a:solidFill>
            <a:ln w="1905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39" name="Line 247"/>
            <p:cNvSpPr>
              <a:spLocks noChangeShapeType="1"/>
            </p:cNvSpPr>
            <p:nvPr/>
          </p:nvSpPr>
          <p:spPr bwMode="auto">
            <a:xfrm>
              <a:off x="6621464" y="4794250"/>
              <a:ext cx="1587" cy="1588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40" name="Line 248"/>
            <p:cNvSpPr>
              <a:spLocks noChangeShapeType="1"/>
            </p:cNvSpPr>
            <p:nvPr/>
          </p:nvSpPr>
          <p:spPr bwMode="auto">
            <a:xfrm flipV="1">
              <a:off x="7356475" y="4424363"/>
              <a:ext cx="1588" cy="444500"/>
            </a:xfrm>
            <a:prstGeom prst="line">
              <a:avLst/>
            </a:prstGeom>
            <a:noFill/>
            <a:ln w="19050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41" name="Line 249"/>
            <p:cNvSpPr>
              <a:spLocks noChangeShapeType="1"/>
            </p:cNvSpPr>
            <p:nvPr/>
          </p:nvSpPr>
          <p:spPr bwMode="auto">
            <a:xfrm flipV="1">
              <a:off x="8091489" y="4202114"/>
              <a:ext cx="1587" cy="561975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42" name="Line 250"/>
            <p:cNvSpPr>
              <a:spLocks noChangeShapeType="1"/>
            </p:cNvSpPr>
            <p:nvPr/>
          </p:nvSpPr>
          <p:spPr bwMode="auto">
            <a:xfrm flipV="1">
              <a:off x="8831264" y="3951288"/>
              <a:ext cx="1587" cy="709612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43" name="Line 251"/>
            <p:cNvSpPr>
              <a:spLocks noChangeShapeType="1"/>
            </p:cNvSpPr>
            <p:nvPr/>
          </p:nvSpPr>
          <p:spPr bwMode="auto">
            <a:xfrm flipV="1">
              <a:off x="9564689" y="3622675"/>
              <a:ext cx="1587" cy="901700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44" name="Freeform 252"/>
            <p:cNvSpPr>
              <a:spLocks/>
            </p:cNvSpPr>
            <p:nvPr/>
          </p:nvSpPr>
          <p:spPr bwMode="auto">
            <a:xfrm>
              <a:off x="6623051" y="5384801"/>
              <a:ext cx="2938463" cy="3016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1" y="2"/>
                </a:cxn>
                <a:cxn ang="0">
                  <a:pos x="163" y="1"/>
                </a:cxn>
                <a:cxn ang="0">
                  <a:pos x="245" y="1"/>
                </a:cxn>
                <a:cxn ang="0">
                  <a:pos x="326" y="0"/>
                </a:cxn>
              </a:cxnLst>
              <a:rect l="0" t="0" r="r" b="b"/>
              <a:pathLst>
                <a:path w="326" h="2">
                  <a:moveTo>
                    <a:pt x="0" y="2"/>
                  </a:moveTo>
                  <a:lnTo>
                    <a:pt x="81" y="2"/>
                  </a:lnTo>
                  <a:lnTo>
                    <a:pt x="163" y="1"/>
                  </a:lnTo>
                  <a:lnTo>
                    <a:pt x="245" y="1"/>
                  </a:lnTo>
                  <a:lnTo>
                    <a:pt x="326" y="0"/>
                  </a:lnTo>
                </a:path>
              </a:pathLst>
            </a:custGeom>
            <a:noFill/>
            <a:ln w="19050" cmpd="sng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45" name="Oval 253"/>
            <p:cNvSpPr>
              <a:spLocks noChangeArrowheads="1"/>
            </p:cNvSpPr>
            <p:nvPr/>
          </p:nvSpPr>
          <p:spPr bwMode="auto">
            <a:xfrm>
              <a:off x="6569075" y="5372100"/>
              <a:ext cx="107950" cy="107950"/>
            </a:xfrm>
            <a:prstGeom prst="ellipse">
              <a:avLst/>
            </a:prstGeom>
            <a:solidFill>
              <a:srgbClr val="800080"/>
            </a:solidFill>
            <a:ln w="190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46" name="Oval 254"/>
            <p:cNvSpPr>
              <a:spLocks noChangeArrowheads="1"/>
            </p:cNvSpPr>
            <p:nvPr/>
          </p:nvSpPr>
          <p:spPr bwMode="auto">
            <a:xfrm>
              <a:off x="7304088" y="5353050"/>
              <a:ext cx="107950" cy="107950"/>
            </a:xfrm>
            <a:prstGeom prst="ellipse">
              <a:avLst/>
            </a:prstGeom>
            <a:solidFill>
              <a:srgbClr val="800080"/>
            </a:solidFill>
            <a:ln w="190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47" name="Oval 255"/>
            <p:cNvSpPr>
              <a:spLocks noChangeArrowheads="1"/>
            </p:cNvSpPr>
            <p:nvPr/>
          </p:nvSpPr>
          <p:spPr bwMode="auto">
            <a:xfrm>
              <a:off x="8037513" y="5356225"/>
              <a:ext cx="107950" cy="107950"/>
            </a:xfrm>
            <a:prstGeom prst="ellipse">
              <a:avLst/>
            </a:prstGeom>
            <a:solidFill>
              <a:srgbClr val="800080"/>
            </a:solidFill>
            <a:ln w="190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48" name="Oval 256"/>
            <p:cNvSpPr>
              <a:spLocks noChangeArrowheads="1"/>
            </p:cNvSpPr>
            <p:nvPr/>
          </p:nvSpPr>
          <p:spPr bwMode="auto">
            <a:xfrm>
              <a:off x="8777288" y="5345113"/>
              <a:ext cx="107950" cy="107950"/>
            </a:xfrm>
            <a:prstGeom prst="ellipse">
              <a:avLst/>
            </a:prstGeom>
            <a:solidFill>
              <a:srgbClr val="800080"/>
            </a:solidFill>
            <a:ln w="190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49" name="Oval 257"/>
            <p:cNvSpPr>
              <a:spLocks noChangeArrowheads="1"/>
            </p:cNvSpPr>
            <p:nvPr/>
          </p:nvSpPr>
          <p:spPr bwMode="auto">
            <a:xfrm>
              <a:off x="9510713" y="5341938"/>
              <a:ext cx="107950" cy="107950"/>
            </a:xfrm>
            <a:prstGeom prst="ellipse">
              <a:avLst/>
            </a:prstGeom>
            <a:solidFill>
              <a:srgbClr val="800080"/>
            </a:solidFill>
            <a:ln w="190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50" name="Line 258"/>
            <p:cNvSpPr>
              <a:spLocks noChangeShapeType="1"/>
            </p:cNvSpPr>
            <p:nvPr/>
          </p:nvSpPr>
          <p:spPr bwMode="auto">
            <a:xfrm>
              <a:off x="6621464" y="5414964"/>
              <a:ext cx="1587" cy="1587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51" name="Line 259"/>
            <p:cNvSpPr>
              <a:spLocks noChangeShapeType="1"/>
            </p:cNvSpPr>
            <p:nvPr/>
          </p:nvSpPr>
          <p:spPr bwMode="auto">
            <a:xfrm flipV="1">
              <a:off x="7356475" y="5400675"/>
              <a:ext cx="1588" cy="14288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52" name="Line 260"/>
            <p:cNvSpPr>
              <a:spLocks noChangeShapeType="1"/>
            </p:cNvSpPr>
            <p:nvPr/>
          </p:nvSpPr>
          <p:spPr bwMode="auto">
            <a:xfrm flipV="1">
              <a:off x="8091489" y="5384801"/>
              <a:ext cx="1587" cy="30163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53" name="Line 261"/>
            <p:cNvSpPr>
              <a:spLocks noChangeShapeType="1"/>
            </p:cNvSpPr>
            <p:nvPr/>
          </p:nvSpPr>
          <p:spPr bwMode="auto">
            <a:xfrm flipV="1">
              <a:off x="8831264" y="5372101"/>
              <a:ext cx="1587" cy="42863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54" name="Line 262"/>
            <p:cNvSpPr>
              <a:spLocks noChangeShapeType="1"/>
            </p:cNvSpPr>
            <p:nvPr/>
          </p:nvSpPr>
          <p:spPr bwMode="auto">
            <a:xfrm flipV="1">
              <a:off x="9563100" y="5356225"/>
              <a:ext cx="1588" cy="44450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grpSp>
          <p:nvGrpSpPr>
            <p:cNvPr id="4" name="Group 293"/>
            <p:cNvGrpSpPr>
              <a:grpSpLocks/>
            </p:cNvGrpSpPr>
            <p:nvPr/>
          </p:nvGrpSpPr>
          <p:grpSpPr bwMode="auto">
            <a:xfrm>
              <a:off x="6438901" y="2265363"/>
              <a:ext cx="74613" cy="3268662"/>
              <a:chOff x="3084" y="1427"/>
              <a:chExt cx="29" cy="2059"/>
            </a:xfrm>
          </p:grpSpPr>
          <p:sp>
            <p:nvSpPr>
              <p:cNvPr id="34055" name="Line 263"/>
              <p:cNvSpPr>
                <a:spLocks noChangeShapeType="1"/>
              </p:cNvSpPr>
              <p:nvPr/>
            </p:nvSpPr>
            <p:spPr bwMode="auto">
              <a:xfrm flipV="1">
                <a:off x="3112" y="1427"/>
                <a:ext cx="1" cy="205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srgbClr val="313231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endParaRPr>
              </a:p>
            </p:txBody>
          </p:sp>
          <p:sp>
            <p:nvSpPr>
              <p:cNvPr id="34056" name="Line 264"/>
              <p:cNvSpPr>
                <a:spLocks noChangeShapeType="1"/>
              </p:cNvSpPr>
              <p:nvPr/>
            </p:nvSpPr>
            <p:spPr bwMode="auto">
              <a:xfrm flipH="1">
                <a:off x="3084" y="3430"/>
                <a:ext cx="2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srgbClr val="313231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endParaRPr>
              </a:p>
            </p:txBody>
          </p:sp>
          <p:sp>
            <p:nvSpPr>
              <p:cNvPr id="34060" name="Line 268"/>
              <p:cNvSpPr>
                <a:spLocks noChangeShapeType="1"/>
              </p:cNvSpPr>
              <p:nvPr/>
            </p:nvSpPr>
            <p:spPr bwMode="auto">
              <a:xfrm flipH="1">
                <a:off x="3084" y="2787"/>
                <a:ext cx="2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srgbClr val="313231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endParaRPr>
              </a:p>
            </p:txBody>
          </p:sp>
          <p:sp>
            <p:nvSpPr>
              <p:cNvPr id="34064" name="Line 272"/>
              <p:cNvSpPr>
                <a:spLocks noChangeShapeType="1"/>
              </p:cNvSpPr>
              <p:nvPr/>
            </p:nvSpPr>
            <p:spPr bwMode="auto">
              <a:xfrm flipH="1">
                <a:off x="3084" y="2135"/>
                <a:ext cx="2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srgbClr val="313231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endParaRPr>
              </a:p>
            </p:txBody>
          </p:sp>
          <p:sp>
            <p:nvSpPr>
              <p:cNvPr id="34068" name="Line 276"/>
              <p:cNvSpPr>
                <a:spLocks noChangeShapeType="1"/>
              </p:cNvSpPr>
              <p:nvPr/>
            </p:nvSpPr>
            <p:spPr bwMode="auto">
              <a:xfrm flipH="1">
                <a:off x="3084" y="1492"/>
                <a:ext cx="2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srgbClr val="313231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endParaRPr>
              </a:p>
            </p:txBody>
          </p:sp>
        </p:grpSp>
        <p:sp>
          <p:nvSpPr>
            <p:cNvPr id="34026" name="Oval 234"/>
            <p:cNvSpPr>
              <a:spLocks noChangeArrowheads="1"/>
            </p:cNvSpPr>
            <p:nvPr/>
          </p:nvSpPr>
          <p:spPr bwMode="auto">
            <a:xfrm>
              <a:off x="8777288" y="4640263"/>
              <a:ext cx="107950" cy="107950"/>
            </a:xfrm>
            <a:prstGeom prst="ellipse">
              <a:avLst/>
            </a:prstGeom>
            <a:solidFill>
              <a:srgbClr val="FF7F00"/>
            </a:solidFill>
            <a:ln w="19050">
              <a:solidFill>
                <a:srgbClr val="FF7F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86" name="Rectangle 510"/>
            <p:cNvSpPr>
              <a:spLocks noChangeArrowheads="1"/>
            </p:cNvSpPr>
            <p:nvPr/>
          </p:nvSpPr>
          <p:spPr bwMode="auto">
            <a:xfrm rot="16200000">
              <a:off x="4397068" y="3767059"/>
              <a:ext cx="303448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N</a:t>
              </a:r>
              <a:r>
                <a: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umber of</a:t>
              </a:r>
              <a:r>
                <a:rPr kumimoji="0" lang="en-AU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 RRT</a:t>
              </a:r>
              <a:r>
                <a: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 </a:t>
              </a:r>
              <a:r>
                <a:rPr kumimoji="0" lang="en-A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(×million</a:t>
              </a:r>
              <a:r>
                <a: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)</a:t>
              </a:r>
              <a:endPara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4087" name="Rectangle 508"/>
            <p:cNvSpPr>
              <a:spLocks noChangeArrowheads="1"/>
            </p:cNvSpPr>
            <p:nvPr/>
          </p:nvSpPr>
          <p:spPr bwMode="auto">
            <a:xfrm>
              <a:off x="7712076" y="1897063"/>
              <a:ext cx="11974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13231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Region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96779" y="1543049"/>
            <a:ext cx="4324823" cy="4324355"/>
            <a:chOff x="1619499" y="1897063"/>
            <a:chExt cx="4324823" cy="4324355"/>
          </a:xfrm>
        </p:grpSpPr>
        <p:sp>
          <p:nvSpPr>
            <p:cNvPr id="33827" name="Rectangle 416"/>
            <p:cNvSpPr>
              <a:spLocks noChangeArrowheads="1"/>
            </p:cNvSpPr>
            <p:nvPr/>
          </p:nvSpPr>
          <p:spPr bwMode="auto">
            <a:xfrm>
              <a:off x="3586164" y="1897063"/>
              <a:ext cx="103233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13231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World</a:t>
              </a:r>
            </a:p>
          </p:txBody>
        </p:sp>
        <p:sp>
          <p:nvSpPr>
            <p:cNvPr id="33897" name="Rectangle 510"/>
            <p:cNvSpPr>
              <a:spLocks noChangeArrowheads="1"/>
            </p:cNvSpPr>
            <p:nvPr/>
          </p:nvSpPr>
          <p:spPr bwMode="auto">
            <a:xfrm rot="16200000">
              <a:off x="225367" y="3732134"/>
              <a:ext cx="303448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lvl="0" algn="ctr" defTabSz="457200">
                <a:defRPr/>
              </a:pPr>
              <a:r>
                <a:rPr kumimoji="0" lang="en-AU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N</a:t>
              </a:r>
              <a:r>
                <a: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umber of</a:t>
              </a:r>
              <a:r>
                <a:rPr kumimoji="0" lang="en-AU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 RRT</a:t>
              </a:r>
              <a:r>
                <a: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 </a:t>
              </a:r>
              <a:r>
                <a:rPr kumimoji="0" lang="en-A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(×million</a:t>
              </a:r>
              <a:r>
                <a: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)</a:t>
              </a:r>
              <a:endPara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3913" name="Freeform 121"/>
            <p:cNvSpPr>
              <a:spLocks/>
            </p:cNvSpPr>
            <p:nvPr/>
          </p:nvSpPr>
          <p:spPr bwMode="auto">
            <a:xfrm>
              <a:off x="2501900" y="3340101"/>
              <a:ext cx="2935288" cy="1096963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84" y="60"/>
                </a:cxn>
                <a:cxn ang="0">
                  <a:pos x="168" y="43"/>
                </a:cxn>
                <a:cxn ang="0">
                  <a:pos x="251" y="23"/>
                </a:cxn>
                <a:cxn ang="0">
                  <a:pos x="335" y="0"/>
                </a:cxn>
              </a:cxnLst>
              <a:rect l="0" t="0" r="r" b="b"/>
              <a:pathLst>
                <a:path w="335" h="74">
                  <a:moveTo>
                    <a:pt x="0" y="74"/>
                  </a:moveTo>
                  <a:lnTo>
                    <a:pt x="84" y="60"/>
                  </a:lnTo>
                  <a:lnTo>
                    <a:pt x="168" y="43"/>
                  </a:lnTo>
                  <a:lnTo>
                    <a:pt x="251" y="23"/>
                  </a:lnTo>
                  <a:lnTo>
                    <a:pt x="335" y="0"/>
                  </a:lnTo>
                </a:path>
              </a:pathLst>
            </a:custGeom>
            <a:noFill/>
            <a:ln w="19050" cmpd="sng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3914" name="Oval 122"/>
            <p:cNvSpPr>
              <a:spLocks noChangeAspect="1" noChangeArrowheads="1"/>
            </p:cNvSpPr>
            <p:nvPr/>
          </p:nvSpPr>
          <p:spPr bwMode="auto">
            <a:xfrm>
              <a:off x="2446338" y="4368800"/>
              <a:ext cx="107950" cy="107950"/>
            </a:xfrm>
            <a:prstGeom prst="ellipse">
              <a:avLst/>
            </a:prstGeom>
            <a:solidFill>
              <a:srgbClr val="1A476F"/>
            </a:solidFill>
            <a:ln w="19050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3915" name="Oval 123"/>
            <p:cNvSpPr>
              <a:spLocks noChangeAspect="1" noChangeArrowheads="1"/>
            </p:cNvSpPr>
            <p:nvPr/>
          </p:nvSpPr>
          <p:spPr bwMode="auto">
            <a:xfrm>
              <a:off x="3173413" y="4176713"/>
              <a:ext cx="107950" cy="107950"/>
            </a:xfrm>
            <a:prstGeom prst="ellipse">
              <a:avLst/>
            </a:prstGeom>
            <a:solidFill>
              <a:srgbClr val="1A476F"/>
            </a:solidFill>
            <a:ln w="19050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3916" name="Oval 124"/>
            <p:cNvSpPr>
              <a:spLocks noChangeAspect="1" noChangeArrowheads="1"/>
            </p:cNvSpPr>
            <p:nvPr/>
          </p:nvSpPr>
          <p:spPr bwMode="auto">
            <a:xfrm>
              <a:off x="3911600" y="3922713"/>
              <a:ext cx="107950" cy="107950"/>
            </a:xfrm>
            <a:prstGeom prst="ellipse">
              <a:avLst/>
            </a:prstGeom>
            <a:solidFill>
              <a:srgbClr val="1A476F"/>
            </a:solidFill>
            <a:ln w="19050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3917" name="Oval 125"/>
            <p:cNvSpPr>
              <a:spLocks noChangeAspect="1" noChangeArrowheads="1"/>
            </p:cNvSpPr>
            <p:nvPr/>
          </p:nvSpPr>
          <p:spPr bwMode="auto">
            <a:xfrm>
              <a:off x="4646613" y="3627438"/>
              <a:ext cx="107950" cy="107950"/>
            </a:xfrm>
            <a:prstGeom prst="ellipse">
              <a:avLst/>
            </a:prstGeom>
            <a:solidFill>
              <a:srgbClr val="1A476F"/>
            </a:solidFill>
            <a:ln w="19050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3918" name="Oval 126"/>
            <p:cNvSpPr>
              <a:spLocks noChangeAspect="1" noChangeArrowheads="1"/>
            </p:cNvSpPr>
            <p:nvPr/>
          </p:nvSpPr>
          <p:spPr bwMode="auto">
            <a:xfrm>
              <a:off x="5383213" y="3271838"/>
              <a:ext cx="107950" cy="107950"/>
            </a:xfrm>
            <a:prstGeom prst="ellipse">
              <a:avLst/>
            </a:prstGeom>
            <a:solidFill>
              <a:srgbClr val="1A476F"/>
            </a:solidFill>
            <a:ln w="19050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3919" name="Line 127"/>
            <p:cNvSpPr>
              <a:spLocks noChangeShapeType="1"/>
            </p:cNvSpPr>
            <p:nvPr/>
          </p:nvSpPr>
          <p:spPr bwMode="auto">
            <a:xfrm>
              <a:off x="2501900" y="4437064"/>
              <a:ext cx="0" cy="1587"/>
            </a:xfrm>
            <a:prstGeom prst="line">
              <a:avLst/>
            </a:prstGeom>
            <a:noFill/>
            <a:ln w="19050">
              <a:solidFill>
                <a:srgbClr val="90353B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3920" name="Line 128"/>
            <p:cNvSpPr>
              <a:spLocks noChangeShapeType="1"/>
            </p:cNvSpPr>
            <p:nvPr/>
          </p:nvSpPr>
          <p:spPr bwMode="auto">
            <a:xfrm flipV="1">
              <a:off x="3236914" y="3798888"/>
              <a:ext cx="1587" cy="741362"/>
            </a:xfrm>
            <a:prstGeom prst="line">
              <a:avLst/>
            </a:prstGeom>
            <a:noFill/>
            <a:ln w="19050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3921" name="Line 129"/>
            <p:cNvSpPr>
              <a:spLocks noChangeShapeType="1"/>
            </p:cNvSpPr>
            <p:nvPr/>
          </p:nvSpPr>
          <p:spPr bwMode="auto">
            <a:xfrm flipV="1">
              <a:off x="3975100" y="3429001"/>
              <a:ext cx="0" cy="949325"/>
            </a:xfrm>
            <a:prstGeom prst="line">
              <a:avLst/>
            </a:prstGeom>
            <a:noFill/>
            <a:ln w="19050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3922" name="Line 130"/>
            <p:cNvSpPr>
              <a:spLocks noChangeShapeType="1"/>
            </p:cNvSpPr>
            <p:nvPr/>
          </p:nvSpPr>
          <p:spPr bwMode="auto">
            <a:xfrm flipV="1">
              <a:off x="4702175" y="3016251"/>
              <a:ext cx="1588" cy="1154113"/>
            </a:xfrm>
            <a:prstGeom prst="line">
              <a:avLst/>
            </a:prstGeom>
            <a:noFill/>
            <a:ln w="19050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3923" name="Line 131"/>
            <p:cNvSpPr>
              <a:spLocks noChangeShapeType="1"/>
            </p:cNvSpPr>
            <p:nvPr/>
          </p:nvSpPr>
          <p:spPr bwMode="auto">
            <a:xfrm flipV="1">
              <a:off x="5437189" y="2482850"/>
              <a:ext cx="1587" cy="1449388"/>
            </a:xfrm>
            <a:prstGeom prst="line">
              <a:avLst/>
            </a:prstGeom>
            <a:noFill/>
            <a:ln w="19050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3924" name="Line 132"/>
            <p:cNvSpPr>
              <a:spLocks noChangeShapeType="1"/>
            </p:cNvSpPr>
            <p:nvPr/>
          </p:nvSpPr>
          <p:spPr bwMode="auto">
            <a:xfrm flipV="1">
              <a:off x="2382838" y="2262188"/>
              <a:ext cx="0" cy="32686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3926" name="Rectangle 134"/>
            <p:cNvSpPr>
              <a:spLocks noChangeArrowheads="1"/>
            </p:cNvSpPr>
            <p:nvPr/>
          </p:nvSpPr>
          <p:spPr bwMode="auto">
            <a:xfrm>
              <a:off x="2178213" y="5349875"/>
              <a:ext cx="11381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0</a:t>
              </a: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3928" name="Rectangle 136"/>
            <p:cNvSpPr>
              <a:spLocks noChangeArrowheads="1"/>
            </p:cNvSpPr>
            <p:nvPr/>
          </p:nvSpPr>
          <p:spPr bwMode="auto">
            <a:xfrm>
              <a:off x="1998677" y="4960693"/>
              <a:ext cx="2933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1.0</a:t>
              </a: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3930" name="Rectangle 138"/>
            <p:cNvSpPr>
              <a:spLocks noChangeArrowheads="1"/>
            </p:cNvSpPr>
            <p:nvPr/>
          </p:nvSpPr>
          <p:spPr bwMode="auto">
            <a:xfrm>
              <a:off x="1998677" y="4571509"/>
              <a:ext cx="2933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2.0</a:t>
              </a:r>
              <a:endParaRPr kumimoji="0" lang="en-AU" sz="14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3932" name="Rectangle 140"/>
            <p:cNvSpPr>
              <a:spLocks noChangeArrowheads="1"/>
            </p:cNvSpPr>
            <p:nvPr/>
          </p:nvSpPr>
          <p:spPr bwMode="auto">
            <a:xfrm>
              <a:off x="1998677" y="4182325"/>
              <a:ext cx="2933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3.0</a:t>
              </a:r>
              <a:endParaRPr kumimoji="0" lang="en-AU" sz="14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3934" name="Rectangle 142"/>
            <p:cNvSpPr>
              <a:spLocks noChangeArrowheads="1"/>
            </p:cNvSpPr>
            <p:nvPr/>
          </p:nvSpPr>
          <p:spPr bwMode="auto">
            <a:xfrm>
              <a:off x="1998677" y="3793141"/>
              <a:ext cx="2933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4.0</a:t>
              </a:r>
              <a:endParaRPr kumimoji="0" lang="en-AU" sz="14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3936" name="Rectangle 144"/>
            <p:cNvSpPr>
              <a:spLocks noChangeArrowheads="1"/>
            </p:cNvSpPr>
            <p:nvPr/>
          </p:nvSpPr>
          <p:spPr bwMode="auto">
            <a:xfrm>
              <a:off x="1998677" y="3403957"/>
              <a:ext cx="2933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5.0</a:t>
              </a:r>
              <a:endParaRPr kumimoji="0" lang="en-AU" sz="14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3938" name="Rectangle 146"/>
            <p:cNvSpPr>
              <a:spLocks noChangeArrowheads="1"/>
            </p:cNvSpPr>
            <p:nvPr/>
          </p:nvSpPr>
          <p:spPr bwMode="auto">
            <a:xfrm>
              <a:off x="1998677" y="3014773"/>
              <a:ext cx="2933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6.0</a:t>
              </a:r>
              <a:endParaRPr kumimoji="0" lang="en-AU" sz="14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3940" name="Rectangle 148"/>
            <p:cNvSpPr>
              <a:spLocks noChangeArrowheads="1"/>
            </p:cNvSpPr>
            <p:nvPr/>
          </p:nvSpPr>
          <p:spPr bwMode="auto">
            <a:xfrm>
              <a:off x="1998677" y="2625589"/>
              <a:ext cx="2933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7.0</a:t>
              </a: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3925" name="Line 133"/>
            <p:cNvSpPr>
              <a:spLocks noChangeShapeType="1"/>
            </p:cNvSpPr>
            <p:nvPr/>
          </p:nvSpPr>
          <p:spPr bwMode="auto">
            <a:xfrm flipH="1">
              <a:off x="2309814" y="5441950"/>
              <a:ext cx="73025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3927" name="Line 135"/>
            <p:cNvSpPr>
              <a:spLocks noChangeShapeType="1"/>
            </p:cNvSpPr>
            <p:nvPr/>
          </p:nvSpPr>
          <p:spPr bwMode="auto">
            <a:xfrm flipH="1">
              <a:off x="2309814" y="5057775"/>
              <a:ext cx="73025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3929" name="Line 137"/>
            <p:cNvSpPr>
              <a:spLocks noChangeShapeType="1"/>
            </p:cNvSpPr>
            <p:nvPr/>
          </p:nvSpPr>
          <p:spPr bwMode="auto">
            <a:xfrm flipH="1">
              <a:off x="2309814" y="4673600"/>
              <a:ext cx="73025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3931" name="Line 139"/>
            <p:cNvSpPr>
              <a:spLocks noChangeShapeType="1"/>
            </p:cNvSpPr>
            <p:nvPr/>
          </p:nvSpPr>
          <p:spPr bwMode="auto">
            <a:xfrm flipH="1">
              <a:off x="2309814" y="4289425"/>
              <a:ext cx="73025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3933" name="Line 141"/>
            <p:cNvSpPr>
              <a:spLocks noChangeShapeType="1"/>
            </p:cNvSpPr>
            <p:nvPr/>
          </p:nvSpPr>
          <p:spPr bwMode="auto">
            <a:xfrm flipH="1">
              <a:off x="2309814" y="3887789"/>
              <a:ext cx="73025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3935" name="Line 143"/>
            <p:cNvSpPr>
              <a:spLocks noChangeShapeType="1"/>
            </p:cNvSpPr>
            <p:nvPr/>
          </p:nvSpPr>
          <p:spPr bwMode="auto">
            <a:xfrm flipH="1">
              <a:off x="2309814" y="3503614"/>
              <a:ext cx="73025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3937" name="Line 145"/>
            <p:cNvSpPr>
              <a:spLocks noChangeShapeType="1"/>
            </p:cNvSpPr>
            <p:nvPr/>
          </p:nvSpPr>
          <p:spPr bwMode="auto">
            <a:xfrm flipH="1">
              <a:off x="2309814" y="3119439"/>
              <a:ext cx="73025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3939" name="Line 147"/>
            <p:cNvSpPr>
              <a:spLocks noChangeShapeType="1"/>
            </p:cNvSpPr>
            <p:nvPr/>
          </p:nvSpPr>
          <p:spPr bwMode="auto">
            <a:xfrm flipH="1">
              <a:off x="2309814" y="2735264"/>
              <a:ext cx="73025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3941" name="Line 149"/>
            <p:cNvSpPr>
              <a:spLocks noChangeShapeType="1"/>
            </p:cNvSpPr>
            <p:nvPr/>
          </p:nvSpPr>
          <p:spPr bwMode="auto">
            <a:xfrm flipH="1">
              <a:off x="2309814" y="2351089"/>
              <a:ext cx="73025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sp>
          <p:nvSpPr>
            <p:cNvPr id="33942" name="Rectangle 150"/>
            <p:cNvSpPr>
              <a:spLocks noChangeArrowheads="1"/>
            </p:cNvSpPr>
            <p:nvPr/>
          </p:nvSpPr>
          <p:spPr bwMode="auto">
            <a:xfrm>
              <a:off x="1998677" y="2236405"/>
              <a:ext cx="2933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8.0</a:t>
              </a: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endParaRPr>
            </a:p>
          </p:txBody>
        </p:sp>
        <p:grpSp>
          <p:nvGrpSpPr>
            <p:cNvPr id="2" name="Group 170"/>
            <p:cNvGrpSpPr>
              <a:grpSpLocks/>
            </p:cNvGrpSpPr>
            <p:nvPr/>
          </p:nvGrpSpPr>
          <p:grpSpPr bwMode="auto">
            <a:xfrm>
              <a:off x="2317750" y="5535617"/>
              <a:ext cx="3392488" cy="685801"/>
              <a:chOff x="500" y="3481"/>
              <a:chExt cx="2137" cy="432"/>
            </a:xfrm>
          </p:grpSpPr>
          <p:sp>
            <p:nvSpPr>
              <p:cNvPr id="33826" name="Rectangle 415"/>
              <p:cNvSpPr>
                <a:spLocks noChangeArrowheads="1"/>
              </p:cNvSpPr>
              <p:nvPr/>
            </p:nvSpPr>
            <p:spPr bwMode="auto">
              <a:xfrm>
                <a:off x="1421" y="3758"/>
                <a:ext cx="33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Geneva" pitchFamily="124" charset="-128"/>
                    <a:cs typeface="+mn-cs"/>
                  </a:rPr>
                  <a:t>Year</a:t>
                </a:r>
                <a:endPara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231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endParaRPr>
              </a:p>
            </p:txBody>
          </p:sp>
          <p:sp>
            <p:nvSpPr>
              <p:cNvPr id="33944" name="Line 152"/>
              <p:cNvSpPr>
                <a:spLocks noChangeShapeType="1"/>
              </p:cNvSpPr>
              <p:nvPr/>
            </p:nvSpPr>
            <p:spPr bwMode="auto">
              <a:xfrm>
                <a:off x="536" y="3481"/>
                <a:ext cx="199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srgbClr val="313231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endParaRPr>
              </a:p>
            </p:txBody>
          </p:sp>
          <p:sp>
            <p:nvSpPr>
              <p:cNvPr id="33945" name="Line 153"/>
              <p:cNvSpPr>
                <a:spLocks noChangeShapeType="1"/>
              </p:cNvSpPr>
              <p:nvPr/>
            </p:nvSpPr>
            <p:spPr bwMode="auto">
              <a:xfrm>
                <a:off x="616" y="3484"/>
                <a:ext cx="0" cy="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srgbClr val="313231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endParaRPr>
              </a:p>
            </p:txBody>
          </p:sp>
          <p:sp>
            <p:nvSpPr>
              <p:cNvPr id="33946" name="Rectangle 154"/>
              <p:cNvSpPr>
                <a:spLocks noChangeArrowheads="1"/>
              </p:cNvSpPr>
              <p:nvPr/>
            </p:nvSpPr>
            <p:spPr bwMode="auto">
              <a:xfrm>
                <a:off x="500" y="3570"/>
                <a:ext cx="28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Geneva" pitchFamily="124" charset="-128"/>
                    <a:cs typeface="+mn-cs"/>
                  </a:rPr>
                  <a:t>2010</a:t>
                </a:r>
                <a:endPara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13231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endParaRPr>
              </a:p>
            </p:txBody>
          </p:sp>
          <p:sp>
            <p:nvSpPr>
              <p:cNvPr id="33947" name="Line 155"/>
              <p:cNvSpPr>
                <a:spLocks noChangeShapeType="1"/>
              </p:cNvSpPr>
              <p:nvPr/>
            </p:nvSpPr>
            <p:spPr bwMode="auto">
              <a:xfrm>
                <a:off x="1079" y="3484"/>
                <a:ext cx="1" cy="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srgbClr val="313231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endParaRPr>
              </a:p>
            </p:txBody>
          </p:sp>
          <p:sp>
            <p:nvSpPr>
              <p:cNvPr id="33948" name="Rectangle 156"/>
              <p:cNvSpPr>
                <a:spLocks noChangeArrowheads="1"/>
              </p:cNvSpPr>
              <p:nvPr/>
            </p:nvSpPr>
            <p:spPr bwMode="auto">
              <a:xfrm>
                <a:off x="964" y="3570"/>
                <a:ext cx="28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Geneva" pitchFamily="124" charset="-128"/>
                    <a:cs typeface="+mn-cs"/>
                  </a:rPr>
                  <a:t>2015</a:t>
                </a:r>
                <a:endPara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13231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endParaRPr>
              </a:p>
            </p:txBody>
          </p:sp>
          <p:sp>
            <p:nvSpPr>
              <p:cNvPr id="33949" name="Line 157"/>
              <p:cNvSpPr>
                <a:spLocks noChangeShapeType="1"/>
              </p:cNvSpPr>
              <p:nvPr/>
            </p:nvSpPr>
            <p:spPr bwMode="auto">
              <a:xfrm>
                <a:off x="1544" y="3484"/>
                <a:ext cx="0" cy="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srgbClr val="313231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endParaRPr>
              </a:p>
            </p:txBody>
          </p:sp>
          <p:sp>
            <p:nvSpPr>
              <p:cNvPr id="33950" name="Rectangle 158"/>
              <p:cNvSpPr>
                <a:spLocks noChangeArrowheads="1"/>
              </p:cNvSpPr>
              <p:nvPr/>
            </p:nvSpPr>
            <p:spPr bwMode="auto">
              <a:xfrm>
                <a:off x="1429" y="3570"/>
                <a:ext cx="28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Geneva" pitchFamily="124" charset="-128"/>
                    <a:cs typeface="+mn-cs"/>
                  </a:rPr>
                  <a:t>2020</a:t>
                </a:r>
                <a:endParaRPr kumimoji="0" lang="en-AU" sz="1400" b="0" i="0" u="none" strike="noStrike" kern="1200" cap="none" spc="0" normalizeH="0" baseline="0" noProof="0">
                  <a:ln>
                    <a:noFill/>
                  </a:ln>
                  <a:solidFill>
                    <a:srgbClr val="313231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endParaRPr>
              </a:p>
            </p:txBody>
          </p:sp>
          <p:sp>
            <p:nvSpPr>
              <p:cNvPr id="33951" name="Line 159"/>
              <p:cNvSpPr>
                <a:spLocks noChangeShapeType="1"/>
              </p:cNvSpPr>
              <p:nvPr/>
            </p:nvSpPr>
            <p:spPr bwMode="auto">
              <a:xfrm>
                <a:off x="2002" y="3484"/>
                <a:ext cx="1" cy="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srgbClr val="313231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endParaRPr>
              </a:p>
            </p:txBody>
          </p:sp>
          <p:sp>
            <p:nvSpPr>
              <p:cNvPr id="33952" name="Rectangle 160"/>
              <p:cNvSpPr>
                <a:spLocks noChangeArrowheads="1"/>
              </p:cNvSpPr>
              <p:nvPr/>
            </p:nvSpPr>
            <p:spPr bwMode="auto">
              <a:xfrm>
                <a:off x="1888" y="3570"/>
                <a:ext cx="28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Geneva" pitchFamily="124" charset="-128"/>
                    <a:cs typeface="+mn-cs"/>
                  </a:rPr>
                  <a:t>2025</a:t>
                </a:r>
                <a:endParaRPr kumimoji="0" lang="en-AU" sz="1400" b="0" i="0" u="none" strike="noStrike" kern="1200" cap="none" spc="0" normalizeH="0" baseline="0" noProof="0">
                  <a:ln>
                    <a:noFill/>
                  </a:ln>
                  <a:solidFill>
                    <a:srgbClr val="313231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endParaRPr>
              </a:p>
            </p:txBody>
          </p:sp>
          <p:sp>
            <p:nvSpPr>
              <p:cNvPr id="33953" name="Line 161"/>
              <p:cNvSpPr>
                <a:spLocks noChangeShapeType="1"/>
              </p:cNvSpPr>
              <p:nvPr/>
            </p:nvSpPr>
            <p:spPr bwMode="auto">
              <a:xfrm>
                <a:off x="2465" y="3484"/>
                <a:ext cx="1" cy="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srgbClr val="313231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endParaRPr>
              </a:p>
            </p:txBody>
          </p:sp>
          <p:sp>
            <p:nvSpPr>
              <p:cNvPr id="33954" name="Rectangle 162"/>
              <p:cNvSpPr>
                <a:spLocks noChangeArrowheads="1"/>
              </p:cNvSpPr>
              <p:nvPr/>
            </p:nvSpPr>
            <p:spPr bwMode="auto">
              <a:xfrm>
                <a:off x="2350" y="3570"/>
                <a:ext cx="28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Geneva" pitchFamily="124" charset="-128"/>
                    <a:cs typeface="+mn-cs"/>
                  </a:rPr>
                  <a:t>2030</a:t>
                </a:r>
                <a:endParaRPr kumimoji="0" lang="en-AU" sz="1400" b="0" i="0" u="none" strike="noStrike" kern="1200" cap="none" spc="0" normalizeH="0" baseline="0" noProof="0">
                  <a:ln>
                    <a:noFill/>
                  </a:ln>
                  <a:solidFill>
                    <a:srgbClr val="313231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endParaRPr>
              </a:p>
            </p:txBody>
          </p:sp>
        </p:grpSp>
        <p:sp>
          <p:nvSpPr>
            <p:cNvPr id="34089" name="Text Box 297"/>
            <p:cNvSpPr txBox="1">
              <a:spLocks noChangeArrowheads="1"/>
            </p:cNvSpPr>
            <p:nvPr/>
          </p:nvSpPr>
          <p:spPr bwMode="auto">
            <a:xfrm>
              <a:off x="2527301" y="4356100"/>
              <a:ext cx="53412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>
                  <a:ln>
                    <a:noFill/>
                  </a:ln>
                  <a:solidFill>
                    <a:srgbClr val="1A476F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2.62</a:t>
              </a:r>
            </a:p>
          </p:txBody>
        </p:sp>
        <p:sp>
          <p:nvSpPr>
            <p:cNvPr id="34090" name="Text Box 298"/>
            <p:cNvSpPr txBox="1">
              <a:spLocks noChangeArrowheads="1"/>
            </p:cNvSpPr>
            <p:nvPr/>
          </p:nvSpPr>
          <p:spPr bwMode="auto">
            <a:xfrm>
              <a:off x="3219451" y="4191000"/>
              <a:ext cx="53412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>
                  <a:ln>
                    <a:noFill/>
                  </a:ln>
                  <a:solidFill>
                    <a:srgbClr val="1A476F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3.13</a:t>
              </a:r>
            </a:p>
          </p:txBody>
        </p:sp>
        <p:sp>
          <p:nvSpPr>
            <p:cNvPr id="34091" name="Text Box 299"/>
            <p:cNvSpPr txBox="1">
              <a:spLocks noChangeArrowheads="1"/>
            </p:cNvSpPr>
            <p:nvPr/>
          </p:nvSpPr>
          <p:spPr bwMode="auto">
            <a:xfrm>
              <a:off x="3987801" y="3892550"/>
              <a:ext cx="53412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>
                  <a:ln>
                    <a:noFill/>
                  </a:ln>
                  <a:solidFill>
                    <a:srgbClr val="1A476F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3.78</a:t>
              </a:r>
            </a:p>
          </p:txBody>
        </p:sp>
        <p:sp>
          <p:nvSpPr>
            <p:cNvPr id="34092" name="Text Box 300"/>
            <p:cNvSpPr txBox="1">
              <a:spLocks noChangeArrowheads="1"/>
            </p:cNvSpPr>
            <p:nvPr/>
          </p:nvSpPr>
          <p:spPr bwMode="auto">
            <a:xfrm>
              <a:off x="4718051" y="3575050"/>
              <a:ext cx="53412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>
                  <a:ln>
                    <a:noFill/>
                  </a:ln>
                  <a:solidFill>
                    <a:srgbClr val="1A476F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4.53</a:t>
              </a:r>
            </a:p>
          </p:txBody>
        </p:sp>
        <p:sp>
          <p:nvSpPr>
            <p:cNvPr id="34093" name="Text Box 301"/>
            <p:cNvSpPr txBox="1">
              <a:spLocks noChangeArrowheads="1"/>
            </p:cNvSpPr>
            <p:nvPr/>
          </p:nvSpPr>
          <p:spPr bwMode="auto">
            <a:xfrm>
              <a:off x="5410201" y="3314700"/>
              <a:ext cx="53412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>
                  <a:ln>
                    <a:noFill/>
                  </a:ln>
                  <a:solidFill>
                    <a:srgbClr val="1A476F"/>
                  </a:solidFill>
                  <a:effectLst/>
                  <a:uLnTx/>
                  <a:uFillTx/>
                  <a:latin typeface="Verdana"/>
                  <a:ea typeface="Geneva" pitchFamily="124" charset="-128"/>
                  <a:cs typeface="+mn-cs"/>
                </a:rPr>
                <a:t>5.44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81000" y="6434960"/>
            <a:ext cx="3505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rPr>
              <a:t>Liyanage</a:t>
            </a:r>
            <a:r>
              <a:rPr kumimoji="0" lang="en-AU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rPr>
              <a:t> T, et al. </a:t>
            </a:r>
            <a:r>
              <a:rPr kumimoji="0" lang="en-AU" sz="9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rPr>
              <a:t>Lancet</a:t>
            </a:r>
            <a:r>
              <a:rPr kumimoji="0" lang="en-AU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Geneva" pitchFamily="124" charset="-128"/>
                <a:cs typeface="+mn-cs"/>
              </a:rPr>
              <a:t>. 2015;385(9981):1975-1982.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163138"/>
            <a:ext cx="11430000" cy="892552"/>
          </a:xfrm>
        </p:spPr>
        <p:txBody>
          <a:bodyPr/>
          <a:lstStyle/>
          <a:p>
            <a:r>
              <a:rPr lang="en-US" dirty="0" smtClean="0"/>
              <a:t>Number of People Receiving Renal Replacement Therapy Is Projected to Double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58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 </a:t>
            </a:r>
            <a:r>
              <a:rPr lang="en-US" dirty="0"/>
              <a:t>Death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8603" y="5453579"/>
          <a:ext cx="10363193" cy="5772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06433">
                  <a:extLst>
                    <a:ext uri="{9D8B030D-6E8A-4147-A177-3AD203B41FA5}">
                      <a16:colId xmlns:a16="http://schemas.microsoft.com/office/drawing/2014/main" val="382463058"/>
                    </a:ext>
                  </a:extLst>
                </a:gridCol>
                <a:gridCol w="1119595">
                  <a:extLst>
                    <a:ext uri="{9D8B030D-6E8A-4147-A177-3AD203B41FA5}">
                      <a16:colId xmlns:a16="http://schemas.microsoft.com/office/drawing/2014/main" val="665633604"/>
                    </a:ext>
                  </a:extLst>
                </a:gridCol>
                <a:gridCol w="1119595">
                  <a:extLst>
                    <a:ext uri="{9D8B030D-6E8A-4147-A177-3AD203B41FA5}">
                      <a16:colId xmlns:a16="http://schemas.microsoft.com/office/drawing/2014/main" val="1235645658"/>
                    </a:ext>
                  </a:extLst>
                </a:gridCol>
                <a:gridCol w="1119595">
                  <a:extLst>
                    <a:ext uri="{9D8B030D-6E8A-4147-A177-3AD203B41FA5}">
                      <a16:colId xmlns:a16="http://schemas.microsoft.com/office/drawing/2014/main" val="4110559018"/>
                    </a:ext>
                  </a:extLst>
                </a:gridCol>
                <a:gridCol w="1119595">
                  <a:extLst>
                    <a:ext uri="{9D8B030D-6E8A-4147-A177-3AD203B41FA5}">
                      <a16:colId xmlns:a16="http://schemas.microsoft.com/office/drawing/2014/main" val="580561868"/>
                    </a:ext>
                  </a:extLst>
                </a:gridCol>
                <a:gridCol w="1119595">
                  <a:extLst>
                    <a:ext uri="{9D8B030D-6E8A-4147-A177-3AD203B41FA5}">
                      <a16:colId xmlns:a16="http://schemas.microsoft.com/office/drawing/2014/main" val="2962544970"/>
                    </a:ext>
                  </a:extLst>
                </a:gridCol>
                <a:gridCol w="1119595">
                  <a:extLst>
                    <a:ext uri="{9D8B030D-6E8A-4147-A177-3AD203B41FA5}">
                      <a16:colId xmlns:a16="http://schemas.microsoft.com/office/drawing/2014/main" val="2283605645"/>
                    </a:ext>
                  </a:extLst>
                </a:gridCol>
                <a:gridCol w="1119595">
                  <a:extLst>
                    <a:ext uri="{9D8B030D-6E8A-4147-A177-3AD203B41FA5}">
                      <a16:colId xmlns:a16="http://schemas.microsoft.com/office/drawing/2014/main" val="3626210223"/>
                    </a:ext>
                  </a:extLst>
                </a:gridCol>
                <a:gridCol w="1119595">
                  <a:extLst>
                    <a:ext uri="{9D8B030D-6E8A-4147-A177-3AD203B41FA5}">
                      <a16:colId xmlns:a16="http://schemas.microsoft.com/office/drawing/2014/main" val="328750844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No. at risk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6647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Placebo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87335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Canagliflozin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7832527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528762" y="1311476"/>
          <a:ext cx="8926069" cy="4174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030744" y="3319046"/>
            <a:ext cx="2161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57200"/>
                </a:solidFill>
              </a:rPr>
              <a:t>140 </a:t>
            </a:r>
            <a:r>
              <a:rPr lang="en-US" sz="1600" b="1" dirty="0" smtClean="0">
                <a:solidFill>
                  <a:srgbClr val="E57200"/>
                </a:solidFill>
              </a:rPr>
              <a:t>participants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30745" y="3657600"/>
            <a:ext cx="2161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9357A"/>
                </a:solidFill>
              </a:rPr>
              <a:t>110 </a:t>
            </a:r>
            <a:r>
              <a:rPr lang="en-US" sz="1600" b="1" dirty="0" smtClean="0">
                <a:solidFill>
                  <a:srgbClr val="09357A"/>
                </a:solidFill>
              </a:rPr>
              <a:t>participants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2209800" y="1618767"/>
            <a:ext cx="2858752" cy="57246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Hazard ratio, 0.78</a:t>
            </a:r>
            <a:r>
              <a:rPr lang="en-US" sz="1600" b="1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(95% CI, 0.61–1.00)</a:t>
            </a:r>
          </a:p>
          <a:p>
            <a:r>
              <a:rPr lang="en-US" sz="16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 </a:t>
            </a:r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 </a:t>
            </a:r>
            <a:r>
              <a:rPr lang="en-US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0.0502</a:t>
            </a:r>
            <a:endParaRPr lang="en-US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124200" y="4813606"/>
            <a:ext cx="7088323" cy="304800"/>
            <a:chOff x="3200400" y="4724400"/>
            <a:chExt cx="7088323" cy="304800"/>
          </a:xfrm>
        </p:grpSpPr>
        <p:sp>
          <p:nvSpPr>
            <p:cNvPr id="30" name="Rectangle 29"/>
            <p:cNvSpPr/>
            <p:nvPr/>
          </p:nvSpPr>
          <p:spPr bwMode="auto">
            <a:xfrm>
              <a:off x="3200400" y="4724400"/>
              <a:ext cx="3810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000000"/>
                  </a:solidFill>
                  <a:latin typeface="Verdana" charset="0"/>
                </a:rPr>
                <a:t>6</a:t>
              </a: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4209829" y="4724400"/>
              <a:ext cx="6078894" cy="304800"/>
              <a:chOff x="4209829" y="4724400"/>
              <a:chExt cx="6078894" cy="304800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4209829" y="4724400"/>
                <a:ext cx="646146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12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5417506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18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6535016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24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7592637" y="4724400"/>
                <a:ext cx="568225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30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8759554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36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9848629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42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 rot="16200000">
            <a:off x="-411480" y="2882266"/>
            <a:ext cx="3749040" cy="6400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Participants with an event (%)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229600" y="1539366"/>
            <a:ext cx="1872114" cy="632847"/>
            <a:chOff x="7071214" y="1343435"/>
            <a:chExt cx="1872114" cy="632847"/>
          </a:xfrm>
        </p:grpSpPr>
        <p:cxnSp>
          <p:nvCxnSpPr>
            <p:cNvPr id="39" name="Straight Connector 38"/>
            <p:cNvCxnSpPr/>
            <p:nvPr/>
          </p:nvCxnSpPr>
          <p:spPr bwMode="auto">
            <a:xfrm>
              <a:off x="7071214" y="1512712"/>
              <a:ext cx="36732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7440135" y="1343435"/>
              <a:ext cx="9701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1600" dirty="0">
                  <a:solidFill>
                    <a:srgbClr val="000000"/>
                  </a:solidFill>
                  <a:latin typeface="Verdana"/>
                  <a:cs typeface="+mn-cs"/>
                </a:rPr>
                <a:t>Placebo</a:t>
              </a:r>
              <a:endParaRPr kumimoji="1" lang="ja-JP" altLang="en-US" sz="1600" dirty="0">
                <a:solidFill>
                  <a:srgbClr val="000000"/>
                </a:solidFill>
                <a:latin typeface="Verdana"/>
                <a:cs typeface="+mn-cs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7071214" y="1823882"/>
              <a:ext cx="36732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7452214" y="1637728"/>
              <a:ext cx="14911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1600" dirty="0">
                  <a:solidFill>
                    <a:srgbClr val="000000"/>
                  </a:solidFill>
                  <a:latin typeface="Verdana"/>
                  <a:cs typeface="+mn-cs"/>
                </a:rPr>
                <a:t>Canagliflozin</a:t>
              </a:r>
              <a:endParaRPr kumimoji="1" lang="ja-JP" altLang="en-US" sz="1600" dirty="0">
                <a:solidFill>
                  <a:srgbClr val="000000"/>
                </a:solidFill>
                <a:latin typeface="Verdan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89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12" grpId="0"/>
      <p:bldP spid="2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63247"/>
            <a:ext cx="11430000" cy="492443"/>
          </a:xfrm>
        </p:spPr>
        <p:txBody>
          <a:bodyPr/>
          <a:lstStyle/>
          <a:p>
            <a:r>
              <a:rPr lang="en-AU" dirty="0" smtClean="0"/>
              <a:t>Summary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178748"/>
              </p:ext>
            </p:extLst>
          </p:nvPr>
        </p:nvGraphicFramePr>
        <p:xfrm>
          <a:off x="457200" y="1271903"/>
          <a:ext cx="11353799" cy="4910059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662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27319891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997812579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3773604996"/>
                    </a:ext>
                  </a:extLst>
                </a:gridCol>
              </a:tblGrid>
              <a:tr h="569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</a:rPr>
                        <a:t>Primary</a:t>
                      </a:r>
                    </a:p>
                  </a:txBody>
                  <a:tcPr marL="92126" marR="921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Hazard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ratio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</a:rPr>
                        <a:t>(95% CI)</a:t>
                      </a:r>
                    </a:p>
                  </a:txBody>
                  <a:tcPr marL="92126" marR="921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+mj-lt"/>
                        </a:rPr>
                        <a:t>P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</a:rPr>
                        <a:t>value</a:t>
                      </a:r>
                    </a:p>
                  </a:txBody>
                  <a:tcPr marL="92126" marR="921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126" marR="92126" anchor="ctr"/>
                </a:tc>
                <a:extLst>
                  <a:ext uri="{0D108BD9-81ED-4DB2-BD59-A6C34878D82A}">
                    <a16:rowId xmlns:a16="http://schemas.microsoft.com/office/drawing/2014/main" val="4153766729"/>
                  </a:ext>
                </a:extLst>
              </a:tr>
              <a:tr h="436167">
                <a:tc>
                  <a:txBody>
                    <a:bodyPr/>
                    <a:lstStyle/>
                    <a:p>
                      <a:pPr marL="115888" indent="0">
                        <a:lnSpc>
                          <a:spcPct val="100000"/>
                        </a:lnSpc>
                      </a:pPr>
                      <a:r>
                        <a:rPr lang="en-AU" sz="16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 ESKD</a:t>
                      </a:r>
                      <a:r>
                        <a:rPr lang="en-AU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doubling of serum creatinine, </a:t>
                      </a:r>
                      <a:r>
                        <a:rPr lang="en-AU" sz="16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 </a:t>
                      </a:r>
                      <a:r>
                        <a:rPr lang="en-AU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renal or CV death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126" marR="921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0.70 (0.59–0.82)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0.00001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5888" indent="0" algn="ctr">
                        <a:lnSpc>
                          <a:spcPct val="100000"/>
                        </a:lnSpc>
                      </a:pPr>
                      <a:endParaRPr lang="en-US" sz="1600" b="1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marL="92126" marR="9212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1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</a:rPr>
                        <a:t>Secondary</a:t>
                      </a:r>
                    </a:p>
                  </a:txBody>
                  <a:tcPr marL="92126" marR="921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126" marR="921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marL="92126" marR="92126" anchor="ctr"/>
                </a:tc>
                <a:extLst>
                  <a:ext uri="{0D108BD9-81ED-4DB2-BD59-A6C34878D82A}">
                    <a16:rowId xmlns:a16="http://schemas.microsoft.com/office/drawing/2014/main" val="2875512438"/>
                  </a:ext>
                </a:extLst>
              </a:tr>
              <a:tr h="436167">
                <a:tc>
                  <a:txBody>
                    <a:bodyPr/>
                    <a:lstStyle/>
                    <a:p>
                      <a:pPr marL="115888" indent="0">
                        <a:lnSpc>
                          <a:spcPct val="100000"/>
                        </a:lnSpc>
                      </a:pPr>
                      <a:r>
                        <a:rPr lang="en-AU" sz="16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 </a:t>
                      </a:r>
                      <a:r>
                        <a:rPr lang="en-AU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CV death </a:t>
                      </a:r>
                      <a:r>
                        <a:rPr lang="en-AU" sz="16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 hospitalization for </a:t>
                      </a:r>
                      <a:r>
                        <a:rPr lang="en-AU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heart failure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126" marR="921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0.69 (0.57–0.83)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5888" indent="0" algn="ctr">
                        <a:lnSpc>
                          <a:spcPct val="100000"/>
                        </a:lnSpc>
                      </a:pPr>
                      <a:endParaRPr lang="en-US" sz="1600" b="1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marL="92126" marR="9212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167">
                <a:tc>
                  <a:txBody>
                    <a:bodyPr/>
                    <a:lstStyle/>
                    <a:p>
                      <a:pPr marL="115888" indent="0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3.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</a:rPr>
                        <a:t>CV death,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MI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</a:rPr>
                        <a:t>,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or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stroke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126" marR="921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0.80 (0.67–0.95)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5888" indent="0" algn="ctr">
                        <a:lnSpc>
                          <a:spcPct val="100000"/>
                        </a:lnSpc>
                      </a:pPr>
                      <a:endParaRPr lang="en-US" sz="1600" b="1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marL="92126" marR="92126" anchor="ctr"/>
                </a:tc>
                <a:extLst>
                  <a:ext uri="{0D108BD9-81ED-4DB2-BD59-A6C34878D82A}">
                    <a16:rowId xmlns:a16="http://schemas.microsoft.com/office/drawing/2014/main" val="2807205508"/>
                  </a:ext>
                </a:extLst>
              </a:tr>
              <a:tr h="436167">
                <a:tc>
                  <a:txBody>
                    <a:bodyPr/>
                    <a:lstStyle/>
                    <a:p>
                      <a:pPr marL="115888" indent="0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4. Hospitalization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for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</a:rPr>
                        <a:t>heart failure</a:t>
                      </a:r>
                    </a:p>
                  </a:txBody>
                  <a:tcPr marL="92126" marR="921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0.61 (0.47–0.80)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5888" indent="0" algn="ctr">
                        <a:lnSpc>
                          <a:spcPct val="100000"/>
                        </a:lnSpc>
                      </a:pPr>
                      <a:endParaRPr lang="en-US" sz="1600" b="1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marL="92126" marR="92126" anchor="ctr"/>
                </a:tc>
                <a:extLst>
                  <a:ext uri="{0D108BD9-81ED-4DB2-BD59-A6C34878D82A}">
                    <a16:rowId xmlns:a16="http://schemas.microsoft.com/office/drawing/2014/main" val="3475206550"/>
                  </a:ext>
                </a:extLst>
              </a:tr>
              <a:tr h="436167">
                <a:tc>
                  <a:txBody>
                    <a:bodyPr/>
                    <a:lstStyle/>
                    <a:p>
                      <a:pPr marL="1158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 </a:t>
                      </a:r>
                      <a:r>
                        <a:rPr lang="en-AU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ESKD, doubling of serum creatinine, </a:t>
                      </a:r>
                      <a:r>
                        <a:rPr lang="en-AU" sz="16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 </a:t>
                      </a:r>
                      <a:r>
                        <a:rPr lang="en-AU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renal death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126" marR="921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0.66 (0.53–0.81)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58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marL="92126" marR="92126" anchor="ctr"/>
                </a:tc>
                <a:extLst>
                  <a:ext uri="{0D108BD9-81ED-4DB2-BD59-A6C34878D82A}">
                    <a16:rowId xmlns:a16="http://schemas.microsoft.com/office/drawing/2014/main" val="1049061108"/>
                  </a:ext>
                </a:extLst>
              </a:tr>
              <a:tr h="436167">
                <a:tc>
                  <a:txBody>
                    <a:bodyPr/>
                    <a:lstStyle/>
                    <a:p>
                      <a:pPr marL="115888" indent="0">
                        <a:lnSpc>
                          <a:spcPct val="100000"/>
                        </a:lnSpc>
                      </a:pPr>
                      <a:r>
                        <a:rPr lang="en-AU" sz="16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 </a:t>
                      </a:r>
                      <a:r>
                        <a:rPr lang="en-AU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CV death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126" marR="921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0.78 (0.61–1.00)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0.0502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5888" indent="0" algn="ctr">
                        <a:lnSpc>
                          <a:spcPct val="10000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126" marR="9212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390">
                <a:tc>
                  <a:txBody>
                    <a:bodyPr/>
                    <a:lstStyle/>
                    <a:p>
                      <a:pPr marL="115888" indent="0">
                        <a:lnSpc>
                          <a:spcPct val="100000"/>
                        </a:lnSpc>
                      </a:pPr>
                      <a:r>
                        <a:rPr lang="en-AU" sz="16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 </a:t>
                      </a:r>
                      <a:r>
                        <a:rPr lang="en-AU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All-cause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mortality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126" marR="92126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0.83 (0.68–1.02)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5888" indent="0"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</a:rPr>
                        <a:t>–</a:t>
                      </a:r>
                    </a:p>
                  </a:txBody>
                  <a:tcPr marL="92126" marR="92126" anchor="ctr"/>
                </a:tc>
                <a:tc>
                  <a:txBody>
                    <a:bodyPr/>
                    <a:lstStyle/>
                    <a:p>
                      <a:pPr marL="115888" indent="0" algn="ctr">
                        <a:lnSpc>
                          <a:spcPct val="10000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126" marR="9212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3380">
                <a:tc>
                  <a:txBody>
                    <a:bodyPr/>
                    <a:lstStyle/>
                    <a:p>
                      <a:pPr marL="400050" indent="-284163">
                        <a:lnSpc>
                          <a:spcPct val="100000"/>
                        </a:lnSpc>
                      </a:pPr>
                      <a:r>
                        <a:rPr lang="en-AU" sz="16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 </a:t>
                      </a:r>
                      <a:r>
                        <a:rPr lang="en-AU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CV death, </a:t>
                      </a:r>
                      <a:r>
                        <a:rPr lang="en-AU" sz="16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</a:t>
                      </a:r>
                      <a:r>
                        <a:rPr lang="en-AU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n-AU" sz="16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stroke</a:t>
                      </a:r>
                      <a:r>
                        <a:rPr lang="en-AU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n-AU" sz="16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hospitalization for heart </a:t>
                      </a:r>
                      <a:r>
                        <a:rPr lang="en-AU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failure, </a:t>
                      </a:r>
                      <a:r>
                        <a:rPr lang="en-AU" sz="16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 hospitalization for </a:t>
                      </a:r>
                      <a:r>
                        <a:rPr lang="en-AU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unstable angina</a:t>
                      </a:r>
                      <a:endParaRPr lang="en-US" sz="1600" b="1" i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92126" marR="92126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n-AU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0.74 (0.63–0.86)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5888" indent="0"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</a:rPr>
                        <a:t>–</a:t>
                      </a:r>
                    </a:p>
                  </a:txBody>
                  <a:tcPr marL="92126" marR="92126" anchor="ctr"/>
                </a:tc>
                <a:tc>
                  <a:txBody>
                    <a:bodyPr/>
                    <a:lstStyle/>
                    <a:p>
                      <a:pPr marL="115888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126" marR="9212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0290288" y="4888795"/>
            <a:ext cx="1531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Not formally 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tested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90288" y="5502992"/>
            <a:ext cx="1531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Not formally 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tested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809661" y="182880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809661" y="266700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809661" y="312420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809661" y="358140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809661" y="403860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224565" y="4534751"/>
            <a:ext cx="1662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Not significant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6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  <p:bldP spid="18" grpId="0"/>
      <p:bldP spid="20" grpId="0"/>
      <p:bldP spid="2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0914"/>
            <a:ext cx="11430000" cy="584775"/>
          </a:xfrm>
        </p:spPr>
        <p:txBody>
          <a:bodyPr/>
          <a:lstStyle/>
          <a:p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Canagliflozin resulted in a clinically important and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statistically </a:t>
            </a:r>
            <a:r>
              <a:rPr lang="en-US" sz="2800" dirty="0"/>
              <a:t>significant reduction in kidney failure and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major </a:t>
            </a:r>
            <a:r>
              <a:rPr lang="en-US" sz="2800" dirty="0"/>
              <a:t>cardiovascular outcomes</a:t>
            </a:r>
          </a:p>
        </p:txBody>
      </p:sp>
    </p:spTree>
    <p:extLst>
      <p:ext uri="{BB962C8B-B14F-4D97-AF65-F5344CB8AC3E}">
        <p14:creationId xmlns:p14="http://schemas.microsoft.com/office/powerpoint/2010/main" val="36054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1" y="2504818"/>
            <a:ext cx="6321754" cy="707886"/>
          </a:xfrm>
        </p:spPr>
        <p:txBody>
          <a:bodyPr/>
          <a:lstStyle/>
          <a:p>
            <a:r>
              <a:rPr lang="en-US" sz="4000" dirty="0"/>
              <a:t>CREDENCE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i="1" dirty="0" smtClean="0"/>
              <a:t>Safety </a:t>
            </a:r>
            <a:r>
              <a:rPr lang="en-US" sz="2800" i="1" dirty="0"/>
              <a:t>Outcomes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0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Analyses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2607" y="1447800"/>
            <a:ext cx="11658600" cy="1219200"/>
          </a:xfrm>
        </p:spPr>
        <p:txBody>
          <a:bodyPr/>
          <a:lstStyle/>
          <a:p>
            <a:r>
              <a:rPr lang="en-US" sz="2400" dirty="0" smtClean="0"/>
              <a:t>Independent </a:t>
            </a:r>
            <a:r>
              <a:rPr lang="en-US" sz="2400" dirty="0"/>
              <a:t>blinded Endpoint Adjudication Committees adjudicated </a:t>
            </a:r>
            <a:r>
              <a:rPr lang="en-US" sz="2400" dirty="0" smtClean="0"/>
              <a:t>all suspected </a:t>
            </a:r>
            <a:r>
              <a:rPr lang="en-US" sz="2400" dirty="0"/>
              <a:t>fractures, pancreatitis, </a:t>
            </a:r>
            <a:r>
              <a:rPr lang="en-US" sz="2400" dirty="0" smtClean="0"/>
              <a:t>diabetic ketoacidosis</a:t>
            </a:r>
            <a:r>
              <a:rPr lang="en-US" sz="2400" dirty="0"/>
              <a:t>, </a:t>
            </a:r>
            <a:r>
              <a:rPr lang="en-US" sz="2400" dirty="0" smtClean="0"/>
              <a:t>and renal </a:t>
            </a:r>
            <a:r>
              <a:rPr lang="en-US" sz="2400" dirty="0"/>
              <a:t>cell </a:t>
            </a:r>
            <a:r>
              <a:rPr lang="en-US" sz="2400" dirty="0" smtClean="0"/>
              <a:t>carcinoma events</a:t>
            </a:r>
          </a:p>
          <a:p>
            <a:r>
              <a:rPr lang="en-US" sz="2400" dirty="0" smtClean="0"/>
              <a:t>Other AEs of interest included</a:t>
            </a:r>
          </a:p>
          <a:p>
            <a:pPr marL="744538" lvl="1" indent="-220663"/>
            <a:endParaRPr lang="en-US" sz="28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362607" y="3232150"/>
            <a:ext cx="571500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3"/>
              </a:buClr>
              <a:buChar char="•"/>
              <a:defRPr sz="2000">
                <a:solidFill>
                  <a:srgbClr val="000000"/>
                </a:solidFill>
                <a:latin typeface="+mn-lt"/>
                <a:ea typeface="ＭＳ Ｐゴシック" pitchFamily="42" charset="-128"/>
                <a:cs typeface="ＭＳ Ｐゴシック" pitchFamily="42" charset="-128"/>
              </a:defRPr>
            </a:lvl1pPr>
            <a:lvl2pPr marL="569913" indent="-2270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42" charset="-128"/>
              </a:defRPr>
            </a:lvl2pPr>
            <a:lvl3pPr marL="912813" indent="-22701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3"/>
              </a:buClr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42" charset="-128"/>
              </a:defRPr>
            </a:lvl3pPr>
            <a:lvl4pPr marL="1252538" indent="-220663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chemeClr val="accent3"/>
              </a:buClr>
              <a:buChar char="–"/>
              <a:defRPr sz="1400">
                <a:solidFill>
                  <a:srgbClr val="000000"/>
                </a:solidFill>
                <a:latin typeface="+mn-lt"/>
                <a:ea typeface="ＭＳ Ｐゴシック" pitchFamily="42" charset="-128"/>
              </a:defRPr>
            </a:lvl4pPr>
            <a:lvl5pPr marL="1601788" indent="-230188" algn="l" rtl="0" eaLnBrk="1" fontAlgn="base" hangingPunct="1">
              <a:spcBef>
                <a:spcPts val="100"/>
              </a:spcBef>
              <a:spcAft>
                <a:spcPct val="0"/>
              </a:spcAft>
              <a:buClr>
                <a:schemeClr val="accent3"/>
              </a:buClr>
              <a:buFont typeface="Arial" pitchFamily="-105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pitchFamily="42" charset="-128"/>
              </a:defRPr>
            </a:lvl5pPr>
            <a:lvl6pPr marL="206057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1777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7497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3217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744538" lvl="3"/>
            <a:r>
              <a:rPr lang="en-US" sz="2400" kern="0" dirty="0" smtClean="0"/>
              <a:t>Renal-related AEs</a:t>
            </a:r>
          </a:p>
          <a:p>
            <a:pPr marL="744538" lvl="3"/>
            <a:r>
              <a:rPr lang="en-US" sz="2400" kern="0" dirty="0" smtClean="0"/>
              <a:t>Acute kidney injury</a:t>
            </a:r>
          </a:p>
          <a:p>
            <a:pPr marL="744538" lvl="3"/>
            <a:r>
              <a:rPr lang="en-US" sz="2400" kern="0" dirty="0" smtClean="0"/>
              <a:t>Hyperkalemia</a:t>
            </a:r>
          </a:p>
          <a:p>
            <a:pPr marL="744538" lvl="3"/>
            <a:r>
              <a:rPr lang="en-US" sz="2400" kern="0" dirty="0" smtClean="0"/>
              <a:t>Amputation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4038600" y="3232150"/>
            <a:ext cx="7772399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3"/>
              </a:buClr>
              <a:buChar char="•"/>
              <a:defRPr sz="2000">
                <a:solidFill>
                  <a:srgbClr val="000000"/>
                </a:solidFill>
                <a:latin typeface="+mn-lt"/>
                <a:ea typeface="ＭＳ Ｐゴシック" pitchFamily="42" charset="-128"/>
                <a:cs typeface="ＭＳ Ｐゴシック" pitchFamily="42" charset="-128"/>
              </a:defRPr>
            </a:lvl1pPr>
            <a:lvl2pPr marL="569913" indent="-2270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42" charset="-128"/>
              </a:defRPr>
            </a:lvl2pPr>
            <a:lvl3pPr marL="912813" indent="-22701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3"/>
              </a:buClr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42" charset="-128"/>
              </a:defRPr>
            </a:lvl3pPr>
            <a:lvl4pPr marL="1252538" indent="-220663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chemeClr val="accent3"/>
              </a:buClr>
              <a:buChar char="–"/>
              <a:defRPr sz="1400">
                <a:solidFill>
                  <a:srgbClr val="000000"/>
                </a:solidFill>
                <a:latin typeface="+mn-lt"/>
                <a:ea typeface="ＭＳ Ｐゴシック" pitchFamily="42" charset="-128"/>
              </a:defRPr>
            </a:lvl4pPr>
            <a:lvl5pPr marL="1601788" indent="-230188" algn="l" rtl="0" eaLnBrk="1" fontAlgn="base" hangingPunct="1">
              <a:spcBef>
                <a:spcPts val="100"/>
              </a:spcBef>
              <a:spcAft>
                <a:spcPct val="0"/>
              </a:spcAft>
              <a:buClr>
                <a:schemeClr val="accent3"/>
              </a:buClr>
              <a:buFont typeface="Arial" pitchFamily="-105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pitchFamily="42" charset="-128"/>
              </a:defRPr>
            </a:lvl5pPr>
            <a:lvl6pPr marL="206057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1777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7497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3217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744538" lvl="3"/>
            <a:r>
              <a:rPr lang="en-US" sz="2400" kern="0" dirty="0" smtClean="0"/>
              <a:t>Male and female genital mycotic infections</a:t>
            </a:r>
          </a:p>
          <a:p>
            <a:pPr marL="744538" lvl="3"/>
            <a:r>
              <a:rPr lang="en-US" sz="2400" kern="0" dirty="0" smtClean="0"/>
              <a:t>Urinary tract infections</a:t>
            </a:r>
          </a:p>
          <a:p>
            <a:pPr marL="744538" lvl="3"/>
            <a:r>
              <a:rPr lang="en-US" sz="2400" kern="0" dirty="0" smtClean="0"/>
              <a:t>Volume depletion–related AEs </a:t>
            </a:r>
          </a:p>
          <a:p>
            <a:pPr marL="744538" lvl="1" indent="-220663"/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260019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 </a:t>
            </a:r>
            <a:r>
              <a:rPr lang="en-US" dirty="0"/>
              <a:t>and Serious AEs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368055"/>
              </p:ext>
            </p:extLst>
          </p:nvPr>
        </p:nvGraphicFramePr>
        <p:xfrm>
          <a:off x="380998" y="1143000"/>
          <a:ext cx="11426581" cy="2495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4640">
                  <a:extLst>
                    <a:ext uri="{9D8B030D-6E8A-4147-A177-3AD203B41FA5}">
                      <a16:colId xmlns:a16="http://schemas.microsoft.com/office/drawing/2014/main" val="4012744856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167719323"/>
                    </a:ext>
                  </a:extLst>
                </a:gridCol>
                <a:gridCol w="1357313">
                  <a:extLst>
                    <a:ext uri="{9D8B030D-6E8A-4147-A177-3AD203B41FA5}">
                      <a16:colId xmlns:a16="http://schemas.microsoft.com/office/drawing/2014/main" val="2624044745"/>
                    </a:ext>
                  </a:extLst>
                </a:gridCol>
                <a:gridCol w="24797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19244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Number of participants with an event, n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19244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 marL="0" marR="0" marT="0" marB="19244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19244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Canagliflozin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2200)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Placebo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2197)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6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Hazard </a:t>
                      </a:r>
                      <a:r>
                        <a:rPr lang="en-US" sz="16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ratio </a:t>
                      </a:r>
                      <a:br>
                        <a:rPr lang="en-US" sz="16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6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(</a:t>
                      </a:r>
                      <a:r>
                        <a:rPr lang="en-US" sz="16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95% CI)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19244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 marL="0" marR="0" marT="0" marB="19244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5919629"/>
                  </a:ext>
                </a:extLst>
              </a:tr>
              <a:tr h="6533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AEs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00" marR="58300" marT="29150" marB="291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1784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0.87 (0.82–0.93)</a:t>
                      </a:r>
                    </a:p>
                  </a:txBody>
                  <a:tcPr marL="58300" marR="58300" marT="29150" marB="291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3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serious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AEs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00" marR="58300" marT="29150" marB="291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737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0.87 (0.79–0.97)</a:t>
                      </a:r>
                    </a:p>
                  </a:txBody>
                  <a:tcPr marL="58300" marR="58300" marT="29150" marB="291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495800" y="4237654"/>
            <a:ext cx="4495800" cy="355614"/>
            <a:chOff x="4206006" y="5903483"/>
            <a:chExt cx="4495800" cy="355614"/>
          </a:xfrm>
        </p:grpSpPr>
        <p:sp>
          <p:nvSpPr>
            <p:cNvPr id="7" name="object 39"/>
            <p:cNvSpPr/>
            <p:nvPr/>
          </p:nvSpPr>
          <p:spPr>
            <a:xfrm>
              <a:off x="5560594" y="5950971"/>
              <a:ext cx="1236345" cy="0"/>
            </a:xfrm>
            <a:custGeom>
              <a:avLst/>
              <a:gdLst/>
              <a:ahLst/>
              <a:cxnLst/>
              <a:rect l="l" t="t" r="r" b="b"/>
              <a:pathLst>
                <a:path w="1236345">
                  <a:moveTo>
                    <a:pt x="1235786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16A3DD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6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8" name="object 40"/>
            <p:cNvSpPr/>
            <p:nvPr/>
          </p:nvSpPr>
          <p:spPr>
            <a:xfrm>
              <a:off x="5492231" y="5903483"/>
              <a:ext cx="82550" cy="95250"/>
            </a:xfrm>
            <a:custGeom>
              <a:avLst/>
              <a:gdLst/>
              <a:ahLst/>
              <a:cxnLst/>
              <a:rect l="l" t="t" r="r" b="b"/>
              <a:pathLst>
                <a:path w="82550" h="95250">
                  <a:moveTo>
                    <a:pt x="82257" y="0"/>
                  </a:moveTo>
                  <a:lnTo>
                    <a:pt x="0" y="47485"/>
                  </a:lnTo>
                  <a:lnTo>
                    <a:pt x="82257" y="94983"/>
                  </a:lnTo>
                  <a:lnTo>
                    <a:pt x="82257" y="0"/>
                  </a:lnTo>
                  <a:close/>
                </a:path>
              </a:pathLst>
            </a:custGeom>
            <a:solidFill>
              <a:srgbClr val="16A3DD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6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9" name="object 41"/>
            <p:cNvSpPr/>
            <p:nvPr/>
          </p:nvSpPr>
          <p:spPr>
            <a:xfrm>
              <a:off x="7002220" y="5950971"/>
              <a:ext cx="1203325" cy="0"/>
            </a:xfrm>
            <a:custGeom>
              <a:avLst/>
              <a:gdLst/>
              <a:ahLst/>
              <a:cxnLst/>
              <a:rect l="l" t="t" r="r" b="b"/>
              <a:pathLst>
                <a:path w="1203325">
                  <a:moveTo>
                    <a:pt x="1203248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16A3DD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6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0" name="object 42"/>
            <p:cNvSpPr/>
            <p:nvPr/>
          </p:nvSpPr>
          <p:spPr>
            <a:xfrm>
              <a:off x="8191572" y="5903483"/>
              <a:ext cx="82550" cy="95250"/>
            </a:xfrm>
            <a:custGeom>
              <a:avLst/>
              <a:gdLst/>
              <a:ahLst/>
              <a:cxnLst/>
              <a:rect l="l" t="t" r="r" b="b"/>
              <a:pathLst>
                <a:path w="82550" h="95250">
                  <a:moveTo>
                    <a:pt x="0" y="0"/>
                  </a:moveTo>
                  <a:lnTo>
                    <a:pt x="0" y="94983"/>
                  </a:lnTo>
                  <a:lnTo>
                    <a:pt x="82257" y="47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A3DD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6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1" name="object 43"/>
            <p:cNvSpPr txBox="1"/>
            <p:nvPr/>
          </p:nvSpPr>
          <p:spPr>
            <a:xfrm>
              <a:off x="4206006" y="6019801"/>
              <a:ext cx="2596290" cy="239296"/>
            </a:xfrm>
            <a:prstGeom prst="rect">
              <a:avLst/>
            </a:prstGeom>
          </p:spPr>
          <p:txBody>
            <a:bodyPr vert="horz" wrap="square" lIns="0" tIns="8255" rIns="0" bIns="0" rtlCol="0">
              <a:spAutoFit/>
            </a:bodyPr>
            <a:lstStyle/>
            <a:p>
              <a:pPr marL="12700" marR="5080" indent="431165" algn="r" fontAlgn="auto">
                <a:lnSpc>
                  <a:spcPct val="102499"/>
                </a:lnSpc>
                <a:spcBef>
                  <a:spcPts val="65"/>
                </a:spcBef>
                <a:spcAft>
                  <a:spcPts val="0"/>
                </a:spcAft>
              </a:pPr>
              <a:r>
                <a:rPr sz="16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Favors </a:t>
              </a:r>
              <a:r>
                <a:rPr lang="en-US" sz="16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C</a:t>
              </a:r>
              <a:r>
                <a:rPr sz="16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anagliflozin</a:t>
              </a:r>
              <a:endParaRPr sz="16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2" name="object 44"/>
            <p:cNvSpPr txBox="1"/>
            <p:nvPr/>
          </p:nvSpPr>
          <p:spPr>
            <a:xfrm>
              <a:off x="7010400" y="6019800"/>
              <a:ext cx="1691406" cy="239296"/>
            </a:xfrm>
            <a:prstGeom prst="rect">
              <a:avLst/>
            </a:prstGeom>
          </p:spPr>
          <p:txBody>
            <a:bodyPr vert="horz" wrap="square" lIns="0" tIns="8255" rIns="0" bIns="0" rtlCol="0">
              <a:spAutoFit/>
            </a:bodyPr>
            <a:lstStyle/>
            <a:p>
              <a:pPr marL="12700" marR="5080" fontAlgn="auto">
                <a:lnSpc>
                  <a:spcPct val="102499"/>
                </a:lnSpc>
                <a:spcBef>
                  <a:spcPts val="65"/>
                </a:spcBef>
                <a:spcAft>
                  <a:spcPts val="0"/>
                </a:spcAft>
              </a:pPr>
              <a:r>
                <a:rPr sz="16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Favors </a:t>
              </a:r>
              <a:r>
                <a:rPr lang="en-US" sz="16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P</a:t>
              </a:r>
              <a:r>
                <a:rPr sz="16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lacebo</a:t>
              </a:r>
              <a:endParaRPr sz="16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81695" y="3873829"/>
            <a:ext cx="3195605" cy="302940"/>
            <a:chOff x="5681695" y="3696100"/>
            <a:chExt cx="3195605" cy="302940"/>
          </a:xfrm>
        </p:grpSpPr>
        <p:sp>
          <p:nvSpPr>
            <p:cNvPr id="14" name="object 2"/>
            <p:cNvSpPr txBox="1"/>
            <p:nvPr/>
          </p:nvSpPr>
          <p:spPr>
            <a:xfrm>
              <a:off x="5681695" y="3801550"/>
              <a:ext cx="365683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fontAlgn="auto">
                <a:spcBef>
                  <a:spcPts val="100"/>
                </a:spcBef>
                <a:spcAft>
                  <a:spcPts val="0"/>
                </a:spcAft>
              </a:pPr>
              <a:r>
                <a:rPr sz="1200" dirty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0.5</a:t>
              </a: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6" name="object 4"/>
            <p:cNvSpPr txBox="1"/>
            <p:nvPr/>
          </p:nvSpPr>
          <p:spPr>
            <a:xfrm>
              <a:off x="7053338" y="3800540"/>
              <a:ext cx="334793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fontAlgn="auto">
                <a:spcBef>
                  <a:spcPts val="100"/>
                </a:spcBef>
                <a:spcAft>
                  <a:spcPts val="0"/>
                </a:spcAft>
              </a:pPr>
              <a:r>
                <a:rPr sz="1200" dirty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1.0</a:t>
              </a: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8" name="object 6"/>
            <p:cNvSpPr txBox="1"/>
            <p:nvPr/>
          </p:nvSpPr>
          <p:spPr>
            <a:xfrm>
              <a:off x="8431476" y="3800540"/>
              <a:ext cx="445824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fontAlgn="auto">
                <a:spcBef>
                  <a:spcPts val="10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2</a:t>
              </a:r>
              <a:r>
                <a:rPr sz="1200" dirty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.0</a:t>
              </a: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9" name="object 7"/>
            <p:cNvSpPr/>
            <p:nvPr/>
          </p:nvSpPr>
          <p:spPr>
            <a:xfrm>
              <a:off x="5813731" y="3708811"/>
              <a:ext cx="1270" cy="92075"/>
            </a:xfrm>
            <a:custGeom>
              <a:avLst/>
              <a:gdLst/>
              <a:ahLst/>
              <a:cxnLst/>
              <a:rect l="l" t="t" r="r" b="b"/>
              <a:pathLst>
                <a:path w="1269" h="92075">
                  <a:moveTo>
                    <a:pt x="0" y="0"/>
                  </a:moveTo>
                  <a:lnTo>
                    <a:pt x="1219" y="91859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1" name="object 9"/>
            <p:cNvSpPr/>
            <p:nvPr/>
          </p:nvSpPr>
          <p:spPr>
            <a:xfrm>
              <a:off x="7194899" y="370880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h="92075">
                  <a:moveTo>
                    <a:pt x="0" y="0"/>
                  </a:moveTo>
                  <a:lnTo>
                    <a:pt x="0" y="91871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3" name="object 11"/>
            <p:cNvSpPr/>
            <p:nvPr/>
          </p:nvSpPr>
          <p:spPr>
            <a:xfrm>
              <a:off x="8566225" y="370880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h="92075">
                  <a:moveTo>
                    <a:pt x="0" y="0"/>
                  </a:moveTo>
                  <a:lnTo>
                    <a:pt x="0" y="91871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4" name="object 36"/>
            <p:cNvSpPr/>
            <p:nvPr/>
          </p:nvSpPr>
          <p:spPr>
            <a:xfrm>
              <a:off x="5813731" y="3711441"/>
              <a:ext cx="2752725" cy="0"/>
            </a:xfrm>
            <a:custGeom>
              <a:avLst/>
              <a:gdLst/>
              <a:ahLst/>
              <a:cxnLst/>
              <a:rect l="l" t="t" r="r" b="b"/>
              <a:pathLst>
                <a:path w="2752725">
                  <a:moveTo>
                    <a:pt x="0" y="0"/>
                  </a:moveTo>
                  <a:lnTo>
                    <a:pt x="2752496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5" name="object 72"/>
            <p:cNvSpPr/>
            <p:nvPr/>
          </p:nvSpPr>
          <p:spPr>
            <a:xfrm>
              <a:off x="7193806" y="369610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-3175" y="6350"/>
                  </a:moveTo>
                  <a:lnTo>
                    <a:pt x="3175" y="635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192258"/>
              </p:ext>
            </p:extLst>
          </p:nvPr>
        </p:nvGraphicFramePr>
        <p:xfrm>
          <a:off x="5638800" y="2187766"/>
          <a:ext cx="3048000" cy="1990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6017568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>
                <a:solidFill>
                  <a:srgbClr val="000000"/>
                </a:solidFill>
              </a:rPr>
              <a:t>Includes all </a:t>
            </a:r>
            <a:r>
              <a:rPr lang="en-US" sz="900" dirty="0">
                <a:solidFill>
                  <a:srgbClr val="000000"/>
                </a:solidFill>
              </a:rPr>
              <a:t>treated participants through 30 days after last </a:t>
            </a:r>
            <a:r>
              <a:rPr lang="en-US" sz="900" dirty="0" smtClean="0">
                <a:solidFill>
                  <a:srgbClr val="000000"/>
                </a:solidFill>
              </a:rPr>
              <a:t>dose.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5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Renal Safety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786961"/>
              </p:ext>
            </p:extLst>
          </p:nvPr>
        </p:nvGraphicFramePr>
        <p:xfrm>
          <a:off x="380998" y="1295400"/>
          <a:ext cx="11417072" cy="29769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9969">
                  <a:extLst>
                    <a:ext uri="{9D8B030D-6E8A-4147-A177-3AD203B41FA5}">
                      <a16:colId xmlns:a16="http://schemas.microsoft.com/office/drawing/2014/main" val="4012744856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87294307"/>
                    </a:ext>
                  </a:extLst>
                </a:gridCol>
                <a:gridCol w="1357313">
                  <a:extLst>
                    <a:ext uri="{9D8B030D-6E8A-4147-A177-3AD203B41FA5}">
                      <a16:colId xmlns:a16="http://schemas.microsoft.com/office/drawing/2014/main" val="1384779277"/>
                    </a:ext>
                  </a:extLst>
                </a:gridCol>
                <a:gridCol w="25407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19244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 of participants with an event, n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19244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 marL="0" marR="0" marT="0" marB="19244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19244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Canagliflozin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2200)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Placebo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2197)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Hazard </a:t>
                      </a:r>
                      <a:r>
                        <a:rPr lang="en-US" sz="16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ratio </a:t>
                      </a:r>
                      <a:br>
                        <a:rPr lang="en-US" sz="16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6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(</a:t>
                      </a:r>
                      <a:r>
                        <a:rPr lang="en-US" sz="16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95% CI)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19244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 marL="0" marR="0" marT="0" marB="19244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310389"/>
                  </a:ext>
                </a:extLst>
              </a:tr>
              <a:tr h="6263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renal-related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AEs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00" marR="58300" marT="29150" marB="291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0.71 (0.61–0.82)</a:t>
                      </a:r>
                    </a:p>
                  </a:txBody>
                  <a:tcPr marL="58300" marR="58300" marT="29150" marB="291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3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Hyperkalemia</a:t>
                      </a:r>
                    </a:p>
                  </a:txBody>
                  <a:tcPr marL="58300" marR="58300" marT="29150" marB="291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0.80 (0.65–1.00)</a:t>
                      </a:r>
                    </a:p>
                  </a:txBody>
                  <a:tcPr marL="58300" marR="58300" marT="29150" marB="291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54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Acute kidney injury</a:t>
                      </a:r>
                    </a:p>
                  </a:txBody>
                  <a:tcPr marL="58300" marR="58300" marT="29150" marB="291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0.85 (0.64–1.13)</a:t>
                      </a:r>
                    </a:p>
                  </a:txBody>
                  <a:tcPr marL="58300" marR="58300" marT="29150" marB="291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7" name="Chart 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889331"/>
              </p:ext>
            </p:extLst>
          </p:nvPr>
        </p:nvGraphicFramePr>
        <p:xfrm>
          <a:off x="6819900" y="2349500"/>
          <a:ext cx="3200400" cy="207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5714600" y="4700143"/>
            <a:ext cx="4381500" cy="355614"/>
            <a:chOff x="4206006" y="5903483"/>
            <a:chExt cx="4381500" cy="355614"/>
          </a:xfrm>
        </p:grpSpPr>
        <p:sp>
          <p:nvSpPr>
            <p:cNvPr id="24" name="object 39"/>
            <p:cNvSpPr/>
            <p:nvPr/>
          </p:nvSpPr>
          <p:spPr>
            <a:xfrm>
              <a:off x="5560594" y="5950971"/>
              <a:ext cx="1236345" cy="0"/>
            </a:xfrm>
            <a:custGeom>
              <a:avLst/>
              <a:gdLst/>
              <a:ahLst/>
              <a:cxnLst/>
              <a:rect l="l" t="t" r="r" b="b"/>
              <a:pathLst>
                <a:path w="1236345">
                  <a:moveTo>
                    <a:pt x="1235786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16A3DD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6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5" name="object 40"/>
            <p:cNvSpPr/>
            <p:nvPr/>
          </p:nvSpPr>
          <p:spPr>
            <a:xfrm>
              <a:off x="5492231" y="5903483"/>
              <a:ext cx="82550" cy="95250"/>
            </a:xfrm>
            <a:custGeom>
              <a:avLst/>
              <a:gdLst/>
              <a:ahLst/>
              <a:cxnLst/>
              <a:rect l="l" t="t" r="r" b="b"/>
              <a:pathLst>
                <a:path w="82550" h="95250">
                  <a:moveTo>
                    <a:pt x="82257" y="0"/>
                  </a:moveTo>
                  <a:lnTo>
                    <a:pt x="0" y="47485"/>
                  </a:lnTo>
                  <a:lnTo>
                    <a:pt x="82257" y="94983"/>
                  </a:lnTo>
                  <a:lnTo>
                    <a:pt x="82257" y="0"/>
                  </a:lnTo>
                  <a:close/>
                </a:path>
              </a:pathLst>
            </a:custGeom>
            <a:solidFill>
              <a:srgbClr val="16A3DD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6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6" name="object 41"/>
            <p:cNvSpPr/>
            <p:nvPr/>
          </p:nvSpPr>
          <p:spPr>
            <a:xfrm>
              <a:off x="7002220" y="5950971"/>
              <a:ext cx="1203325" cy="0"/>
            </a:xfrm>
            <a:custGeom>
              <a:avLst/>
              <a:gdLst/>
              <a:ahLst/>
              <a:cxnLst/>
              <a:rect l="l" t="t" r="r" b="b"/>
              <a:pathLst>
                <a:path w="1203325">
                  <a:moveTo>
                    <a:pt x="1203248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16A3DD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6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7" name="object 42"/>
            <p:cNvSpPr/>
            <p:nvPr/>
          </p:nvSpPr>
          <p:spPr>
            <a:xfrm>
              <a:off x="8191572" y="5903483"/>
              <a:ext cx="82550" cy="95250"/>
            </a:xfrm>
            <a:custGeom>
              <a:avLst/>
              <a:gdLst/>
              <a:ahLst/>
              <a:cxnLst/>
              <a:rect l="l" t="t" r="r" b="b"/>
              <a:pathLst>
                <a:path w="82550" h="95250">
                  <a:moveTo>
                    <a:pt x="0" y="0"/>
                  </a:moveTo>
                  <a:lnTo>
                    <a:pt x="0" y="94983"/>
                  </a:lnTo>
                  <a:lnTo>
                    <a:pt x="82257" y="47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A3DD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6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8" name="object 43"/>
            <p:cNvSpPr txBox="1"/>
            <p:nvPr/>
          </p:nvSpPr>
          <p:spPr>
            <a:xfrm>
              <a:off x="4206006" y="6019801"/>
              <a:ext cx="2596290" cy="239296"/>
            </a:xfrm>
            <a:prstGeom prst="rect">
              <a:avLst/>
            </a:prstGeom>
          </p:spPr>
          <p:txBody>
            <a:bodyPr vert="horz" wrap="square" lIns="0" tIns="8255" rIns="0" bIns="0" rtlCol="0">
              <a:spAutoFit/>
            </a:bodyPr>
            <a:lstStyle/>
            <a:p>
              <a:pPr marL="12700" marR="5080" indent="431165" algn="r" fontAlgn="auto">
                <a:lnSpc>
                  <a:spcPct val="102499"/>
                </a:lnSpc>
                <a:spcBef>
                  <a:spcPts val="65"/>
                </a:spcBef>
                <a:spcAft>
                  <a:spcPts val="0"/>
                </a:spcAft>
              </a:pPr>
              <a:r>
                <a:rPr sz="16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Favors </a:t>
              </a:r>
              <a:r>
                <a:rPr lang="en-US" sz="16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C</a:t>
              </a:r>
              <a:r>
                <a:rPr sz="16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anagliflozin</a:t>
              </a:r>
              <a:endParaRPr sz="16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9" name="object 44"/>
            <p:cNvSpPr txBox="1"/>
            <p:nvPr/>
          </p:nvSpPr>
          <p:spPr>
            <a:xfrm>
              <a:off x="7010400" y="6019800"/>
              <a:ext cx="1577106" cy="239296"/>
            </a:xfrm>
            <a:prstGeom prst="rect">
              <a:avLst/>
            </a:prstGeom>
          </p:spPr>
          <p:txBody>
            <a:bodyPr vert="horz" wrap="square" lIns="0" tIns="8255" rIns="0" bIns="0" rtlCol="0">
              <a:spAutoFit/>
            </a:bodyPr>
            <a:lstStyle/>
            <a:p>
              <a:pPr marL="12700" marR="5080" fontAlgn="auto">
                <a:lnSpc>
                  <a:spcPct val="102499"/>
                </a:lnSpc>
                <a:spcBef>
                  <a:spcPts val="65"/>
                </a:spcBef>
                <a:spcAft>
                  <a:spcPts val="0"/>
                </a:spcAft>
              </a:pPr>
              <a:r>
                <a:rPr sz="16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Favors </a:t>
              </a:r>
              <a:r>
                <a:rPr lang="en-US" sz="16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P</a:t>
              </a:r>
              <a:r>
                <a:rPr sz="16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lacebo</a:t>
              </a:r>
              <a:endParaRPr sz="16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900495" y="4381100"/>
            <a:ext cx="3195605" cy="302940"/>
            <a:chOff x="5681695" y="3696100"/>
            <a:chExt cx="3195605" cy="302940"/>
          </a:xfrm>
        </p:grpSpPr>
        <p:sp>
          <p:nvSpPr>
            <p:cNvPr id="31" name="object 2"/>
            <p:cNvSpPr txBox="1"/>
            <p:nvPr/>
          </p:nvSpPr>
          <p:spPr>
            <a:xfrm>
              <a:off x="5681695" y="3801550"/>
              <a:ext cx="365683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fontAlgn="auto">
                <a:spcBef>
                  <a:spcPts val="100"/>
                </a:spcBef>
                <a:spcAft>
                  <a:spcPts val="0"/>
                </a:spcAft>
              </a:pPr>
              <a:r>
                <a:rPr sz="1200" dirty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0.5</a:t>
              </a: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2" name="object 4"/>
            <p:cNvSpPr txBox="1"/>
            <p:nvPr/>
          </p:nvSpPr>
          <p:spPr>
            <a:xfrm>
              <a:off x="7053338" y="3800540"/>
              <a:ext cx="334793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fontAlgn="auto">
                <a:spcBef>
                  <a:spcPts val="100"/>
                </a:spcBef>
                <a:spcAft>
                  <a:spcPts val="0"/>
                </a:spcAft>
              </a:pPr>
              <a:r>
                <a:rPr sz="1200" dirty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1.0</a:t>
              </a: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3" name="object 6"/>
            <p:cNvSpPr txBox="1"/>
            <p:nvPr/>
          </p:nvSpPr>
          <p:spPr>
            <a:xfrm>
              <a:off x="8431476" y="3800540"/>
              <a:ext cx="445824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fontAlgn="auto">
                <a:spcBef>
                  <a:spcPts val="10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2</a:t>
              </a:r>
              <a:r>
                <a:rPr sz="1200" dirty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.0</a:t>
              </a: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4" name="object 7"/>
            <p:cNvSpPr/>
            <p:nvPr/>
          </p:nvSpPr>
          <p:spPr>
            <a:xfrm>
              <a:off x="5813731" y="3708811"/>
              <a:ext cx="1270" cy="92075"/>
            </a:xfrm>
            <a:custGeom>
              <a:avLst/>
              <a:gdLst/>
              <a:ahLst/>
              <a:cxnLst/>
              <a:rect l="l" t="t" r="r" b="b"/>
              <a:pathLst>
                <a:path w="1269" h="92075">
                  <a:moveTo>
                    <a:pt x="0" y="0"/>
                  </a:moveTo>
                  <a:lnTo>
                    <a:pt x="1219" y="91859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5" name="object 9"/>
            <p:cNvSpPr/>
            <p:nvPr/>
          </p:nvSpPr>
          <p:spPr>
            <a:xfrm>
              <a:off x="7194899" y="370880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h="92075">
                  <a:moveTo>
                    <a:pt x="0" y="0"/>
                  </a:moveTo>
                  <a:lnTo>
                    <a:pt x="0" y="91871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6" name="object 11"/>
            <p:cNvSpPr/>
            <p:nvPr/>
          </p:nvSpPr>
          <p:spPr>
            <a:xfrm>
              <a:off x="8566225" y="370880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h="92075">
                  <a:moveTo>
                    <a:pt x="0" y="0"/>
                  </a:moveTo>
                  <a:lnTo>
                    <a:pt x="0" y="91871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7" name="object 36"/>
            <p:cNvSpPr/>
            <p:nvPr/>
          </p:nvSpPr>
          <p:spPr>
            <a:xfrm>
              <a:off x="5813731" y="3711441"/>
              <a:ext cx="2752725" cy="0"/>
            </a:xfrm>
            <a:custGeom>
              <a:avLst/>
              <a:gdLst/>
              <a:ahLst/>
              <a:cxnLst/>
              <a:rect l="l" t="t" r="r" b="b"/>
              <a:pathLst>
                <a:path w="2752725">
                  <a:moveTo>
                    <a:pt x="0" y="0"/>
                  </a:moveTo>
                  <a:lnTo>
                    <a:pt x="2752496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8" name="object 72"/>
            <p:cNvSpPr/>
            <p:nvPr/>
          </p:nvSpPr>
          <p:spPr>
            <a:xfrm>
              <a:off x="7193806" y="369610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-3175" y="6350"/>
                  </a:moveTo>
                  <a:lnTo>
                    <a:pt x="3175" y="635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1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457200" y="6017568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>
                <a:solidFill>
                  <a:srgbClr val="000000"/>
                </a:solidFill>
              </a:rPr>
              <a:t>Includes all </a:t>
            </a:r>
            <a:r>
              <a:rPr lang="en-US" sz="900" dirty="0">
                <a:solidFill>
                  <a:srgbClr val="000000"/>
                </a:solidFill>
              </a:rPr>
              <a:t>treated participants through 30 days after last </a:t>
            </a:r>
            <a:r>
              <a:rPr lang="en-US" sz="900" dirty="0" smtClean="0">
                <a:solidFill>
                  <a:srgbClr val="000000"/>
                </a:solidFill>
              </a:rPr>
              <a:t>dose.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0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AEs of Interest</a:t>
            </a:r>
            <a:endParaRPr lang="en-US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320810"/>
              </p:ext>
            </p:extLst>
          </p:nvPr>
        </p:nvGraphicFramePr>
        <p:xfrm>
          <a:off x="380998" y="1290527"/>
          <a:ext cx="11719269" cy="43482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13113">
                  <a:extLst>
                    <a:ext uri="{9D8B030D-6E8A-4147-A177-3AD203B41FA5}">
                      <a16:colId xmlns:a16="http://schemas.microsoft.com/office/drawing/2014/main" val="4012744856"/>
                    </a:ext>
                  </a:extLst>
                </a:gridCol>
                <a:gridCol w="1547813">
                  <a:extLst>
                    <a:ext uri="{9D8B030D-6E8A-4147-A177-3AD203B41FA5}">
                      <a16:colId xmlns:a16="http://schemas.microsoft.com/office/drawing/2014/main" val="740990269"/>
                    </a:ext>
                  </a:extLst>
                </a:gridCol>
                <a:gridCol w="1357313">
                  <a:extLst>
                    <a:ext uri="{9D8B030D-6E8A-4147-A177-3AD203B41FA5}">
                      <a16:colId xmlns:a16="http://schemas.microsoft.com/office/drawing/2014/main" val="2582414416"/>
                    </a:ext>
                  </a:extLst>
                </a:gridCol>
                <a:gridCol w="2906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942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2331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19244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 of participants with an event, n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19244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 marL="0" marR="0" marT="0" marB="19244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85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19244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Canagliflozin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</a:t>
                      </a:r>
                      <a:r>
                        <a:rPr lang="en-US" sz="1500" b="1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2200)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Placebo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</a:t>
                      </a:r>
                      <a:r>
                        <a:rPr lang="en-US" sz="1500" b="1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2197)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     Hazard </a:t>
                      </a:r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ratio </a:t>
                      </a:r>
                      <a:b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en-US" sz="15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       (</a:t>
                      </a:r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95% CI)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19244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 marL="0" marR="0" marT="0" marB="19244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370233"/>
                  </a:ext>
                </a:extLst>
              </a:tr>
              <a:tr h="34002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 genital mycotic infections*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00" marR="58300" marT="29150" marB="291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9.30 (2.83–30.60)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00" marR="58300" marT="29150" marB="291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5259890"/>
                  </a:ext>
                </a:extLst>
              </a:tr>
              <a:tr h="34002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 genital mycotic infections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†</a:t>
                      </a:r>
                      <a:endParaRPr lang="en-US" sz="1600" baseline="30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00" marR="58300" marT="29150" marB="291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2.10 (1.00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4.45)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00" marR="58300" marT="29150" marB="291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2091244"/>
                  </a:ext>
                </a:extLst>
              </a:tr>
              <a:tr h="34002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Urinary tract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infections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00" marR="58300" marT="29150" marB="291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1.08 (0.90–1.29)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00" marR="58300" marT="29150" marB="291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002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Volume depletion–related AEs</a:t>
                      </a:r>
                    </a:p>
                  </a:txBody>
                  <a:tcPr marL="58300" marR="58300" marT="29150" marB="291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1.25 (0.97–1.59)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00" marR="58300" marT="29150" marB="291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566482"/>
                  </a:ext>
                </a:extLst>
              </a:tr>
              <a:tr h="34002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Malignancies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‡</a:t>
                      </a:r>
                      <a:endParaRPr lang="en-US" sz="1600" baseline="30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00" marR="58300" marT="29150" marB="291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98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99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0.98 (0.74–1.30)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00" marR="58300" marT="29150" marB="291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5667502"/>
                  </a:ext>
                </a:extLst>
              </a:tr>
              <a:tr h="340021">
                <a:tc>
                  <a:txBody>
                    <a:bodyPr/>
                    <a:lstStyle/>
                    <a:p>
                      <a:pPr marL="1397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Renal cell carcinoma</a:t>
                      </a:r>
                    </a:p>
                  </a:txBody>
                  <a:tcPr marL="58300" marR="58300" marT="29150" marB="291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0.20 (0.02–1.68)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00" marR="58300" marT="29150" marB="291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971789"/>
                  </a:ext>
                </a:extLst>
              </a:tr>
              <a:tr h="340021">
                <a:tc>
                  <a:txBody>
                    <a:bodyPr/>
                    <a:lstStyle/>
                    <a:p>
                      <a:pPr marL="1397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Breast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†</a:t>
                      </a:r>
                      <a:endParaRPr lang="en-US" sz="1600" baseline="30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00" marR="58300" marT="29150" marB="291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2.59 (0.69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9.76)</a:t>
                      </a:r>
                    </a:p>
                  </a:txBody>
                  <a:tcPr marL="58300" marR="58300" marT="29150" marB="291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923221"/>
                  </a:ext>
                </a:extLst>
              </a:tr>
              <a:tr h="340021">
                <a:tc>
                  <a:txBody>
                    <a:bodyPr/>
                    <a:lstStyle/>
                    <a:p>
                      <a:pPr marL="1397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Bladder</a:t>
                      </a:r>
                    </a:p>
                  </a:txBody>
                  <a:tcPr marL="58300" marR="58300" marT="29150" marB="291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1.10 (0.45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2.72)</a:t>
                      </a:r>
                    </a:p>
                  </a:txBody>
                  <a:tcPr marL="58300" marR="58300" marT="29150" marB="291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722512"/>
                  </a:ext>
                </a:extLst>
              </a:tr>
              <a:tr h="34002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Acute pancreatitis</a:t>
                      </a:r>
                    </a:p>
                  </a:txBody>
                  <a:tcPr marL="58300" marR="58300" marT="29150" marB="291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2.44 (0.47–12.59)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00" marR="58300" marT="29150" marB="291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2090829"/>
                  </a:ext>
                </a:extLst>
              </a:tr>
              <a:tr h="34002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Diabetic ketoacidosis</a:t>
                      </a:r>
                    </a:p>
                  </a:txBody>
                  <a:tcPr marL="58300" marR="58300" marT="29150" marB="291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10.80 (1.39–83.65)</a:t>
                      </a:r>
                    </a:p>
                  </a:txBody>
                  <a:tcPr marL="58300" marR="58300" marT="29150" marB="291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201596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6733118" y="5617043"/>
            <a:ext cx="3372353" cy="301160"/>
            <a:chOff x="6267451" y="5782144"/>
            <a:chExt cx="3372353" cy="301160"/>
          </a:xfrm>
        </p:grpSpPr>
        <p:sp>
          <p:nvSpPr>
            <p:cNvPr id="39" name="object 2"/>
            <p:cNvSpPr txBox="1"/>
            <p:nvPr/>
          </p:nvSpPr>
          <p:spPr>
            <a:xfrm>
              <a:off x="6267451" y="5901203"/>
              <a:ext cx="608028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 fontAlgn="auto">
                <a:spcBef>
                  <a:spcPts val="100"/>
                </a:spcBef>
                <a:spcAft>
                  <a:spcPts val="0"/>
                </a:spcAft>
              </a:pPr>
              <a:r>
                <a:rPr sz="1100" dirty="0" smtClean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0.</a:t>
              </a:r>
              <a:r>
                <a:rPr lang="en-US" sz="1100" dirty="0" smtClean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125</a:t>
              </a:r>
              <a:endParaRPr sz="11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40" name="object 3"/>
            <p:cNvSpPr txBox="1"/>
            <p:nvPr/>
          </p:nvSpPr>
          <p:spPr>
            <a:xfrm>
              <a:off x="7495665" y="5901203"/>
              <a:ext cx="265342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 fontAlgn="auto">
                <a:spcBef>
                  <a:spcPts val="10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1</a:t>
              </a:r>
              <a:r>
                <a:rPr lang="en-US" sz="1100" dirty="0" smtClean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.0</a:t>
              </a:r>
              <a:endParaRPr sz="11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41" name="object 4"/>
            <p:cNvSpPr txBox="1"/>
            <p:nvPr/>
          </p:nvSpPr>
          <p:spPr>
            <a:xfrm>
              <a:off x="7782559" y="5901203"/>
              <a:ext cx="389891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 fontAlgn="auto">
                <a:spcBef>
                  <a:spcPts val="10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2</a:t>
              </a:r>
              <a:r>
                <a:rPr sz="1100" dirty="0" smtClean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.0</a:t>
              </a:r>
              <a:endParaRPr sz="11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43" name="object 6"/>
            <p:cNvSpPr txBox="1"/>
            <p:nvPr/>
          </p:nvSpPr>
          <p:spPr>
            <a:xfrm>
              <a:off x="8854291" y="5901203"/>
              <a:ext cx="375434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 fontAlgn="auto">
                <a:spcBef>
                  <a:spcPts val="10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16.</a:t>
              </a:r>
              <a:r>
                <a:rPr sz="1100" dirty="0" smtClean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0</a:t>
              </a:r>
              <a:endParaRPr sz="11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64" name="object 2"/>
            <p:cNvSpPr txBox="1"/>
            <p:nvPr/>
          </p:nvSpPr>
          <p:spPr>
            <a:xfrm>
              <a:off x="8148543" y="5901203"/>
              <a:ext cx="385857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 fontAlgn="auto">
                <a:spcBef>
                  <a:spcPts val="10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4.0</a:t>
              </a:r>
              <a:endParaRPr sz="11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0" name="object 2"/>
            <p:cNvSpPr txBox="1"/>
            <p:nvPr/>
          </p:nvSpPr>
          <p:spPr>
            <a:xfrm>
              <a:off x="8500968" y="5901203"/>
              <a:ext cx="385857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 fontAlgn="auto">
                <a:spcBef>
                  <a:spcPts val="10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8</a:t>
              </a:r>
              <a:r>
                <a:rPr lang="en-US" sz="1100" dirty="0" smtClean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.0</a:t>
              </a:r>
              <a:endParaRPr sz="11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4" name="object 6"/>
            <p:cNvSpPr txBox="1"/>
            <p:nvPr/>
          </p:nvSpPr>
          <p:spPr>
            <a:xfrm>
              <a:off x="9264370" y="5901203"/>
              <a:ext cx="375434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 fontAlgn="auto">
                <a:spcBef>
                  <a:spcPts val="10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32.</a:t>
              </a:r>
              <a:r>
                <a:rPr sz="1100" dirty="0" smtClean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0</a:t>
              </a:r>
              <a:endParaRPr sz="11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6" name="object 3"/>
            <p:cNvSpPr txBox="1"/>
            <p:nvPr/>
          </p:nvSpPr>
          <p:spPr>
            <a:xfrm>
              <a:off x="7202258" y="5901203"/>
              <a:ext cx="265342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 fontAlgn="auto">
                <a:spcBef>
                  <a:spcPts val="10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0.5</a:t>
              </a:r>
              <a:endParaRPr sz="11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8" name="object 3"/>
            <p:cNvSpPr txBox="1"/>
            <p:nvPr/>
          </p:nvSpPr>
          <p:spPr>
            <a:xfrm>
              <a:off x="6783157" y="5901203"/>
              <a:ext cx="408217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 fontAlgn="auto">
                <a:spcBef>
                  <a:spcPts val="10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0.25</a:t>
              </a:r>
              <a:endParaRPr sz="11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721781" y="5782144"/>
              <a:ext cx="2651760" cy="92075"/>
              <a:chOff x="6721781" y="5782144"/>
              <a:chExt cx="2651760" cy="92075"/>
            </a:xfrm>
          </p:grpSpPr>
          <p:sp>
            <p:nvSpPr>
              <p:cNvPr id="70" name="object 7"/>
              <p:cNvSpPr/>
              <p:nvPr/>
            </p:nvSpPr>
            <p:spPr>
              <a:xfrm>
                <a:off x="6721781" y="5782144"/>
                <a:ext cx="127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2075">
                    <a:moveTo>
                      <a:pt x="0" y="0"/>
                    </a:moveTo>
                    <a:lnTo>
                      <a:pt x="1219" y="91859"/>
                    </a:lnTo>
                  </a:path>
                </a:pathLst>
              </a:custGeom>
              <a:ln w="1270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sz="12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71" name="object 9"/>
              <p:cNvSpPr/>
              <p:nvPr/>
            </p:nvSpPr>
            <p:spPr>
              <a:xfrm>
                <a:off x="8693896" y="5782144"/>
                <a:ext cx="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h="92075">
                    <a:moveTo>
                      <a:pt x="0" y="0"/>
                    </a:moveTo>
                    <a:lnTo>
                      <a:pt x="0" y="91871"/>
                    </a:lnTo>
                  </a:path>
                </a:pathLst>
              </a:custGeom>
              <a:ln w="1270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sz="12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72" name="object 11"/>
              <p:cNvSpPr/>
              <p:nvPr/>
            </p:nvSpPr>
            <p:spPr>
              <a:xfrm>
                <a:off x="9372600" y="5782144"/>
                <a:ext cx="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h="92075">
                    <a:moveTo>
                      <a:pt x="0" y="0"/>
                    </a:moveTo>
                    <a:lnTo>
                      <a:pt x="0" y="91871"/>
                    </a:lnTo>
                  </a:path>
                </a:pathLst>
              </a:custGeom>
              <a:ln w="1270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sz="12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73" name="object 36"/>
              <p:cNvSpPr/>
              <p:nvPr/>
            </p:nvSpPr>
            <p:spPr>
              <a:xfrm>
                <a:off x="6721781" y="5782144"/>
                <a:ext cx="26517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752725">
                    <a:moveTo>
                      <a:pt x="0" y="0"/>
                    </a:moveTo>
                    <a:lnTo>
                      <a:pt x="2752496" y="0"/>
                    </a:lnTo>
                  </a:path>
                </a:pathLst>
              </a:custGeom>
              <a:ln w="1270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sz="12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74" name="object 72"/>
              <p:cNvSpPr/>
              <p:nvPr/>
            </p:nvSpPr>
            <p:spPr>
              <a:xfrm>
                <a:off x="8101856" y="5782144"/>
                <a:ext cx="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h="12700">
                    <a:moveTo>
                      <a:pt x="-3175" y="6350"/>
                    </a:moveTo>
                    <a:lnTo>
                      <a:pt x="3175" y="6350"/>
                    </a:lnTo>
                  </a:path>
                </a:pathLst>
              </a:custGeom>
              <a:ln w="1270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sz="11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75" name="object 11"/>
              <p:cNvSpPr/>
              <p:nvPr/>
            </p:nvSpPr>
            <p:spPr>
              <a:xfrm>
                <a:off x="7637610" y="5782144"/>
                <a:ext cx="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h="92075">
                    <a:moveTo>
                      <a:pt x="0" y="0"/>
                    </a:moveTo>
                    <a:lnTo>
                      <a:pt x="0" y="91871"/>
                    </a:lnTo>
                  </a:path>
                </a:pathLst>
              </a:custGeom>
              <a:ln w="1270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sz="12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78" name="object 11"/>
              <p:cNvSpPr/>
              <p:nvPr/>
            </p:nvSpPr>
            <p:spPr>
              <a:xfrm>
                <a:off x="9042008" y="5782144"/>
                <a:ext cx="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h="92075">
                    <a:moveTo>
                      <a:pt x="0" y="0"/>
                    </a:moveTo>
                    <a:lnTo>
                      <a:pt x="0" y="91871"/>
                    </a:lnTo>
                  </a:path>
                </a:pathLst>
              </a:custGeom>
              <a:ln w="1270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sz="12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79" name="object 11"/>
              <p:cNvSpPr/>
              <p:nvPr/>
            </p:nvSpPr>
            <p:spPr>
              <a:xfrm>
                <a:off x="8373201" y="5782144"/>
                <a:ext cx="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h="92075">
                    <a:moveTo>
                      <a:pt x="0" y="0"/>
                    </a:moveTo>
                    <a:lnTo>
                      <a:pt x="0" y="91871"/>
                    </a:lnTo>
                  </a:path>
                </a:pathLst>
              </a:custGeom>
              <a:ln w="1270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sz="12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80" name="object 11"/>
              <p:cNvSpPr/>
              <p:nvPr/>
            </p:nvSpPr>
            <p:spPr>
              <a:xfrm>
                <a:off x="7977504" y="5782144"/>
                <a:ext cx="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h="92075">
                    <a:moveTo>
                      <a:pt x="0" y="0"/>
                    </a:moveTo>
                    <a:lnTo>
                      <a:pt x="0" y="91871"/>
                    </a:lnTo>
                  </a:path>
                </a:pathLst>
              </a:custGeom>
              <a:ln w="1270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sz="12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37" name="object 11"/>
              <p:cNvSpPr/>
              <p:nvPr/>
            </p:nvSpPr>
            <p:spPr>
              <a:xfrm>
                <a:off x="7304745" y="5782144"/>
                <a:ext cx="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h="92075">
                    <a:moveTo>
                      <a:pt x="0" y="0"/>
                    </a:moveTo>
                    <a:lnTo>
                      <a:pt x="0" y="91871"/>
                    </a:lnTo>
                  </a:path>
                </a:pathLst>
              </a:custGeom>
              <a:ln w="1270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sz="12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42" name="object 11"/>
              <p:cNvSpPr/>
              <p:nvPr/>
            </p:nvSpPr>
            <p:spPr>
              <a:xfrm>
                <a:off x="6972728" y="5782144"/>
                <a:ext cx="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h="92075">
                    <a:moveTo>
                      <a:pt x="0" y="0"/>
                    </a:moveTo>
                    <a:lnTo>
                      <a:pt x="0" y="91871"/>
                    </a:lnTo>
                  </a:path>
                </a:pathLst>
              </a:custGeom>
              <a:ln w="1270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sz="12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</p:grpSp>
      </p:grpSp>
      <p:graphicFrame>
        <p:nvGraphicFramePr>
          <p:cNvPr id="35" name="Chart 34"/>
          <p:cNvGraphicFramePr>
            <a:graphicFrameLocks/>
          </p:cNvGraphicFramePr>
          <p:nvPr>
            <p:extLst/>
          </p:nvPr>
        </p:nvGraphicFramePr>
        <p:xfrm>
          <a:off x="6743700" y="2057400"/>
          <a:ext cx="3276600" cy="395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Isosceles Triangle 43"/>
          <p:cNvSpPr>
            <a:spLocks noChangeAspect="1"/>
          </p:cNvSpPr>
          <p:nvPr/>
        </p:nvSpPr>
        <p:spPr bwMode="auto">
          <a:xfrm rot="16200000">
            <a:off x="7011956" y="4106831"/>
            <a:ext cx="87536" cy="80802"/>
          </a:xfrm>
          <a:prstGeom prst="triangl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46" name="Isosceles Triangle 45"/>
          <p:cNvSpPr>
            <a:spLocks noChangeAspect="1"/>
          </p:cNvSpPr>
          <p:nvPr/>
        </p:nvSpPr>
        <p:spPr bwMode="auto">
          <a:xfrm rot="5400000" flipH="1">
            <a:off x="9821831" y="5463810"/>
            <a:ext cx="87536" cy="80802"/>
          </a:xfrm>
          <a:prstGeom prst="triangl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1000" y="6299200"/>
            <a:ext cx="47724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*Includes male participants only (canagliflozin, n = 1439; placebo, n = 1466).</a:t>
            </a:r>
          </a:p>
          <a:p>
            <a:r>
              <a:rPr lang="en-US" sz="900" dirty="0">
                <a:solidFill>
                  <a:schemeClr val="bg1"/>
                </a:solidFill>
              </a:rPr>
              <a:t>†Includes female participants only (canagliflozin, n = 761; placebo, n = 731</a:t>
            </a:r>
            <a:r>
              <a:rPr lang="en-US" sz="900" dirty="0" smtClean="0">
                <a:solidFill>
                  <a:schemeClr val="bg1"/>
                </a:solidFill>
              </a:rPr>
              <a:t>).</a:t>
            </a:r>
          </a:p>
          <a:p>
            <a:r>
              <a:rPr lang="en-US" sz="900" dirty="0" smtClean="0">
                <a:solidFill>
                  <a:schemeClr val="bg1"/>
                </a:solidFill>
              </a:rPr>
              <a:t>‡Includes malignant tumors of unspecified type.</a:t>
            </a:r>
            <a:endParaRPr lang="en-US" sz="900" dirty="0">
              <a:solidFill>
                <a:schemeClr val="bg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410200" y="5909732"/>
            <a:ext cx="4425950" cy="313941"/>
            <a:chOff x="4212786" y="5903483"/>
            <a:chExt cx="4425950" cy="313941"/>
          </a:xfrm>
        </p:grpSpPr>
        <p:sp>
          <p:nvSpPr>
            <p:cNvPr id="47" name="object 39"/>
            <p:cNvSpPr/>
            <p:nvPr/>
          </p:nvSpPr>
          <p:spPr>
            <a:xfrm>
              <a:off x="5980626" y="5950971"/>
              <a:ext cx="822960" cy="0"/>
            </a:xfrm>
            <a:custGeom>
              <a:avLst/>
              <a:gdLst/>
              <a:ahLst/>
              <a:cxnLst/>
              <a:rect l="l" t="t" r="r" b="b"/>
              <a:pathLst>
                <a:path w="1236345">
                  <a:moveTo>
                    <a:pt x="1235786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16A3DD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6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48" name="object 40"/>
            <p:cNvSpPr/>
            <p:nvPr/>
          </p:nvSpPr>
          <p:spPr>
            <a:xfrm>
              <a:off x="5912263" y="5903483"/>
              <a:ext cx="82550" cy="95250"/>
            </a:xfrm>
            <a:custGeom>
              <a:avLst/>
              <a:gdLst/>
              <a:ahLst/>
              <a:cxnLst/>
              <a:rect l="l" t="t" r="r" b="b"/>
              <a:pathLst>
                <a:path w="82550" h="95250">
                  <a:moveTo>
                    <a:pt x="82257" y="0"/>
                  </a:moveTo>
                  <a:lnTo>
                    <a:pt x="0" y="47485"/>
                  </a:lnTo>
                  <a:lnTo>
                    <a:pt x="82257" y="94983"/>
                  </a:lnTo>
                  <a:lnTo>
                    <a:pt x="82257" y="0"/>
                  </a:lnTo>
                  <a:close/>
                </a:path>
              </a:pathLst>
            </a:custGeom>
            <a:solidFill>
              <a:srgbClr val="16A3DD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6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51" name="object 41"/>
            <p:cNvSpPr/>
            <p:nvPr/>
          </p:nvSpPr>
          <p:spPr>
            <a:xfrm>
              <a:off x="7002219" y="5950971"/>
              <a:ext cx="1554480" cy="0"/>
            </a:xfrm>
            <a:custGeom>
              <a:avLst/>
              <a:gdLst/>
              <a:ahLst/>
              <a:cxnLst/>
              <a:rect l="l" t="t" r="r" b="b"/>
              <a:pathLst>
                <a:path w="1203325">
                  <a:moveTo>
                    <a:pt x="1203248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16A3DD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6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52" name="object 42"/>
            <p:cNvSpPr/>
            <p:nvPr/>
          </p:nvSpPr>
          <p:spPr>
            <a:xfrm>
              <a:off x="8556186" y="5903483"/>
              <a:ext cx="82550" cy="95250"/>
            </a:xfrm>
            <a:custGeom>
              <a:avLst/>
              <a:gdLst/>
              <a:ahLst/>
              <a:cxnLst/>
              <a:rect l="l" t="t" r="r" b="b"/>
              <a:pathLst>
                <a:path w="82550" h="95250">
                  <a:moveTo>
                    <a:pt x="0" y="0"/>
                  </a:moveTo>
                  <a:lnTo>
                    <a:pt x="0" y="94983"/>
                  </a:lnTo>
                  <a:lnTo>
                    <a:pt x="82257" y="47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A3DD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6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53" name="object 43"/>
            <p:cNvSpPr txBox="1"/>
            <p:nvPr/>
          </p:nvSpPr>
          <p:spPr>
            <a:xfrm>
              <a:off x="4212786" y="5992619"/>
              <a:ext cx="2596290" cy="224805"/>
            </a:xfrm>
            <a:prstGeom prst="rect">
              <a:avLst/>
            </a:prstGeom>
          </p:spPr>
          <p:txBody>
            <a:bodyPr vert="horz" wrap="square" lIns="0" tIns="8255" rIns="0" bIns="0" rtlCol="0">
              <a:spAutoFit/>
            </a:bodyPr>
            <a:lstStyle/>
            <a:p>
              <a:pPr marL="12700" marR="5080" indent="431165" algn="r" fontAlgn="auto">
                <a:lnSpc>
                  <a:spcPct val="102499"/>
                </a:lnSpc>
                <a:spcBef>
                  <a:spcPts val="65"/>
                </a:spcBef>
                <a:spcAft>
                  <a:spcPts val="0"/>
                </a:spcAft>
              </a:pPr>
              <a:r>
                <a:rPr sz="15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Favors </a:t>
              </a:r>
              <a:r>
                <a:rPr lang="en-US" sz="15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C</a:t>
              </a:r>
              <a:r>
                <a:rPr sz="15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anagliflozin</a:t>
              </a:r>
              <a:endParaRPr sz="15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62" name="object 44"/>
            <p:cNvSpPr txBox="1"/>
            <p:nvPr/>
          </p:nvSpPr>
          <p:spPr>
            <a:xfrm>
              <a:off x="7010400" y="5988270"/>
              <a:ext cx="1577106" cy="224805"/>
            </a:xfrm>
            <a:prstGeom prst="rect">
              <a:avLst/>
            </a:prstGeom>
          </p:spPr>
          <p:txBody>
            <a:bodyPr vert="horz" wrap="square" lIns="0" tIns="8255" rIns="0" bIns="0" rtlCol="0">
              <a:spAutoFit/>
            </a:bodyPr>
            <a:lstStyle/>
            <a:p>
              <a:pPr marL="12700" marR="5080" fontAlgn="auto">
                <a:lnSpc>
                  <a:spcPct val="102499"/>
                </a:lnSpc>
                <a:spcBef>
                  <a:spcPts val="65"/>
                </a:spcBef>
                <a:spcAft>
                  <a:spcPts val="0"/>
                </a:spcAft>
              </a:pPr>
              <a:r>
                <a:rPr sz="15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Favors </a:t>
              </a:r>
              <a:r>
                <a:rPr lang="en-US" sz="15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P</a:t>
              </a:r>
              <a:r>
                <a:rPr sz="15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lacebo</a:t>
              </a:r>
              <a:endParaRPr sz="15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399393" y="5867400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rgbClr val="000000"/>
                </a:solidFill>
              </a:rPr>
              <a:t>Includes all </a:t>
            </a:r>
            <a:r>
              <a:rPr lang="en-US" sz="900" dirty="0">
                <a:solidFill>
                  <a:srgbClr val="000000"/>
                </a:solidFill>
              </a:rPr>
              <a:t>treated participants through 30 days after last </a:t>
            </a:r>
            <a:r>
              <a:rPr lang="en-US" sz="900" dirty="0" smtClean="0">
                <a:solidFill>
                  <a:srgbClr val="000000"/>
                </a:solidFill>
              </a:rPr>
              <a:t>dose except cancer, which includes all treated patients through the end of the trial.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15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1521222" y="1371600"/>
          <a:ext cx="9149556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0944009-A303-43EF-88B7-D02E76434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94024"/>
            <a:ext cx="11430000" cy="461665"/>
          </a:xfrm>
        </p:spPr>
        <p:txBody>
          <a:bodyPr/>
          <a:lstStyle/>
          <a:p>
            <a:r>
              <a:rPr lang="en-US" sz="2400" dirty="0" smtClean="0"/>
              <a:t>Fracture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761B26-23CD-4D0D-BAC8-D3E0724BFE1E}"/>
              </a:ext>
            </a:extLst>
          </p:cNvPr>
          <p:cNvSpPr/>
          <p:nvPr/>
        </p:nvSpPr>
        <p:spPr bwMode="auto">
          <a:xfrm>
            <a:off x="2667000" y="1849120"/>
            <a:ext cx="3383280" cy="4521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427A"/>
              </a:solidFill>
              <a:effectLst/>
              <a:uLnTx/>
              <a:uFillTx/>
              <a:latin typeface="Verdana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0" y="41910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09357A"/>
                </a:solidFill>
              </a:rPr>
              <a:t>	</a:t>
            </a:r>
            <a:endParaRPr lang="en-US" sz="1200" b="1" dirty="0">
              <a:solidFill>
                <a:srgbClr val="09357A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36510" y="3776246"/>
            <a:ext cx="2155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57200"/>
                </a:solidFill>
              </a:rPr>
              <a:t>68 </a:t>
            </a:r>
            <a:r>
              <a:rPr lang="en-US" sz="1600" b="1" dirty="0" smtClean="0">
                <a:solidFill>
                  <a:srgbClr val="E57200"/>
                </a:solidFill>
              </a:rPr>
              <a:t>participants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49956" y="4060708"/>
            <a:ext cx="2142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9357A"/>
                </a:solidFill>
              </a:rPr>
              <a:t>67 </a:t>
            </a:r>
            <a:r>
              <a:rPr lang="en-US" sz="1600" b="1" dirty="0" smtClean="0">
                <a:solidFill>
                  <a:srgbClr val="09357A"/>
                </a:solidFill>
              </a:rPr>
              <a:t>participants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244033" y="5442585"/>
          <a:ext cx="10347763" cy="5772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04339">
                  <a:extLst>
                    <a:ext uri="{9D8B030D-6E8A-4147-A177-3AD203B41FA5}">
                      <a16:colId xmlns:a16="http://schemas.microsoft.com/office/drawing/2014/main" val="382463058"/>
                    </a:ext>
                  </a:extLst>
                </a:gridCol>
                <a:gridCol w="1117928">
                  <a:extLst>
                    <a:ext uri="{9D8B030D-6E8A-4147-A177-3AD203B41FA5}">
                      <a16:colId xmlns:a16="http://schemas.microsoft.com/office/drawing/2014/main" val="665633604"/>
                    </a:ext>
                  </a:extLst>
                </a:gridCol>
                <a:gridCol w="1117928">
                  <a:extLst>
                    <a:ext uri="{9D8B030D-6E8A-4147-A177-3AD203B41FA5}">
                      <a16:colId xmlns:a16="http://schemas.microsoft.com/office/drawing/2014/main" val="1235645658"/>
                    </a:ext>
                  </a:extLst>
                </a:gridCol>
                <a:gridCol w="1117928">
                  <a:extLst>
                    <a:ext uri="{9D8B030D-6E8A-4147-A177-3AD203B41FA5}">
                      <a16:colId xmlns:a16="http://schemas.microsoft.com/office/drawing/2014/main" val="4110559018"/>
                    </a:ext>
                  </a:extLst>
                </a:gridCol>
                <a:gridCol w="1117928">
                  <a:extLst>
                    <a:ext uri="{9D8B030D-6E8A-4147-A177-3AD203B41FA5}">
                      <a16:colId xmlns:a16="http://schemas.microsoft.com/office/drawing/2014/main" val="580561868"/>
                    </a:ext>
                  </a:extLst>
                </a:gridCol>
                <a:gridCol w="1117928">
                  <a:extLst>
                    <a:ext uri="{9D8B030D-6E8A-4147-A177-3AD203B41FA5}">
                      <a16:colId xmlns:a16="http://schemas.microsoft.com/office/drawing/2014/main" val="2962544970"/>
                    </a:ext>
                  </a:extLst>
                </a:gridCol>
                <a:gridCol w="1117928">
                  <a:extLst>
                    <a:ext uri="{9D8B030D-6E8A-4147-A177-3AD203B41FA5}">
                      <a16:colId xmlns:a16="http://schemas.microsoft.com/office/drawing/2014/main" val="2283605645"/>
                    </a:ext>
                  </a:extLst>
                </a:gridCol>
                <a:gridCol w="1117928">
                  <a:extLst>
                    <a:ext uri="{9D8B030D-6E8A-4147-A177-3AD203B41FA5}">
                      <a16:colId xmlns:a16="http://schemas.microsoft.com/office/drawing/2014/main" val="3626210223"/>
                    </a:ext>
                  </a:extLst>
                </a:gridCol>
                <a:gridCol w="1117928">
                  <a:extLst>
                    <a:ext uri="{9D8B030D-6E8A-4147-A177-3AD203B41FA5}">
                      <a16:colId xmlns:a16="http://schemas.microsoft.com/office/drawing/2014/main" val="328750844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No. at risk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6647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Placebo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87335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Canagliflozin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7832527"/>
                  </a:ext>
                </a:extLst>
              </a:tr>
            </a:tbl>
          </a:graphicData>
        </a:graphic>
      </p:graphicFrame>
      <p:sp>
        <p:nvSpPr>
          <p:cNvPr id="18" name="TextBox 1"/>
          <p:cNvSpPr txBox="1"/>
          <p:nvPr/>
        </p:nvSpPr>
        <p:spPr>
          <a:xfrm>
            <a:off x="2209800" y="1623000"/>
            <a:ext cx="2925513" cy="53275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Hazard ratio, 0.98</a:t>
            </a:r>
            <a:r>
              <a:rPr lang="en-US" sz="1600" b="1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(95% CI, 0.70–1.37)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411480" y="2882266"/>
            <a:ext cx="3749040" cy="6400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Participants with an event (%)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124200" y="4813606"/>
            <a:ext cx="7088323" cy="304800"/>
            <a:chOff x="3200400" y="4724400"/>
            <a:chExt cx="7088323" cy="3048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3200400" y="4724400"/>
              <a:ext cx="3810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000000"/>
                  </a:solidFill>
                  <a:latin typeface="Verdana" charset="0"/>
                </a:rPr>
                <a:t>6</a:t>
              </a: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209829" y="4724400"/>
              <a:ext cx="6078894" cy="304800"/>
              <a:chOff x="4209829" y="4724400"/>
              <a:chExt cx="6078894" cy="304800"/>
            </a:xfrm>
          </p:grpSpPr>
          <p:sp>
            <p:nvSpPr>
              <p:cNvPr id="23" name="Rectangle 22"/>
              <p:cNvSpPr/>
              <p:nvPr/>
            </p:nvSpPr>
            <p:spPr bwMode="auto">
              <a:xfrm>
                <a:off x="4209829" y="4724400"/>
                <a:ext cx="646146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12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5417506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18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6535016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24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7592637" y="4724400"/>
                <a:ext cx="568225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30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8759554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36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9848629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42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8229600" y="1539366"/>
            <a:ext cx="1872114" cy="632847"/>
            <a:chOff x="7071214" y="1343435"/>
            <a:chExt cx="1872114" cy="632847"/>
          </a:xfrm>
        </p:grpSpPr>
        <p:cxnSp>
          <p:nvCxnSpPr>
            <p:cNvPr id="35" name="Straight Connector 34"/>
            <p:cNvCxnSpPr/>
            <p:nvPr/>
          </p:nvCxnSpPr>
          <p:spPr bwMode="auto">
            <a:xfrm>
              <a:off x="7071214" y="1512712"/>
              <a:ext cx="36732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7440135" y="1343435"/>
              <a:ext cx="9701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1600" dirty="0">
                  <a:solidFill>
                    <a:srgbClr val="000000"/>
                  </a:solidFill>
                  <a:latin typeface="Verdana"/>
                  <a:cs typeface="+mn-cs"/>
                </a:rPr>
                <a:t>Placebo</a:t>
              </a:r>
              <a:endParaRPr kumimoji="1" lang="ja-JP" altLang="en-US" sz="1600" dirty="0">
                <a:solidFill>
                  <a:srgbClr val="000000"/>
                </a:solidFill>
                <a:latin typeface="Verdana"/>
                <a:cs typeface="+mn-cs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>
              <a:off x="7071214" y="1823882"/>
              <a:ext cx="36732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7452214" y="1637728"/>
              <a:ext cx="14911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1600" dirty="0">
                  <a:solidFill>
                    <a:srgbClr val="000000"/>
                  </a:solidFill>
                  <a:latin typeface="Verdana"/>
                  <a:cs typeface="+mn-cs"/>
                </a:rPr>
                <a:t>Canagliflozin</a:t>
              </a:r>
              <a:endParaRPr kumimoji="1" lang="ja-JP" altLang="en-US" sz="1600" dirty="0">
                <a:solidFill>
                  <a:srgbClr val="000000"/>
                </a:solidFill>
                <a:latin typeface="Verdana"/>
                <a:cs typeface="+mn-cs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399393" y="6445008"/>
            <a:ext cx="4800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Includes all treated patients through the end of the trial.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 uiExpand="1">
        <p:bldSub>
          <a:bldChart bld="series"/>
        </p:bldSub>
      </p:bldGraphic>
      <p:bldP spid="15" grpId="0"/>
      <p:bldP spid="1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228600" y="5442585"/>
          <a:ext cx="10365979" cy="5772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06811">
                  <a:extLst>
                    <a:ext uri="{9D8B030D-6E8A-4147-A177-3AD203B41FA5}">
                      <a16:colId xmlns:a16="http://schemas.microsoft.com/office/drawing/2014/main" val="382463058"/>
                    </a:ext>
                  </a:extLst>
                </a:gridCol>
                <a:gridCol w="1119896">
                  <a:extLst>
                    <a:ext uri="{9D8B030D-6E8A-4147-A177-3AD203B41FA5}">
                      <a16:colId xmlns:a16="http://schemas.microsoft.com/office/drawing/2014/main" val="665633604"/>
                    </a:ext>
                  </a:extLst>
                </a:gridCol>
                <a:gridCol w="1119896">
                  <a:extLst>
                    <a:ext uri="{9D8B030D-6E8A-4147-A177-3AD203B41FA5}">
                      <a16:colId xmlns:a16="http://schemas.microsoft.com/office/drawing/2014/main" val="1235645658"/>
                    </a:ext>
                  </a:extLst>
                </a:gridCol>
                <a:gridCol w="1119896">
                  <a:extLst>
                    <a:ext uri="{9D8B030D-6E8A-4147-A177-3AD203B41FA5}">
                      <a16:colId xmlns:a16="http://schemas.microsoft.com/office/drawing/2014/main" val="4110559018"/>
                    </a:ext>
                  </a:extLst>
                </a:gridCol>
                <a:gridCol w="1119896">
                  <a:extLst>
                    <a:ext uri="{9D8B030D-6E8A-4147-A177-3AD203B41FA5}">
                      <a16:colId xmlns:a16="http://schemas.microsoft.com/office/drawing/2014/main" val="580561868"/>
                    </a:ext>
                  </a:extLst>
                </a:gridCol>
                <a:gridCol w="1119896">
                  <a:extLst>
                    <a:ext uri="{9D8B030D-6E8A-4147-A177-3AD203B41FA5}">
                      <a16:colId xmlns:a16="http://schemas.microsoft.com/office/drawing/2014/main" val="2962544970"/>
                    </a:ext>
                  </a:extLst>
                </a:gridCol>
                <a:gridCol w="1119896">
                  <a:extLst>
                    <a:ext uri="{9D8B030D-6E8A-4147-A177-3AD203B41FA5}">
                      <a16:colId xmlns:a16="http://schemas.microsoft.com/office/drawing/2014/main" val="2283605645"/>
                    </a:ext>
                  </a:extLst>
                </a:gridCol>
                <a:gridCol w="1119896">
                  <a:extLst>
                    <a:ext uri="{9D8B030D-6E8A-4147-A177-3AD203B41FA5}">
                      <a16:colId xmlns:a16="http://schemas.microsoft.com/office/drawing/2014/main" val="3626210223"/>
                    </a:ext>
                  </a:extLst>
                </a:gridCol>
                <a:gridCol w="1119896">
                  <a:extLst>
                    <a:ext uri="{9D8B030D-6E8A-4147-A177-3AD203B41FA5}">
                      <a16:colId xmlns:a16="http://schemas.microsoft.com/office/drawing/2014/main" val="328750844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No. at risk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6647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Placebo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87335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Canagliflozin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783252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0944009-A303-43EF-88B7-D02E76434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94024"/>
            <a:ext cx="11430000" cy="461665"/>
          </a:xfrm>
        </p:spPr>
        <p:txBody>
          <a:bodyPr/>
          <a:lstStyle/>
          <a:p>
            <a:r>
              <a:rPr lang="en-US" sz="2400" dirty="0" smtClean="0"/>
              <a:t>Lower Extremity</a:t>
            </a:r>
            <a:r>
              <a:rPr lang="en-US" sz="2400" i="1" dirty="0" smtClean="0"/>
              <a:t> </a:t>
            </a:r>
            <a:r>
              <a:rPr lang="en-US" sz="2400" dirty="0"/>
              <a:t>Amputation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761B26-23CD-4D0D-BAC8-D3E0724BFE1E}"/>
              </a:ext>
            </a:extLst>
          </p:cNvPr>
          <p:cNvSpPr/>
          <p:nvPr/>
        </p:nvSpPr>
        <p:spPr bwMode="auto">
          <a:xfrm>
            <a:off x="2667000" y="1849120"/>
            <a:ext cx="3383280" cy="4521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427A"/>
              </a:solidFill>
              <a:effectLst/>
              <a:uLnTx/>
              <a:uFillTx/>
              <a:latin typeface="Verdana" charset="0"/>
              <a:ea typeface="+mn-ea"/>
              <a:cs typeface="+mn-cs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1521222" y="1402213"/>
          <a:ext cx="9149556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134600" y="3061900"/>
            <a:ext cx="1691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200" b="1" dirty="0">
              <a:solidFill>
                <a:srgbClr val="E572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34218" y="4215825"/>
            <a:ext cx="2157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57200"/>
                </a:solidFill>
              </a:rPr>
              <a:t>63 </a:t>
            </a:r>
            <a:r>
              <a:rPr lang="en-US" sz="1600" b="1" dirty="0" smtClean="0">
                <a:solidFill>
                  <a:srgbClr val="E57200"/>
                </a:solidFill>
              </a:rPr>
              <a:t>participants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03373" y="3886200"/>
            <a:ext cx="1691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200" b="1" dirty="0">
              <a:solidFill>
                <a:srgbClr val="09357A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34218" y="3928646"/>
            <a:ext cx="2233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9357A"/>
                </a:solidFill>
              </a:rPr>
              <a:t>70 </a:t>
            </a:r>
            <a:r>
              <a:rPr lang="en-US" sz="1600" b="1" dirty="0" smtClean="0">
                <a:solidFill>
                  <a:srgbClr val="09357A"/>
                </a:solidFill>
              </a:rPr>
              <a:t>participants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2239838" y="1617656"/>
            <a:ext cx="2925513" cy="53275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Hazard ratio, 1.11</a:t>
            </a:r>
            <a:r>
              <a:rPr lang="en-US" sz="1600" b="1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(95% CI, </a:t>
            </a:r>
            <a:r>
              <a:rPr lang="en-US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0.79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1.56</a:t>
            </a:r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411480" y="2882266"/>
            <a:ext cx="3749040" cy="6400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Participants with an event (%)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124200" y="4813606"/>
            <a:ext cx="7088323" cy="304800"/>
            <a:chOff x="3200400" y="4724400"/>
            <a:chExt cx="7088323" cy="3048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3200400" y="4724400"/>
              <a:ext cx="3810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000000"/>
                  </a:solidFill>
                  <a:latin typeface="Verdana" charset="0"/>
                </a:rPr>
                <a:t>6</a:t>
              </a: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209829" y="4724400"/>
              <a:ext cx="6078894" cy="304800"/>
              <a:chOff x="4209829" y="4724400"/>
              <a:chExt cx="6078894" cy="304800"/>
            </a:xfrm>
          </p:grpSpPr>
          <p:sp>
            <p:nvSpPr>
              <p:cNvPr id="24" name="Rectangle 23"/>
              <p:cNvSpPr/>
              <p:nvPr/>
            </p:nvSpPr>
            <p:spPr bwMode="auto">
              <a:xfrm>
                <a:off x="4209829" y="4724400"/>
                <a:ext cx="646146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12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5417506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18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6535016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24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7592637" y="4724400"/>
                <a:ext cx="568225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30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8759554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36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9848629" y="4724400"/>
                <a:ext cx="44009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Verdana" charset="0"/>
                  </a:rPr>
                  <a:t>42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charset="0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8229600" y="1539366"/>
            <a:ext cx="1872114" cy="632847"/>
            <a:chOff x="7071214" y="1343435"/>
            <a:chExt cx="1872114" cy="632847"/>
          </a:xfrm>
        </p:grpSpPr>
        <p:cxnSp>
          <p:nvCxnSpPr>
            <p:cNvPr id="36" name="Straight Connector 35"/>
            <p:cNvCxnSpPr/>
            <p:nvPr/>
          </p:nvCxnSpPr>
          <p:spPr bwMode="auto">
            <a:xfrm>
              <a:off x="7071214" y="1512712"/>
              <a:ext cx="36732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7440135" y="1343435"/>
              <a:ext cx="9701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1600" dirty="0">
                  <a:solidFill>
                    <a:srgbClr val="000000"/>
                  </a:solidFill>
                  <a:latin typeface="Verdana"/>
                  <a:cs typeface="+mn-cs"/>
                </a:rPr>
                <a:t>Placebo</a:t>
              </a:r>
              <a:endParaRPr kumimoji="1" lang="ja-JP" altLang="en-US" sz="1600" dirty="0">
                <a:solidFill>
                  <a:srgbClr val="000000"/>
                </a:solidFill>
                <a:latin typeface="Verdana"/>
                <a:cs typeface="+mn-cs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7071214" y="1823882"/>
              <a:ext cx="36732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7452214" y="1637728"/>
              <a:ext cx="14911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1600" dirty="0">
                  <a:solidFill>
                    <a:srgbClr val="000000"/>
                  </a:solidFill>
                  <a:latin typeface="Verdana"/>
                  <a:cs typeface="+mn-cs"/>
                </a:rPr>
                <a:t>Canagliflozin</a:t>
              </a:r>
              <a:endParaRPr kumimoji="1" lang="ja-JP" altLang="en-US" sz="1600" dirty="0">
                <a:solidFill>
                  <a:srgbClr val="000000"/>
                </a:solidFill>
                <a:latin typeface="Verdana"/>
                <a:cs typeface="+mn-cs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399393" y="6445008"/>
            <a:ext cx="4800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Includes all treated patients through the end of the trial.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87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Chart bld="series"/>
        </p:bldSub>
      </p:bldGraphic>
      <p:bldP spid="17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63248"/>
            <a:ext cx="11430000" cy="492443"/>
          </a:xfrm>
        </p:spPr>
        <p:txBody>
          <a:bodyPr/>
          <a:lstStyle/>
          <a:p>
            <a:r>
              <a:rPr lang="en-AU" dirty="0"/>
              <a:t>Diabetes Is the Leading Cause of Kidney Failure: US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369270"/>
            <a:ext cx="769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United States Renal Data System (USRDS). USRDS Annual Report, Chapter 1. </a:t>
            </a:r>
            <a:r>
              <a:rPr lang="en-US" sz="900" u="sng" dirty="0">
                <a:solidFill>
                  <a:schemeClr val="bg1"/>
                </a:solidFill>
              </a:rPr>
              <a:t>https://www.usrds.org/2012/pdf/v2_ch1_12.pdf</a:t>
            </a:r>
            <a:r>
              <a:rPr lang="en-US" sz="900" dirty="0">
                <a:solidFill>
                  <a:schemeClr val="bg1"/>
                </a:solidFill>
              </a:rPr>
              <a:t>. </a:t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Accessed March 15, 2019.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56468" y="1746312"/>
            <a:ext cx="1524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Diabetes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56467" y="2050003"/>
            <a:ext cx="182452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Hypertension</a:t>
            </a:r>
            <a:endParaRPr lang="en-US" sz="16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6468" y="2388557"/>
            <a:ext cx="231321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Glomerulonephritis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56468" y="2727111"/>
            <a:ext cx="231321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Cystic kidney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9D9EE3B-5B75-EF45-9F90-FE05FF14B63C}"/>
              </a:ext>
            </a:extLst>
          </p:cNvPr>
          <p:cNvGrpSpPr/>
          <p:nvPr/>
        </p:nvGrpSpPr>
        <p:grpSpPr>
          <a:xfrm>
            <a:off x="3352800" y="1563000"/>
            <a:ext cx="76200" cy="3198234"/>
            <a:chOff x="3352800" y="1563000"/>
            <a:chExt cx="76200" cy="3198234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F985D0A-61F1-CC45-A8F5-321685AFA4D3}"/>
                </a:ext>
              </a:extLst>
            </p:cNvPr>
            <p:cNvCxnSpPr/>
            <p:nvPr/>
          </p:nvCxnSpPr>
          <p:spPr bwMode="auto">
            <a:xfrm>
              <a:off x="3352800" y="1563000"/>
              <a:ext cx="76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48A9447-631F-1244-8E53-DB3A4C917A03}"/>
                </a:ext>
              </a:extLst>
            </p:cNvPr>
            <p:cNvCxnSpPr/>
            <p:nvPr/>
          </p:nvCxnSpPr>
          <p:spPr bwMode="auto">
            <a:xfrm>
              <a:off x="3352800" y="2200047"/>
              <a:ext cx="76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303608-40B3-B847-9025-EF6719105087}"/>
                </a:ext>
              </a:extLst>
            </p:cNvPr>
            <p:cNvCxnSpPr/>
            <p:nvPr/>
          </p:nvCxnSpPr>
          <p:spPr bwMode="auto">
            <a:xfrm>
              <a:off x="3352800" y="2841427"/>
              <a:ext cx="76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2E69809-5CBD-FA41-AE48-61EDFAE1B441}"/>
                </a:ext>
              </a:extLst>
            </p:cNvPr>
            <p:cNvCxnSpPr/>
            <p:nvPr/>
          </p:nvCxnSpPr>
          <p:spPr bwMode="auto">
            <a:xfrm>
              <a:off x="3352800" y="3487141"/>
              <a:ext cx="76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329DA16-08DA-3446-9999-7FC867D533E5}"/>
                </a:ext>
              </a:extLst>
            </p:cNvPr>
            <p:cNvCxnSpPr/>
            <p:nvPr/>
          </p:nvCxnSpPr>
          <p:spPr bwMode="auto">
            <a:xfrm>
              <a:off x="3352800" y="4115520"/>
              <a:ext cx="76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A46C230-85A1-F546-8C1A-5D6D67FE9A66}"/>
                </a:ext>
              </a:extLst>
            </p:cNvPr>
            <p:cNvCxnSpPr/>
            <p:nvPr/>
          </p:nvCxnSpPr>
          <p:spPr bwMode="auto">
            <a:xfrm>
              <a:off x="3352800" y="4761234"/>
              <a:ext cx="76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081310E-5205-5341-9D42-1EA38EA155AF}"/>
              </a:ext>
            </a:extLst>
          </p:cNvPr>
          <p:cNvSpPr txBox="1"/>
          <p:nvPr/>
        </p:nvSpPr>
        <p:spPr>
          <a:xfrm>
            <a:off x="2249214" y="1393120"/>
            <a:ext cx="108867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60,000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29BEFA-F1B6-424C-AD25-A1EAE76405ED}"/>
              </a:ext>
            </a:extLst>
          </p:cNvPr>
          <p:cNvSpPr txBox="1"/>
          <p:nvPr/>
        </p:nvSpPr>
        <p:spPr>
          <a:xfrm>
            <a:off x="2249214" y="2030167"/>
            <a:ext cx="108867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50,000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7932F5-0C62-4B44-8A1B-C9DE59E09554}"/>
              </a:ext>
            </a:extLst>
          </p:cNvPr>
          <p:cNvSpPr txBox="1"/>
          <p:nvPr/>
        </p:nvSpPr>
        <p:spPr>
          <a:xfrm>
            <a:off x="2331648" y="2680215"/>
            <a:ext cx="100623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40,000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CB5B3F-DAE6-FB4A-906D-B7FC1626EDD3}"/>
              </a:ext>
            </a:extLst>
          </p:cNvPr>
          <p:cNvSpPr txBox="1"/>
          <p:nvPr/>
        </p:nvSpPr>
        <p:spPr>
          <a:xfrm>
            <a:off x="2331648" y="3317261"/>
            <a:ext cx="100623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30,000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7E02BF-8753-6D41-B8FC-A9C56F9C360F}"/>
              </a:ext>
            </a:extLst>
          </p:cNvPr>
          <p:cNvSpPr txBox="1"/>
          <p:nvPr/>
        </p:nvSpPr>
        <p:spPr>
          <a:xfrm>
            <a:off x="2331648" y="3954306"/>
            <a:ext cx="100623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20,000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D7D644-CDDB-404D-A1A6-ADF0CDE12054}"/>
              </a:ext>
            </a:extLst>
          </p:cNvPr>
          <p:cNvSpPr txBox="1"/>
          <p:nvPr/>
        </p:nvSpPr>
        <p:spPr>
          <a:xfrm>
            <a:off x="2331648" y="4595686"/>
            <a:ext cx="100623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10,000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2E383C-C5DB-C342-A589-CA3994F5B2E6}"/>
              </a:ext>
            </a:extLst>
          </p:cNvPr>
          <p:cNvSpPr txBox="1"/>
          <p:nvPr/>
        </p:nvSpPr>
        <p:spPr>
          <a:xfrm>
            <a:off x="2331648" y="5245733"/>
            <a:ext cx="100623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7B303D-FE5F-9043-8DA8-A3BE6BEFEDB9}"/>
              </a:ext>
            </a:extLst>
          </p:cNvPr>
          <p:cNvSpPr txBox="1"/>
          <p:nvPr/>
        </p:nvSpPr>
        <p:spPr>
          <a:xfrm>
            <a:off x="6015104" y="5509466"/>
            <a:ext cx="8250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1995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D064D5B-1063-874D-B28C-E31FEC307665}"/>
              </a:ext>
            </a:extLst>
          </p:cNvPr>
          <p:cNvGrpSpPr/>
          <p:nvPr/>
        </p:nvGrpSpPr>
        <p:grpSpPr>
          <a:xfrm>
            <a:off x="4431880" y="5406948"/>
            <a:ext cx="5083372" cy="60671"/>
            <a:chOff x="4431880" y="5406948"/>
            <a:chExt cx="5083372" cy="60671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40BA3A0-F1D3-2F4E-920B-5216F087CD5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31880" y="5406948"/>
              <a:ext cx="0" cy="606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DC19CFC-9032-BA4F-B154-C53FA45961B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450288" y="5406948"/>
              <a:ext cx="0" cy="606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D325DAF-B58F-BD4B-94F1-4C0682B8D0D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464361" y="5406948"/>
              <a:ext cx="0" cy="606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E21F284-33FF-3841-B16D-828BEFEA49B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487104" y="5406948"/>
              <a:ext cx="0" cy="606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CC6F3AB-69A9-4F43-8D04-4A6DB1E01AD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496842" y="5406948"/>
              <a:ext cx="0" cy="606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96D58E6-A3E8-7B4B-B463-8154B5A87DE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515252" y="5406948"/>
              <a:ext cx="0" cy="606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EA2C5A7-DF50-4C47-87BB-C7BDE7176362}"/>
              </a:ext>
            </a:extLst>
          </p:cNvPr>
          <p:cNvSpPr txBox="1"/>
          <p:nvPr/>
        </p:nvSpPr>
        <p:spPr>
          <a:xfrm>
            <a:off x="6061840" y="5813532"/>
            <a:ext cx="8250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Year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71A7A29-FE41-664C-86BC-EB5204205D3E}"/>
              </a:ext>
            </a:extLst>
          </p:cNvPr>
          <p:cNvSpPr txBox="1"/>
          <p:nvPr/>
        </p:nvSpPr>
        <p:spPr>
          <a:xfrm rot="16200000">
            <a:off x="189694" y="3246963"/>
            <a:ext cx="4088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Number </a:t>
            </a:r>
            <a:r>
              <a:rPr lang="en-US" sz="18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of patients</a:t>
            </a:r>
            <a:endParaRPr lang="en-US" sz="18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E4D69C2-E401-204C-9C21-4C4F054C29FC}"/>
              </a:ext>
            </a:extLst>
          </p:cNvPr>
          <p:cNvCxnSpPr>
            <a:cxnSpLocks/>
          </p:cNvCxnSpPr>
          <p:nvPr/>
        </p:nvCxnSpPr>
        <p:spPr bwMode="auto">
          <a:xfrm>
            <a:off x="3536717" y="1926605"/>
            <a:ext cx="21975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3193E85-ABCA-DD4E-A8D0-30A9B464CC62}"/>
              </a:ext>
            </a:extLst>
          </p:cNvPr>
          <p:cNvCxnSpPr>
            <a:cxnSpLocks/>
          </p:cNvCxnSpPr>
          <p:nvPr/>
        </p:nvCxnSpPr>
        <p:spPr bwMode="auto">
          <a:xfrm>
            <a:off x="3536717" y="2246094"/>
            <a:ext cx="21975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A4764BD-416E-2946-ACDE-E59DF725CC5A}"/>
              </a:ext>
            </a:extLst>
          </p:cNvPr>
          <p:cNvCxnSpPr>
            <a:cxnSpLocks/>
          </p:cNvCxnSpPr>
          <p:nvPr/>
        </p:nvCxnSpPr>
        <p:spPr bwMode="auto">
          <a:xfrm>
            <a:off x="3536717" y="2576600"/>
            <a:ext cx="21975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54A593E-C418-8C45-9F66-034D4415E862}"/>
              </a:ext>
            </a:extLst>
          </p:cNvPr>
          <p:cNvCxnSpPr>
            <a:cxnSpLocks/>
          </p:cNvCxnSpPr>
          <p:nvPr/>
        </p:nvCxnSpPr>
        <p:spPr bwMode="auto">
          <a:xfrm>
            <a:off x="3536717" y="2901597"/>
            <a:ext cx="21975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Freeform 49">
            <a:extLst>
              <a:ext uri="{FF2B5EF4-FFF2-40B4-BE49-F238E27FC236}">
                <a16:creationId xmlns:a16="http://schemas.microsoft.com/office/drawing/2014/main" id="{E7FEDD62-A1D7-DD48-A9C4-C8A40FBA1DC8}"/>
              </a:ext>
            </a:extLst>
          </p:cNvPr>
          <p:cNvSpPr/>
          <p:nvPr/>
        </p:nvSpPr>
        <p:spPr bwMode="auto">
          <a:xfrm>
            <a:off x="3426246" y="2163783"/>
            <a:ext cx="6307156" cy="3068197"/>
          </a:xfrm>
          <a:custGeom>
            <a:avLst/>
            <a:gdLst>
              <a:gd name="connsiteX0" fmla="*/ 6307156 w 6307156"/>
              <a:gd name="connsiteY0" fmla="*/ 60593 h 3068197"/>
              <a:gd name="connsiteX1" fmla="*/ 6103344 w 6307156"/>
              <a:gd name="connsiteY1" fmla="*/ 0 h 3068197"/>
              <a:gd name="connsiteX2" fmla="*/ 5916058 w 6307156"/>
              <a:gd name="connsiteY2" fmla="*/ 22034 h 3068197"/>
              <a:gd name="connsiteX3" fmla="*/ 5701229 w 6307156"/>
              <a:gd name="connsiteY3" fmla="*/ 115677 h 3068197"/>
              <a:gd name="connsiteX4" fmla="*/ 5480891 w 6307156"/>
              <a:gd name="connsiteY4" fmla="*/ 165253 h 3068197"/>
              <a:gd name="connsiteX5" fmla="*/ 5271571 w 6307156"/>
              <a:gd name="connsiteY5" fmla="*/ 132202 h 3068197"/>
              <a:gd name="connsiteX6" fmla="*/ 5078776 w 6307156"/>
              <a:gd name="connsiteY6" fmla="*/ 291947 h 3068197"/>
              <a:gd name="connsiteX7" fmla="*/ 4450814 w 6307156"/>
              <a:gd name="connsiteY7" fmla="*/ 484742 h 3068197"/>
              <a:gd name="connsiteX8" fmla="*/ 4235985 w 6307156"/>
              <a:gd name="connsiteY8" fmla="*/ 501267 h 3068197"/>
              <a:gd name="connsiteX9" fmla="*/ 4021156 w 6307156"/>
              <a:gd name="connsiteY9" fmla="*/ 627961 h 3068197"/>
              <a:gd name="connsiteX10" fmla="*/ 3877937 w 6307156"/>
              <a:gd name="connsiteY10" fmla="*/ 732622 h 3068197"/>
              <a:gd name="connsiteX11" fmla="*/ 3646583 w 6307156"/>
              <a:gd name="connsiteY11" fmla="*/ 859316 h 3068197"/>
              <a:gd name="connsiteX12" fmla="*/ 3426246 w 6307156"/>
              <a:gd name="connsiteY12" fmla="*/ 1041094 h 3068197"/>
              <a:gd name="connsiteX13" fmla="*/ 3238959 w 6307156"/>
              <a:gd name="connsiteY13" fmla="*/ 1211855 h 3068197"/>
              <a:gd name="connsiteX14" fmla="*/ 3046164 w 6307156"/>
              <a:gd name="connsiteY14" fmla="*/ 1421176 h 3068197"/>
              <a:gd name="connsiteX15" fmla="*/ 2825826 w 6307156"/>
              <a:gd name="connsiteY15" fmla="*/ 1542361 h 3068197"/>
              <a:gd name="connsiteX16" fmla="*/ 2627523 w 6307156"/>
              <a:gd name="connsiteY16" fmla="*/ 1713123 h 3068197"/>
              <a:gd name="connsiteX17" fmla="*/ 2374135 w 6307156"/>
              <a:gd name="connsiteY17" fmla="*/ 1845325 h 3068197"/>
              <a:gd name="connsiteX18" fmla="*/ 2159306 w 6307156"/>
              <a:gd name="connsiteY18" fmla="*/ 2010578 h 3068197"/>
              <a:gd name="connsiteX19" fmla="*/ 1922443 w 6307156"/>
              <a:gd name="connsiteY19" fmla="*/ 2192357 h 3068197"/>
              <a:gd name="connsiteX20" fmla="*/ 1762699 w 6307156"/>
              <a:gd name="connsiteY20" fmla="*/ 2308034 h 3068197"/>
              <a:gd name="connsiteX21" fmla="*/ 1624988 w 6307156"/>
              <a:gd name="connsiteY21" fmla="*/ 2429219 h 3068197"/>
              <a:gd name="connsiteX22" fmla="*/ 1035585 w 6307156"/>
              <a:gd name="connsiteY22" fmla="*/ 2682607 h 3068197"/>
              <a:gd name="connsiteX23" fmla="*/ 683046 w 6307156"/>
              <a:gd name="connsiteY23" fmla="*/ 2814810 h 3068197"/>
              <a:gd name="connsiteX24" fmla="*/ 501267 w 6307156"/>
              <a:gd name="connsiteY24" fmla="*/ 2880911 h 3068197"/>
              <a:gd name="connsiteX25" fmla="*/ 413132 w 6307156"/>
              <a:gd name="connsiteY25" fmla="*/ 2891928 h 3068197"/>
              <a:gd name="connsiteX26" fmla="*/ 0 w 6307156"/>
              <a:gd name="connsiteY26" fmla="*/ 3068197 h 3068197"/>
              <a:gd name="connsiteX0" fmla="*/ 6307156 w 6307156"/>
              <a:gd name="connsiteY0" fmla="*/ 60593 h 3068197"/>
              <a:gd name="connsiteX1" fmla="*/ 6103344 w 6307156"/>
              <a:gd name="connsiteY1" fmla="*/ 0 h 3068197"/>
              <a:gd name="connsiteX2" fmla="*/ 5916058 w 6307156"/>
              <a:gd name="connsiteY2" fmla="*/ 22034 h 3068197"/>
              <a:gd name="connsiteX3" fmla="*/ 5701229 w 6307156"/>
              <a:gd name="connsiteY3" fmla="*/ 115677 h 3068197"/>
              <a:gd name="connsiteX4" fmla="*/ 5480891 w 6307156"/>
              <a:gd name="connsiteY4" fmla="*/ 165253 h 3068197"/>
              <a:gd name="connsiteX5" fmla="*/ 5271571 w 6307156"/>
              <a:gd name="connsiteY5" fmla="*/ 132202 h 3068197"/>
              <a:gd name="connsiteX6" fmla="*/ 5078776 w 6307156"/>
              <a:gd name="connsiteY6" fmla="*/ 291947 h 3068197"/>
              <a:gd name="connsiteX7" fmla="*/ 4450814 w 6307156"/>
              <a:gd name="connsiteY7" fmla="*/ 484742 h 3068197"/>
              <a:gd name="connsiteX8" fmla="*/ 4235985 w 6307156"/>
              <a:gd name="connsiteY8" fmla="*/ 501267 h 3068197"/>
              <a:gd name="connsiteX9" fmla="*/ 4021156 w 6307156"/>
              <a:gd name="connsiteY9" fmla="*/ 627961 h 3068197"/>
              <a:gd name="connsiteX10" fmla="*/ 3877937 w 6307156"/>
              <a:gd name="connsiteY10" fmla="*/ 732622 h 3068197"/>
              <a:gd name="connsiteX11" fmla="*/ 3646583 w 6307156"/>
              <a:gd name="connsiteY11" fmla="*/ 859316 h 3068197"/>
              <a:gd name="connsiteX12" fmla="*/ 3426246 w 6307156"/>
              <a:gd name="connsiteY12" fmla="*/ 1041094 h 3068197"/>
              <a:gd name="connsiteX13" fmla="*/ 3238959 w 6307156"/>
              <a:gd name="connsiteY13" fmla="*/ 1211855 h 3068197"/>
              <a:gd name="connsiteX14" fmla="*/ 3046164 w 6307156"/>
              <a:gd name="connsiteY14" fmla="*/ 1421176 h 3068197"/>
              <a:gd name="connsiteX15" fmla="*/ 2825826 w 6307156"/>
              <a:gd name="connsiteY15" fmla="*/ 1542361 h 3068197"/>
              <a:gd name="connsiteX16" fmla="*/ 2627523 w 6307156"/>
              <a:gd name="connsiteY16" fmla="*/ 1713123 h 3068197"/>
              <a:gd name="connsiteX17" fmla="*/ 2374135 w 6307156"/>
              <a:gd name="connsiteY17" fmla="*/ 1845325 h 3068197"/>
              <a:gd name="connsiteX18" fmla="*/ 2159306 w 6307156"/>
              <a:gd name="connsiteY18" fmla="*/ 2010578 h 3068197"/>
              <a:gd name="connsiteX19" fmla="*/ 1922443 w 6307156"/>
              <a:gd name="connsiteY19" fmla="*/ 2192357 h 3068197"/>
              <a:gd name="connsiteX20" fmla="*/ 1762699 w 6307156"/>
              <a:gd name="connsiteY20" fmla="*/ 2308034 h 3068197"/>
              <a:gd name="connsiteX21" fmla="*/ 1624988 w 6307156"/>
              <a:gd name="connsiteY21" fmla="*/ 2429219 h 3068197"/>
              <a:gd name="connsiteX22" fmla="*/ 1035585 w 6307156"/>
              <a:gd name="connsiteY22" fmla="*/ 2682607 h 3068197"/>
              <a:gd name="connsiteX23" fmla="*/ 683046 w 6307156"/>
              <a:gd name="connsiteY23" fmla="*/ 2814810 h 3068197"/>
              <a:gd name="connsiteX24" fmla="*/ 501267 w 6307156"/>
              <a:gd name="connsiteY24" fmla="*/ 2880911 h 3068197"/>
              <a:gd name="connsiteX25" fmla="*/ 396607 w 6307156"/>
              <a:gd name="connsiteY25" fmla="*/ 2919470 h 3068197"/>
              <a:gd name="connsiteX26" fmla="*/ 0 w 6307156"/>
              <a:gd name="connsiteY26" fmla="*/ 3068197 h 3068197"/>
              <a:gd name="connsiteX0" fmla="*/ 6307156 w 6307156"/>
              <a:gd name="connsiteY0" fmla="*/ 60593 h 3068197"/>
              <a:gd name="connsiteX1" fmla="*/ 6103344 w 6307156"/>
              <a:gd name="connsiteY1" fmla="*/ 0 h 3068197"/>
              <a:gd name="connsiteX2" fmla="*/ 5916058 w 6307156"/>
              <a:gd name="connsiteY2" fmla="*/ 22034 h 3068197"/>
              <a:gd name="connsiteX3" fmla="*/ 5701229 w 6307156"/>
              <a:gd name="connsiteY3" fmla="*/ 115677 h 3068197"/>
              <a:gd name="connsiteX4" fmla="*/ 5480891 w 6307156"/>
              <a:gd name="connsiteY4" fmla="*/ 165253 h 3068197"/>
              <a:gd name="connsiteX5" fmla="*/ 5271571 w 6307156"/>
              <a:gd name="connsiteY5" fmla="*/ 132202 h 3068197"/>
              <a:gd name="connsiteX6" fmla="*/ 5078776 w 6307156"/>
              <a:gd name="connsiteY6" fmla="*/ 291947 h 3068197"/>
              <a:gd name="connsiteX7" fmla="*/ 4450814 w 6307156"/>
              <a:gd name="connsiteY7" fmla="*/ 484742 h 3068197"/>
              <a:gd name="connsiteX8" fmla="*/ 4235985 w 6307156"/>
              <a:gd name="connsiteY8" fmla="*/ 501267 h 3068197"/>
              <a:gd name="connsiteX9" fmla="*/ 4021156 w 6307156"/>
              <a:gd name="connsiteY9" fmla="*/ 627961 h 3068197"/>
              <a:gd name="connsiteX10" fmla="*/ 3877937 w 6307156"/>
              <a:gd name="connsiteY10" fmla="*/ 732622 h 3068197"/>
              <a:gd name="connsiteX11" fmla="*/ 3646583 w 6307156"/>
              <a:gd name="connsiteY11" fmla="*/ 859316 h 3068197"/>
              <a:gd name="connsiteX12" fmla="*/ 3426246 w 6307156"/>
              <a:gd name="connsiteY12" fmla="*/ 1041094 h 3068197"/>
              <a:gd name="connsiteX13" fmla="*/ 3238959 w 6307156"/>
              <a:gd name="connsiteY13" fmla="*/ 1211855 h 3068197"/>
              <a:gd name="connsiteX14" fmla="*/ 3046164 w 6307156"/>
              <a:gd name="connsiteY14" fmla="*/ 1421176 h 3068197"/>
              <a:gd name="connsiteX15" fmla="*/ 2825826 w 6307156"/>
              <a:gd name="connsiteY15" fmla="*/ 1542361 h 3068197"/>
              <a:gd name="connsiteX16" fmla="*/ 2627523 w 6307156"/>
              <a:gd name="connsiteY16" fmla="*/ 1713123 h 3068197"/>
              <a:gd name="connsiteX17" fmla="*/ 2374135 w 6307156"/>
              <a:gd name="connsiteY17" fmla="*/ 1845325 h 3068197"/>
              <a:gd name="connsiteX18" fmla="*/ 2159306 w 6307156"/>
              <a:gd name="connsiteY18" fmla="*/ 2010578 h 3068197"/>
              <a:gd name="connsiteX19" fmla="*/ 1922443 w 6307156"/>
              <a:gd name="connsiteY19" fmla="*/ 2192357 h 3068197"/>
              <a:gd name="connsiteX20" fmla="*/ 1762699 w 6307156"/>
              <a:gd name="connsiteY20" fmla="*/ 2308034 h 3068197"/>
              <a:gd name="connsiteX21" fmla="*/ 1624988 w 6307156"/>
              <a:gd name="connsiteY21" fmla="*/ 2429219 h 3068197"/>
              <a:gd name="connsiteX22" fmla="*/ 1035585 w 6307156"/>
              <a:gd name="connsiteY22" fmla="*/ 2682607 h 3068197"/>
              <a:gd name="connsiteX23" fmla="*/ 683046 w 6307156"/>
              <a:gd name="connsiteY23" fmla="*/ 2814810 h 3068197"/>
              <a:gd name="connsiteX24" fmla="*/ 501267 w 6307156"/>
              <a:gd name="connsiteY24" fmla="*/ 2880911 h 3068197"/>
              <a:gd name="connsiteX25" fmla="*/ 380082 w 6307156"/>
              <a:gd name="connsiteY25" fmla="*/ 2919470 h 3068197"/>
              <a:gd name="connsiteX26" fmla="*/ 0 w 6307156"/>
              <a:gd name="connsiteY26" fmla="*/ 3068197 h 306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07156" h="3068197">
                <a:moveTo>
                  <a:pt x="6307156" y="60593"/>
                </a:moveTo>
                <a:lnTo>
                  <a:pt x="6103344" y="0"/>
                </a:lnTo>
                <a:lnTo>
                  <a:pt x="5916058" y="22034"/>
                </a:lnTo>
                <a:lnTo>
                  <a:pt x="5701229" y="115677"/>
                </a:lnTo>
                <a:lnTo>
                  <a:pt x="5480891" y="165253"/>
                </a:lnTo>
                <a:lnTo>
                  <a:pt x="5271571" y="132202"/>
                </a:lnTo>
                <a:lnTo>
                  <a:pt x="5078776" y="291947"/>
                </a:lnTo>
                <a:lnTo>
                  <a:pt x="4450814" y="484742"/>
                </a:lnTo>
                <a:lnTo>
                  <a:pt x="4235985" y="501267"/>
                </a:lnTo>
                <a:lnTo>
                  <a:pt x="4021156" y="627961"/>
                </a:lnTo>
                <a:lnTo>
                  <a:pt x="3877937" y="732622"/>
                </a:lnTo>
                <a:lnTo>
                  <a:pt x="3646583" y="859316"/>
                </a:lnTo>
                <a:lnTo>
                  <a:pt x="3426246" y="1041094"/>
                </a:lnTo>
                <a:lnTo>
                  <a:pt x="3238959" y="1211855"/>
                </a:lnTo>
                <a:lnTo>
                  <a:pt x="3046164" y="1421176"/>
                </a:lnTo>
                <a:lnTo>
                  <a:pt x="2825826" y="1542361"/>
                </a:lnTo>
                <a:lnTo>
                  <a:pt x="2627523" y="1713123"/>
                </a:lnTo>
                <a:lnTo>
                  <a:pt x="2374135" y="1845325"/>
                </a:lnTo>
                <a:lnTo>
                  <a:pt x="2159306" y="2010578"/>
                </a:lnTo>
                <a:lnTo>
                  <a:pt x="1922443" y="2192357"/>
                </a:lnTo>
                <a:lnTo>
                  <a:pt x="1762699" y="2308034"/>
                </a:lnTo>
                <a:lnTo>
                  <a:pt x="1624988" y="2429219"/>
                </a:lnTo>
                <a:lnTo>
                  <a:pt x="1035585" y="2682607"/>
                </a:lnTo>
                <a:lnTo>
                  <a:pt x="683046" y="2814810"/>
                </a:lnTo>
                <a:lnTo>
                  <a:pt x="501267" y="2880911"/>
                </a:lnTo>
                <a:lnTo>
                  <a:pt x="380082" y="2919470"/>
                </a:lnTo>
                <a:lnTo>
                  <a:pt x="0" y="3068197"/>
                </a:ln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843B5C10-55AF-5044-AE45-DE8E470BA556}"/>
              </a:ext>
            </a:extLst>
          </p:cNvPr>
          <p:cNvSpPr/>
          <p:nvPr/>
        </p:nvSpPr>
        <p:spPr bwMode="auto">
          <a:xfrm>
            <a:off x="3424754" y="3306245"/>
            <a:ext cx="6319665" cy="1906759"/>
          </a:xfrm>
          <a:custGeom>
            <a:avLst/>
            <a:gdLst>
              <a:gd name="connsiteX0" fmla="*/ 6329190 w 6329190"/>
              <a:gd name="connsiteY0" fmla="*/ 71609 h 1900409"/>
              <a:gd name="connsiteX1" fmla="*/ 6092328 w 6329190"/>
              <a:gd name="connsiteY1" fmla="*/ 0 h 1900409"/>
              <a:gd name="connsiteX2" fmla="*/ 5894024 w 6329190"/>
              <a:gd name="connsiteY2" fmla="*/ 11017 h 1900409"/>
              <a:gd name="connsiteX3" fmla="*/ 5695720 w 6329190"/>
              <a:gd name="connsiteY3" fmla="*/ 99151 h 1900409"/>
              <a:gd name="connsiteX4" fmla="*/ 5436824 w 6329190"/>
              <a:gd name="connsiteY4" fmla="*/ 148727 h 1900409"/>
              <a:gd name="connsiteX5" fmla="*/ 5288096 w 6329190"/>
              <a:gd name="connsiteY5" fmla="*/ 209320 h 1900409"/>
              <a:gd name="connsiteX6" fmla="*/ 5067759 w 6329190"/>
              <a:gd name="connsiteY6" fmla="*/ 258896 h 1900409"/>
              <a:gd name="connsiteX7" fmla="*/ 4968607 w 6329190"/>
              <a:gd name="connsiteY7" fmla="*/ 280930 h 1900409"/>
              <a:gd name="connsiteX8" fmla="*/ 4676660 w 6329190"/>
              <a:gd name="connsiteY8" fmla="*/ 297455 h 1900409"/>
              <a:gd name="connsiteX9" fmla="*/ 4450814 w 6329190"/>
              <a:gd name="connsiteY9" fmla="*/ 391098 h 1900409"/>
              <a:gd name="connsiteX10" fmla="*/ 4269036 w 6329190"/>
              <a:gd name="connsiteY10" fmla="*/ 440674 h 1900409"/>
              <a:gd name="connsiteX11" fmla="*/ 4054207 w 6329190"/>
              <a:gd name="connsiteY11" fmla="*/ 523301 h 1900409"/>
              <a:gd name="connsiteX12" fmla="*/ 3861412 w 6329190"/>
              <a:gd name="connsiteY12" fmla="*/ 550843 h 1900409"/>
              <a:gd name="connsiteX13" fmla="*/ 3481330 w 6329190"/>
              <a:gd name="connsiteY13" fmla="*/ 716096 h 1900409"/>
              <a:gd name="connsiteX14" fmla="*/ 3354636 w 6329190"/>
              <a:gd name="connsiteY14" fmla="*/ 787706 h 1900409"/>
              <a:gd name="connsiteX15" fmla="*/ 3277518 w 6329190"/>
              <a:gd name="connsiteY15" fmla="*/ 826265 h 1900409"/>
              <a:gd name="connsiteX16" fmla="*/ 3062689 w 6329190"/>
              <a:gd name="connsiteY16" fmla="*/ 914400 h 1900409"/>
              <a:gd name="connsiteX17" fmla="*/ 2847860 w 6329190"/>
              <a:gd name="connsiteY17" fmla="*/ 732621 h 1900409"/>
              <a:gd name="connsiteX18" fmla="*/ 2655065 w 6329190"/>
              <a:gd name="connsiteY18" fmla="*/ 853807 h 1900409"/>
              <a:gd name="connsiteX19" fmla="*/ 2451253 w 6329190"/>
              <a:gd name="connsiteY19" fmla="*/ 886858 h 1900409"/>
              <a:gd name="connsiteX20" fmla="*/ 2197865 w 6329190"/>
              <a:gd name="connsiteY20" fmla="*/ 1057619 h 1900409"/>
              <a:gd name="connsiteX21" fmla="*/ 1905918 w 6329190"/>
              <a:gd name="connsiteY21" fmla="*/ 1189821 h 1900409"/>
              <a:gd name="connsiteX22" fmla="*/ 1823291 w 6329190"/>
              <a:gd name="connsiteY22" fmla="*/ 1217364 h 1900409"/>
              <a:gd name="connsiteX23" fmla="*/ 1630496 w 6329190"/>
              <a:gd name="connsiteY23" fmla="*/ 1338549 h 1900409"/>
              <a:gd name="connsiteX24" fmla="*/ 1470752 w 6329190"/>
              <a:gd name="connsiteY24" fmla="*/ 1426684 h 1900409"/>
              <a:gd name="connsiteX25" fmla="*/ 1222872 w 6329190"/>
              <a:gd name="connsiteY25" fmla="*/ 1531344 h 1900409"/>
              <a:gd name="connsiteX26" fmla="*/ 991518 w 6329190"/>
              <a:gd name="connsiteY26" fmla="*/ 1586429 h 1900409"/>
              <a:gd name="connsiteX27" fmla="*/ 765672 w 6329190"/>
              <a:gd name="connsiteY27" fmla="*/ 1663547 h 1900409"/>
              <a:gd name="connsiteX28" fmla="*/ 561860 w 6329190"/>
              <a:gd name="connsiteY28" fmla="*/ 1696597 h 1900409"/>
              <a:gd name="connsiteX29" fmla="*/ 418641 w 6329190"/>
              <a:gd name="connsiteY29" fmla="*/ 1713123 h 1900409"/>
              <a:gd name="connsiteX30" fmla="*/ 0 w 6329190"/>
              <a:gd name="connsiteY30" fmla="*/ 1900409 h 1900409"/>
              <a:gd name="connsiteX0" fmla="*/ 6329190 w 6329190"/>
              <a:gd name="connsiteY0" fmla="*/ 71609 h 1900409"/>
              <a:gd name="connsiteX1" fmla="*/ 6092328 w 6329190"/>
              <a:gd name="connsiteY1" fmla="*/ 0 h 1900409"/>
              <a:gd name="connsiteX2" fmla="*/ 5894024 w 6329190"/>
              <a:gd name="connsiteY2" fmla="*/ 11017 h 1900409"/>
              <a:gd name="connsiteX3" fmla="*/ 5695720 w 6329190"/>
              <a:gd name="connsiteY3" fmla="*/ 99151 h 1900409"/>
              <a:gd name="connsiteX4" fmla="*/ 5436824 w 6329190"/>
              <a:gd name="connsiteY4" fmla="*/ 148727 h 1900409"/>
              <a:gd name="connsiteX5" fmla="*/ 5288096 w 6329190"/>
              <a:gd name="connsiteY5" fmla="*/ 209320 h 1900409"/>
              <a:gd name="connsiteX6" fmla="*/ 5067759 w 6329190"/>
              <a:gd name="connsiteY6" fmla="*/ 258896 h 1900409"/>
              <a:gd name="connsiteX7" fmla="*/ 4968607 w 6329190"/>
              <a:gd name="connsiteY7" fmla="*/ 280930 h 1900409"/>
              <a:gd name="connsiteX8" fmla="*/ 4676660 w 6329190"/>
              <a:gd name="connsiteY8" fmla="*/ 297455 h 1900409"/>
              <a:gd name="connsiteX9" fmla="*/ 4450814 w 6329190"/>
              <a:gd name="connsiteY9" fmla="*/ 391098 h 1900409"/>
              <a:gd name="connsiteX10" fmla="*/ 4269036 w 6329190"/>
              <a:gd name="connsiteY10" fmla="*/ 440674 h 1900409"/>
              <a:gd name="connsiteX11" fmla="*/ 4054207 w 6329190"/>
              <a:gd name="connsiteY11" fmla="*/ 523301 h 1900409"/>
              <a:gd name="connsiteX12" fmla="*/ 3861412 w 6329190"/>
              <a:gd name="connsiteY12" fmla="*/ 550843 h 1900409"/>
              <a:gd name="connsiteX13" fmla="*/ 3481330 w 6329190"/>
              <a:gd name="connsiteY13" fmla="*/ 716096 h 1900409"/>
              <a:gd name="connsiteX14" fmla="*/ 3354636 w 6329190"/>
              <a:gd name="connsiteY14" fmla="*/ 787706 h 1900409"/>
              <a:gd name="connsiteX15" fmla="*/ 3277518 w 6329190"/>
              <a:gd name="connsiteY15" fmla="*/ 826265 h 1900409"/>
              <a:gd name="connsiteX16" fmla="*/ 3062689 w 6329190"/>
              <a:gd name="connsiteY16" fmla="*/ 914400 h 1900409"/>
              <a:gd name="connsiteX17" fmla="*/ 2847860 w 6329190"/>
              <a:gd name="connsiteY17" fmla="*/ 732621 h 1900409"/>
              <a:gd name="connsiteX18" fmla="*/ 2655065 w 6329190"/>
              <a:gd name="connsiteY18" fmla="*/ 853807 h 1900409"/>
              <a:gd name="connsiteX19" fmla="*/ 2451253 w 6329190"/>
              <a:gd name="connsiteY19" fmla="*/ 886858 h 1900409"/>
              <a:gd name="connsiteX20" fmla="*/ 2155002 w 6329190"/>
              <a:gd name="connsiteY20" fmla="*/ 1014757 h 1900409"/>
              <a:gd name="connsiteX21" fmla="*/ 1905918 w 6329190"/>
              <a:gd name="connsiteY21" fmla="*/ 1189821 h 1900409"/>
              <a:gd name="connsiteX22" fmla="*/ 1823291 w 6329190"/>
              <a:gd name="connsiteY22" fmla="*/ 1217364 h 1900409"/>
              <a:gd name="connsiteX23" fmla="*/ 1630496 w 6329190"/>
              <a:gd name="connsiteY23" fmla="*/ 1338549 h 1900409"/>
              <a:gd name="connsiteX24" fmla="*/ 1470752 w 6329190"/>
              <a:gd name="connsiteY24" fmla="*/ 1426684 h 1900409"/>
              <a:gd name="connsiteX25" fmla="*/ 1222872 w 6329190"/>
              <a:gd name="connsiteY25" fmla="*/ 1531344 h 1900409"/>
              <a:gd name="connsiteX26" fmla="*/ 991518 w 6329190"/>
              <a:gd name="connsiteY26" fmla="*/ 1586429 h 1900409"/>
              <a:gd name="connsiteX27" fmla="*/ 765672 w 6329190"/>
              <a:gd name="connsiteY27" fmla="*/ 1663547 h 1900409"/>
              <a:gd name="connsiteX28" fmla="*/ 561860 w 6329190"/>
              <a:gd name="connsiteY28" fmla="*/ 1696597 h 1900409"/>
              <a:gd name="connsiteX29" fmla="*/ 418641 w 6329190"/>
              <a:gd name="connsiteY29" fmla="*/ 1713123 h 1900409"/>
              <a:gd name="connsiteX30" fmla="*/ 0 w 6329190"/>
              <a:gd name="connsiteY30" fmla="*/ 1900409 h 1900409"/>
              <a:gd name="connsiteX0" fmla="*/ 6329190 w 6329190"/>
              <a:gd name="connsiteY0" fmla="*/ 71609 h 1900409"/>
              <a:gd name="connsiteX1" fmla="*/ 6092328 w 6329190"/>
              <a:gd name="connsiteY1" fmla="*/ 0 h 1900409"/>
              <a:gd name="connsiteX2" fmla="*/ 5894024 w 6329190"/>
              <a:gd name="connsiteY2" fmla="*/ 11017 h 1900409"/>
              <a:gd name="connsiteX3" fmla="*/ 5695720 w 6329190"/>
              <a:gd name="connsiteY3" fmla="*/ 99151 h 1900409"/>
              <a:gd name="connsiteX4" fmla="*/ 5436824 w 6329190"/>
              <a:gd name="connsiteY4" fmla="*/ 148727 h 1900409"/>
              <a:gd name="connsiteX5" fmla="*/ 5288096 w 6329190"/>
              <a:gd name="connsiteY5" fmla="*/ 209320 h 1900409"/>
              <a:gd name="connsiteX6" fmla="*/ 5067759 w 6329190"/>
              <a:gd name="connsiteY6" fmla="*/ 258896 h 1900409"/>
              <a:gd name="connsiteX7" fmla="*/ 4968607 w 6329190"/>
              <a:gd name="connsiteY7" fmla="*/ 280930 h 1900409"/>
              <a:gd name="connsiteX8" fmla="*/ 4676660 w 6329190"/>
              <a:gd name="connsiteY8" fmla="*/ 297455 h 1900409"/>
              <a:gd name="connsiteX9" fmla="*/ 4450814 w 6329190"/>
              <a:gd name="connsiteY9" fmla="*/ 391098 h 1900409"/>
              <a:gd name="connsiteX10" fmla="*/ 4269036 w 6329190"/>
              <a:gd name="connsiteY10" fmla="*/ 440674 h 1900409"/>
              <a:gd name="connsiteX11" fmla="*/ 4054207 w 6329190"/>
              <a:gd name="connsiteY11" fmla="*/ 523301 h 1900409"/>
              <a:gd name="connsiteX12" fmla="*/ 3861412 w 6329190"/>
              <a:gd name="connsiteY12" fmla="*/ 550843 h 1900409"/>
              <a:gd name="connsiteX13" fmla="*/ 3481330 w 6329190"/>
              <a:gd name="connsiteY13" fmla="*/ 716096 h 1900409"/>
              <a:gd name="connsiteX14" fmla="*/ 3354636 w 6329190"/>
              <a:gd name="connsiteY14" fmla="*/ 787706 h 1900409"/>
              <a:gd name="connsiteX15" fmla="*/ 3277518 w 6329190"/>
              <a:gd name="connsiteY15" fmla="*/ 826265 h 1900409"/>
              <a:gd name="connsiteX16" fmla="*/ 3062689 w 6329190"/>
              <a:gd name="connsiteY16" fmla="*/ 914400 h 1900409"/>
              <a:gd name="connsiteX17" fmla="*/ 2847860 w 6329190"/>
              <a:gd name="connsiteY17" fmla="*/ 732621 h 1900409"/>
              <a:gd name="connsiteX18" fmla="*/ 2655065 w 6329190"/>
              <a:gd name="connsiteY18" fmla="*/ 853807 h 1900409"/>
              <a:gd name="connsiteX19" fmla="*/ 2451253 w 6329190"/>
              <a:gd name="connsiteY19" fmla="*/ 886858 h 1900409"/>
              <a:gd name="connsiteX20" fmla="*/ 2190721 w 6329190"/>
              <a:gd name="connsiteY20" fmla="*/ 1050476 h 1900409"/>
              <a:gd name="connsiteX21" fmla="*/ 1905918 w 6329190"/>
              <a:gd name="connsiteY21" fmla="*/ 1189821 h 1900409"/>
              <a:gd name="connsiteX22" fmla="*/ 1823291 w 6329190"/>
              <a:gd name="connsiteY22" fmla="*/ 1217364 h 1900409"/>
              <a:gd name="connsiteX23" fmla="*/ 1630496 w 6329190"/>
              <a:gd name="connsiteY23" fmla="*/ 1338549 h 1900409"/>
              <a:gd name="connsiteX24" fmla="*/ 1470752 w 6329190"/>
              <a:gd name="connsiteY24" fmla="*/ 1426684 h 1900409"/>
              <a:gd name="connsiteX25" fmla="*/ 1222872 w 6329190"/>
              <a:gd name="connsiteY25" fmla="*/ 1531344 h 1900409"/>
              <a:gd name="connsiteX26" fmla="*/ 991518 w 6329190"/>
              <a:gd name="connsiteY26" fmla="*/ 1586429 h 1900409"/>
              <a:gd name="connsiteX27" fmla="*/ 765672 w 6329190"/>
              <a:gd name="connsiteY27" fmla="*/ 1663547 h 1900409"/>
              <a:gd name="connsiteX28" fmla="*/ 561860 w 6329190"/>
              <a:gd name="connsiteY28" fmla="*/ 1696597 h 1900409"/>
              <a:gd name="connsiteX29" fmla="*/ 418641 w 6329190"/>
              <a:gd name="connsiteY29" fmla="*/ 1713123 h 1900409"/>
              <a:gd name="connsiteX30" fmla="*/ 0 w 6329190"/>
              <a:gd name="connsiteY30" fmla="*/ 1900409 h 1900409"/>
              <a:gd name="connsiteX0" fmla="*/ 6329190 w 6329190"/>
              <a:gd name="connsiteY0" fmla="*/ 71609 h 1900409"/>
              <a:gd name="connsiteX1" fmla="*/ 6092328 w 6329190"/>
              <a:gd name="connsiteY1" fmla="*/ 0 h 1900409"/>
              <a:gd name="connsiteX2" fmla="*/ 5894024 w 6329190"/>
              <a:gd name="connsiteY2" fmla="*/ 11017 h 1900409"/>
              <a:gd name="connsiteX3" fmla="*/ 5695720 w 6329190"/>
              <a:gd name="connsiteY3" fmla="*/ 99151 h 1900409"/>
              <a:gd name="connsiteX4" fmla="*/ 5436824 w 6329190"/>
              <a:gd name="connsiteY4" fmla="*/ 148727 h 1900409"/>
              <a:gd name="connsiteX5" fmla="*/ 5288096 w 6329190"/>
              <a:gd name="connsiteY5" fmla="*/ 209320 h 1900409"/>
              <a:gd name="connsiteX6" fmla="*/ 5067759 w 6329190"/>
              <a:gd name="connsiteY6" fmla="*/ 258896 h 1900409"/>
              <a:gd name="connsiteX7" fmla="*/ 4968607 w 6329190"/>
              <a:gd name="connsiteY7" fmla="*/ 280930 h 1900409"/>
              <a:gd name="connsiteX8" fmla="*/ 4676660 w 6329190"/>
              <a:gd name="connsiteY8" fmla="*/ 297455 h 1900409"/>
              <a:gd name="connsiteX9" fmla="*/ 4450814 w 6329190"/>
              <a:gd name="connsiteY9" fmla="*/ 391098 h 1900409"/>
              <a:gd name="connsiteX10" fmla="*/ 4269036 w 6329190"/>
              <a:gd name="connsiteY10" fmla="*/ 440674 h 1900409"/>
              <a:gd name="connsiteX11" fmla="*/ 4054207 w 6329190"/>
              <a:gd name="connsiteY11" fmla="*/ 523301 h 1900409"/>
              <a:gd name="connsiteX12" fmla="*/ 3861412 w 6329190"/>
              <a:gd name="connsiteY12" fmla="*/ 550843 h 1900409"/>
              <a:gd name="connsiteX13" fmla="*/ 3481330 w 6329190"/>
              <a:gd name="connsiteY13" fmla="*/ 716096 h 1900409"/>
              <a:gd name="connsiteX14" fmla="*/ 3354636 w 6329190"/>
              <a:gd name="connsiteY14" fmla="*/ 787706 h 1900409"/>
              <a:gd name="connsiteX15" fmla="*/ 3277518 w 6329190"/>
              <a:gd name="connsiteY15" fmla="*/ 826265 h 1900409"/>
              <a:gd name="connsiteX16" fmla="*/ 3062689 w 6329190"/>
              <a:gd name="connsiteY16" fmla="*/ 914400 h 1900409"/>
              <a:gd name="connsiteX17" fmla="*/ 2847860 w 6329190"/>
              <a:gd name="connsiteY17" fmla="*/ 732621 h 1900409"/>
              <a:gd name="connsiteX18" fmla="*/ 2655065 w 6329190"/>
              <a:gd name="connsiteY18" fmla="*/ 853807 h 1900409"/>
              <a:gd name="connsiteX19" fmla="*/ 2451253 w 6329190"/>
              <a:gd name="connsiteY19" fmla="*/ 886858 h 1900409"/>
              <a:gd name="connsiteX20" fmla="*/ 2190721 w 6329190"/>
              <a:gd name="connsiteY20" fmla="*/ 1050476 h 1900409"/>
              <a:gd name="connsiteX21" fmla="*/ 1905918 w 6329190"/>
              <a:gd name="connsiteY21" fmla="*/ 1189821 h 1900409"/>
              <a:gd name="connsiteX22" fmla="*/ 1823291 w 6329190"/>
              <a:gd name="connsiteY22" fmla="*/ 1217364 h 1900409"/>
              <a:gd name="connsiteX23" fmla="*/ 1630496 w 6329190"/>
              <a:gd name="connsiteY23" fmla="*/ 1338549 h 1900409"/>
              <a:gd name="connsiteX24" fmla="*/ 1470752 w 6329190"/>
              <a:gd name="connsiteY24" fmla="*/ 1426684 h 1900409"/>
              <a:gd name="connsiteX25" fmla="*/ 1222872 w 6329190"/>
              <a:gd name="connsiteY25" fmla="*/ 1531344 h 1900409"/>
              <a:gd name="connsiteX26" fmla="*/ 991518 w 6329190"/>
              <a:gd name="connsiteY26" fmla="*/ 1586429 h 1900409"/>
              <a:gd name="connsiteX27" fmla="*/ 765672 w 6329190"/>
              <a:gd name="connsiteY27" fmla="*/ 1663547 h 1900409"/>
              <a:gd name="connsiteX28" fmla="*/ 561860 w 6329190"/>
              <a:gd name="connsiteY28" fmla="*/ 1696597 h 1900409"/>
              <a:gd name="connsiteX29" fmla="*/ 418641 w 6329190"/>
              <a:gd name="connsiteY29" fmla="*/ 1763129 h 1900409"/>
              <a:gd name="connsiteX30" fmla="*/ 0 w 6329190"/>
              <a:gd name="connsiteY30" fmla="*/ 1900409 h 1900409"/>
              <a:gd name="connsiteX0" fmla="*/ 6329190 w 6329190"/>
              <a:gd name="connsiteY0" fmla="*/ 71609 h 1900409"/>
              <a:gd name="connsiteX1" fmla="*/ 6092328 w 6329190"/>
              <a:gd name="connsiteY1" fmla="*/ 0 h 1900409"/>
              <a:gd name="connsiteX2" fmla="*/ 5894024 w 6329190"/>
              <a:gd name="connsiteY2" fmla="*/ 11017 h 1900409"/>
              <a:gd name="connsiteX3" fmla="*/ 5695720 w 6329190"/>
              <a:gd name="connsiteY3" fmla="*/ 99151 h 1900409"/>
              <a:gd name="connsiteX4" fmla="*/ 5436824 w 6329190"/>
              <a:gd name="connsiteY4" fmla="*/ 148727 h 1900409"/>
              <a:gd name="connsiteX5" fmla="*/ 5288096 w 6329190"/>
              <a:gd name="connsiteY5" fmla="*/ 209320 h 1900409"/>
              <a:gd name="connsiteX6" fmla="*/ 5067759 w 6329190"/>
              <a:gd name="connsiteY6" fmla="*/ 258896 h 1900409"/>
              <a:gd name="connsiteX7" fmla="*/ 4968607 w 6329190"/>
              <a:gd name="connsiteY7" fmla="*/ 280930 h 1900409"/>
              <a:gd name="connsiteX8" fmla="*/ 4676660 w 6329190"/>
              <a:gd name="connsiteY8" fmla="*/ 297455 h 1900409"/>
              <a:gd name="connsiteX9" fmla="*/ 4450814 w 6329190"/>
              <a:gd name="connsiteY9" fmla="*/ 391098 h 1900409"/>
              <a:gd name="connsiteX10" fmla="*/ 4269036 w 6329190"/>
              <a:gd name="connsiteY10" fmla="*/ 440674 h 1900409"/>
              <a:gd name="connsiteX11" fmla="*/ 4054207 w 6329190"/>
              <a:gd name="connsiteY11" fmla="*/ 523301 h 1900409"/>
              <a:gd name="connsiteX12" fmla="*/ 3861412 w 6329190"/>
              <a:gd name="connsiteY12" fmla="*/ 550843 h 1900409"/>
              <a:gd name="connsiteX13" fmla="*/ 3481330 w 6329190"/>
              <a:gd name="connsiteY13" fmla="*/ 716096 h 1900409"/>
              <a:gd name="connsiteX14" fmla="*/ 3354636 w 6329190"/>
              <a:gd name="connsiteY14" fmla="*/ 787706 h 1900409"/>
              <a:gd name="connsiteX15" fmla="*/ 3277518 w 6329190"/>
              <a:gd name="connsiteY15" fmla="*/ 826265 h 1900409"/>
              <a:gd name="connsiteX16" fmla="*/ 3062689 w 6329190"/>
              <a:gd name="connsiteY16" fmla="*/ 914400 h 1900409"/>
              <a:gd name="connsiteX17" fmla="*/ 2847860 w 6329190"/>
              <a:gd name="connsiteY17" fmla="*/ 732621 h 1900409"/>
              <a:gd name="connsiteX18" fmla="*/ 2655065 w 6329190"/>
              <a:gd name="connsiteY18" fmla="*/ 853807 h 1900409"/>
              <a:gd name="connsiteX19" fmla="*/ 2451253 w 6329190"/>
              <a:gd name="connsiteY19" fmla="*/ 886858 h 1900409"/>
              <a:gd name="connsiteX20" fmla="*/ 2190721 w 6329190"/>
              <a:gd name="connsiteY20" fmla="*/ 1050476 h 1900409"/>
              <a:gd name="connsiteX21" fmla="*/ 1905918 w 6329190"/>
              <a:gd name="connsiteY21" fmla="*/ 1189821 h 1900409"/>
              <a:gd name="connsiteX22" fmla="*/ 1823291 w 6329190"/>
              <a:gd name="connsiteY22" fmla="*/ 1217364 h 1900409"/>
              <a:gd name="connsiteX23" fmla="*/ 1630496 w 6329190"/>
              <a:gd name="connsiteY23" fmla="*/ 1338549 h 1900409"/>
              <a:gd name="connsiteX24" fmla="*/ 1470752 w 6329190"/>
              <a:gd name="connsiteY24" fmla="*/ 1426684 h 1900409"/>
              <a:gd name="connsiteX25" fmla="*/ 1222872 w 6329190"/>
              <a:gd name="connsiteY25" fmla="*/ 1531344 h 1900409"/>
              <a:gd name="connsiteX26" fmla="*/ 991518 w 6329190"/>
              <a:gd name="connsiteY26" fmla="*/ 1586429 h 1900409"/>
              <a:gd name="connsiteX27" fmla="*/ 765672 w 6329190"/>
              <a:gd name="connsiteY27" fmla="*/ 1663547 h 1900409"/>
              <a:gd name="connsiteX28" fmla="*/ 561860 w 6329190"/>
              <a:gd name="connsiteY28" fmla="*/ 1696597 h 1900409"/>
              <a:gd name="connsiteX29" fmla="*/ 415069 w 6329190"/>
              <a:gd name="connsiteY29" fmla="*/ 1723838 h 1900409"/>
              <a:gd name="connsiteX30" fmla="*/ 0 w 6329190"/>
              <a:gd name="connsiteY30" fmla="*/ 1900409 h 1900409"/>
              <a:gd name="connsiteX0" fmla="*/ 6329190 w 6329190"/>
              <a:gd name="connsiteY0" fmla="*/ 71609 h 1900409"/>
              <a:gd name="connsiteX1" fmla="*/ 6092328 w 6329190"/>
              <a:gd name="connsiteY1" fmla="*/ 0 h 1900409"/>
              <a:gd name="connsiteX2" fmla="*/ 5894024 w 6329190"/>
              <a:gd name="connsiteY2" fmla="*/ 11017 h 1900409"/>
              <a:gd name="connsiteX3" fmla="*/ 5695720 w 6329190"/>
              <a:gd name="connsiteY3" fmla="*/ 99151 h 1900409"/>
              <a:gd name="connsiteX4" fmla="*/ 5436824 w 6329190"/>
              <a:gd name="connsiteY4" fmla="*/ 148727 h 1900409"/>
              <a:gd name="connsiteX5" fmla="*/ 5288096 w 6329190"/>
              <a:gd name="connsiteY5" fmla="*/ 209320 h 1900409"/>
              <a:gd name="connsiteX6" fmla="*/ 5067759 w 6329190"/>
              <a:gd name="connsiteY6" fmla="*/ 258896 h 1900409"/>
              <a:gd name="connsiteX7" fmla="*/ 4968607 w 6329190"/>
              <a:gd name="connsiteY7" fmla="*/ 280930 h 1900409"/>
              <a:gd name="connsiteX8" fmla="*/ 4676660 w 6329190"/>
              <a:gd name="connsiteY8" fmla="*/ 297455 h 1900409"/>
              <a:gd name="connsiteX9" fmla="*/ 4450814 w 6329190"/>
              <a:gd name="connsiteY9" fmla="*/ 391098 h 1900409"/>
              <a:gd name="connsiteX10" fmla="*/ 4269036 w 6329190"/>
              <a:gd name="connsiteY10" fmla="*/ 440674 h 1900409"/>
              <a:gd name="connsiteX11" fmla="*/ 4054207 w 6329190"/>
              <a:gd name="connsiteY11" fmla="*/ 523301 h 1900409"/>
              <a:gd name="connsiteX12" fmla="*/ 3861412 w 6329190"/>
              <a:gd name="connsiteY12" fmla="*/ 550843 h 1900409"/>
              <a:gd name="connsiteX13" fmla="*/ 3481330 w 6329190"/>
              <a:gd name="connsiteY13" fmla="*/ 716096 h 1900409"/>
              <a:gd name="connsiteX14" fmla="*/ 3354636 w 6329190"/>
              <a:gd name="connsiteY14" fmla="*/ 787706 h 1900409"/>
              <a:gd name="connsiteX15" fmla="*/ 3277518 w 6329190"/>
              <a:gd name="connsiteY15" fmla="*/ 826265 h 1900409"/>
              <a:gd name="connsiteX16" fmla="*/ 3019827 w 6329190"/>
              <a:gd name="connsiteY16" fmla="*/ 1057275 h 1900409"/>
              <a:gd name="connsiteX17" fmla="*/ 2847860 w 6329190"/>
              <a:gd name="connsiteY17" fmla="*/ 732621 h 1900409"/>
              <a:gd name="connsiteX18" fmla="*/ 2655065 w 6329190"/>
              <a:gd name="connsiteY18" fmla="*/ 853807 h 1900409"/>
              <a:gd name="connsiteX19" fmla="*/ 2451253 w 6329190"/>
              <a:gd name="connsiteY19" fmla="*/ 886858 h 1900409"/>
              <a:gd name="connsiteX20" fmla="*/ 2190721 w 6329190"/>
              <a:gd name="connsiteY20" fmla="*/ 1050476 h 1900409"/>
              <a:gd name="connsiteX21" fmla="*/ 1905918 w 6329190"/>
              <a:gd name="connsiteY21" fmla="*/ 1189821 h 1900409"/>
              <a:gd name="connsiteX22" fmla="*/ 1823291 w 6329190"/>
              <a:gd name="connsiteY22" fmla="*/ 1217364 h 1900409"/>
              <a:gd name="connsiteX23" fmla="*/ 1630496 w 6329190"/>
              <a:gd name="connsiteY23" fmla="*/ 1338549 h 1900409"/>
              <a:gd name="connsiteX24" fmla="*/ 1470752 w 6329190"/>
              <a:gd name="connsiteY24" fmla="*/ 1426684 h 1900409"/>
              <a:gd name="connsiteX25" fmla="*/ 1222872 w 6329190"/>
              <a:gd name="connsiteY25" fmla="*/ 1531344 h 1900409"/>
              <a:gd name="connsiteX26" fmla="*/ 991518 w 6329190"/>
              <a:gd name="connsiteY26" fmla="*/ 1586429 h 1900409"/>
              <a:gd name="connsiteX27" fmla="*/ 765672 w 6329190"/>
              <a:gd name="connsiteY27" fmla="*/ 1663547 h 1900409"/>
              <a:gd name="connsiteX28" fmla="*/ 561860 w 6329190"/>
              <a:gd name="connsiteY28" fmla="*/ 1696597 h 1900409"/>
              <a:gd name="connsiteX29" fmla="*/ 415069 w 6329190"/>
              <a:gd name="connsiteY29" fmla="*/ 1723838 h 1900409"/>
              <a:gd name="connsiteX30" fmla="*/ 0 w 6329190"/>
              <a:gd name="connsiteY30" fmla="*/ 1900409 h 1900409"/>
              <a:gd name="connsiteX0" fmla="*/ 6329190 w 6329190"/>
              <a:gd name="connsiteY0" fmla="*/ 71609 h 1900409"/>
              <a:gd name="connsiteX1" fmla="*/ 6092328 w 6329190"/>
              <a:gd name="connsiteY1" fmla="*/ 0 h 1900409"/>
              <a:gd name="connsiteX2" fmla="*/ 5894024 w 6329190"/>
              <a:gd name="connsiteY2" fmla="*/ 11017 h 1900409"/>
              <a:gd name="connsiteX3" fmla="*/ 5695720 w 6329190"/>
              <a:gd name="connsiteY3" fmla="*/ 99151 h 1900409"/>
              <a:gd name="connsiteX4" fmla="*/ 5436824 w 6329190"/>
              <a:gd name="connsiteY4" fmla="*/ 148727 h 1900409"/>
              <a:gd name="connsiteX5" fmla="*/ 5288096 w 6329190"/>
              <a:gd name="connsiteY5" fmla="*/ 209320 h 1900409"/>
              <a:gd name="connsiteX6" fmla="*/ 5067759 w 6329190"/>
              <a:gd name="connsiteY6" fmla="*/ 258896 h 1900409"/>
              <a:gd name="connsiteX7" fmla="*/ 4968607 w 6329190"/>
              <a:gd name="connsiteY7" fmla="*/ 280930 h 1900409"/>
              <a:gd name="connsiteX8" fmla="*/ 4676660 w 6329190"/>
              <a:gd name="connsiteY8" fmla="*/ 297455 h 1900409"/>
              <a:gd name="connsiteX9" fmla="*/ 4450814 w 6329190"/>
              <a:gd name="connsiteY9" fmla="*/ 391098 h 1900409"/>
              <a:gd name="connsiteX10" fmla="*/ 4269036 w 6329190"/>
              <a:gd name="connsiteY10" fmla="*/ 440674 h 1900409"/>
              <a:gd name="connsiteX11" fmla="*/ 4054207 w 6329190"/>
              <a:gd name="connsiteY11" fmla="*/ 523301 h 1900409"/>
              <a:gd name="connsiteX12" fmla="*/ 3861412 w 6329190"/>
              <a:gd name="connsiteY12" fmla="*/ 550843 h 1900409"/>
              <a:gd name="connsiteX13" fmla="*/ 3481330 w 6329190"/>
              <a:gd name="connsiteY13" fmla="*/ 716096 h 1900409"/>
              <a:gd name="connsiteX14" fmla="*/ 3354636 w 6329190"/>
              <a:gd name="connsiteY14" fmla="*/ 787706 h 1900409"/>
              <a:gd name="connsiteX15" fmla="*/ 3277518 w 6329190"/>
              <a:gd name="connsiteY15" fmla="*/ 826265 h 1900409"/>
              <a:gd name="connsiteX16" fmla="*/ 3048402 w 6329190"/>
              <a:gd name="connsiteY16" fmla="*/ 917972 h 1900409"/>
              <a:gd name="connsiteX17" fmla="*/ 2847860 w 6329190"/>
              <a:gd name="connsiteY17" fmla="*/ 732621 h 1900409"/>
              <a:gd name="connsiteX18" fmla="*/ 2655065 w 6329190"/>
              <a:gd name="connsiteY18" fmla="*/ 853807 h 1900409"/>
              <a:gd name="connsiteX19" fmla="*/ 2451253 w 6329190"/>
              <a:gd name="connsiteY19" fmla="*/ 886858 h 1900409"/>
              <a:gd name="connsiteX20" fmla="*/ 2190721 w 6329190"/>
              <a:gd name="connsiteY20" fmla="*/ 1050476 h 1900409"/>
              <a:gd name="connsiteX21" fmla="*/ 1905918 w 6329190"/>
              <a:gd name="connsiteY21" fmla="*/ 1189821 h 1900409"/>
              <a:gd name="connsiteX22" fmla="*/ 1823291 w 6329190"/>
              <a:gd name="connsiteY22" fmla="*/ 1217364 h 1900409"/>
              <a:gd name="connsiteX23" fmla="*/ 1630496 w 6329190"/>
              <a:gd name="connsiteY23" fmla="*/ 1338549 h 1900409"/>
              <a:gd name="connsiteX24" fmla="*/ 1470752 w 6329190"/>
              <a:gd name="connsiteY24" fmla="*/ 1426684 h 1900409"/>
              <a:gd name="connsiteX25" fmla="*/ 1222872 w 6329190"/>
              <a:gd name="connsiteY25" fmla="*/ 1531344 h 1900409"/>
              <a:gd name="connsiteX26" fmla="*/ 991518 w 6329190"/>
              <a:gd name="connsiteY26" fmla="*/ 1586429 h 1900409"/>
              <a:gd name="connsiteX27" fmla="*/ 765672 w 6329190"/>
              <a:gd name="connsiteY27" fmla="*/ 1663547 h 1900409"/>
              <a:gd name="connsiteX28" fmla="*/ 561860 w 6329190"/>
              <a:gd name="connsiteY28" fmla="*/ 1696597 h 1900409"/>
              <a:gd name="connsiteX29" fmla="*/ 415069 w 6329190"/>
              <a:gd name="connsiteY29" fmla="*/ 1723838 h 1900409"/>
              <a:gd name="connsiteX30" fmla="*/ 0 w 6329190"/>
              <a:gd name="connsiteY30" fmla="*/ 1900409 h 1900409"/>
              <a:gd name="connsiteX0" fmla="*/ 6329190 w 6329190"/>
              <a:gd name="connsiteY0" fmla="*/ 71609 h 1900409"/>
              <a:gd name="connsiteX1" fmla="*/ 6092328 w 6329190"/>
              <a:gd name="connsiteY1" fmla="*/ 0 h 1900409"/>
              <a:gd name="connsiteX2" fmla="*/ 5894024 w 6329190"/>
              <a:gd name="connsiteY2" fmla="*/ 11017 h 1900409"/>
              <a:gd name="connsiteX3" fmla="*/ 5695720 w 6329190"/>
              <a:gd name="connsiteY3" fmla="*/ 99151 h 1900409"/>
              <a:gd name="connsiteX4" fmla="*/ 5436824 w 6329190"/>
              <a:gd name="connsiteY4" fmla="*/ 148727 h 1900409"/>
              <a:gd name="connsiteX5" fmla="*/ 5288096 w 6329190"/>
              <a:gd name="connsiteY5" fmla="*/ 209320 h 1900409"/>
              <a:gd name="connsiteX6" fmla="*/ 5067759 w 6329190"/>
              <a:gd name="connsiteY6" fmla="*/ 258896 h 1900409"/>
              <a:gd name="connsiteX7" fmla="*/ 4968607 w 6329190"/>
              <a:gd name="connsiteY7" fmla="*/ 373799 h 1900409"/>
              <a:gd name="connsiteX8" fmla="*/ 4676660 w 6329190"/>
              <a:gd name="connsiteY8" fmla="*/ 297455 h 1900409"/>
              <a:gd name="connsiteX9" fmla="*/ 4450814 w 6329190"/>
              <a:gd name="connsiteY9" fmla="*/ 391098 h 1900409"/>
              <a:gd name="connsiteX10" fmla="*/ 4269036 w 6329190"/>
              <a:gd name="connsiteY10" fmla="*/ 440674 h 1900409"/>
              <a:gd name="connsiteX11" fmla="*/ 4054207 w 6329190"/>
              <a:gd name="connsiteY11" fmla="*/ 523301 h 1900409"/>
              <a:gd name="connsiteX12" fmla="*/ 3861412 w 6329190"/>
              <a:gd name="connsiteY12" fmla="*/ 550843 h 1900409"/>
              <a:gd name="connsiteX13" fmla="*/ 3481330 w 6329190"/>
              <a:gd name="connsiteY13" fmla="*/ 716096 h 1900409"/>
              <a:gd name="connsiteX14" fmla="*/ 3354636 w 6329190"/>
              <a:gd name="connsiteY14" fmla="*/ 787706 h 1900409"/>
              <a:gd name="connsiteX15" fmla="*/ 3277518 w 6329190"/>
              <a:gd name="connsiteY15" fmla="*/ 826265 h 1900409"/>
              <a:gd name="connsiteX16" fmla="*/ 3048402 w 6329190"/>
              <a:gd name="connsiteY16" fmla="*/ 917972 h 1900409"/>
              <a:gd name="connsiteX17" fmla="*/ 2847860 w 6329190"/>
              <a:gd name="connsiteY17" fmla="*/ 732621 h 1900409"/>
              <a:gd name="connsiteX18" fmla="*/ 2655065 w 6329190"/>
              <a:gd name="connsiteY18" fmla="*/ 853807 h 1900409"/>
              <a:gd name="connsiteX19" fmla="*/ 2451253 w 6329190"/>
              <a:gd name="connsiteY19" fmla="*/ 886858 h 1900409"/>
              <a:gd name="connsiteX20" fmla="*/ 2190721 w 6329190"/>
              <a:gd name="connsiteY20" fmla="*/ 1050476 h 1900409"/>
              <a:gd name="connsiteX21" fmla="*/ 1905918 w 6329190"/>
              <a:gd name="connsiteY21" fmla="*/ 1189821 h 1900409"/>
              <a:gd name="connsiteX22" fmla="*/ 1823291 w 6329190"/>
              <a:gd name="connsiteY22" fmla="*/ 1217364 h 1900409"/>
              <a:gd name="connsiteX23" fmla="*/ 1630496 w 6329190"/>
              <a:gd name="connsiteY23" fmla="*/ 1338549 h 1900409"/>
              <a:gd name="connsiteX24" fmla="*/ 1470752 w 6329190"/>
              <a:gd name="connsiteY24" fmla="*/ 1426684 h 1900409"/>
              <a:gd name="connsiteX25" fmla="*/ 1222872 w 6329190"/>
              <a:gd name="connsiteY25" fmla="*/ 1531344 h 1900409"/>
              <a:gd name="connsiteX26" fmla="*/ 991518 w 6329190"/>
              <a:gd name="connsiteY26" fmla="*/ 1586429 h 1900409"/>
              <a:gd name="connsiteX27" fmla="*/ 765672 w 6329190"/>
              <a:gd name="connsiteY27" fmla="*/ 1663547 h 1900409"/>
              <a:gd name="connsiteX28" fmla="*/ 561860 w 6329190"/>
              <a:gd name="connsiteY28" fmla="*/ 1696597 h 1900409"/>
              <a:gd name="connsiteX29" fmla="*/ 415069 w 6329190"/>
              <a:gd name="connsiteY29" fmla="*/ 1723838 h 1900409"/>
              <a:gd name="connsiteX30" fmla="*/ 0 w 6329190"/>
              <a:gd name="connsiteY30" fmla="*/ 1900409 h 1900409"/>
              <a:gd name="connsiteX0" fmla="*/ 6329190 w 6329190"/>
              <a:gd name="connsiteY0" fmla="*/ 71609 h 1900409"/>
              <a:gd name="connsiteX1" fmla="*/ 6092328 w 6329190"/>
              <a:gd name="connsiteY1" fmla="*/ 0 h 1900409"/>
              <a:gd name="connsiteX2" fmla="*/ 5894024 w 6329190"/>
              <a:gd name="connsiteY2" fmla="*/ 11017 h 1900409"/>
              <a:gd name="connsiteX3" fmla="*/ 5695720 w 6329190"/>
              <a:gd name="connsiteY3" fmla="*/ 99151 h 1900409"/>
              <a:gd name="connsiteX4" fmla="*/ 5436824 w 6329190"/>
              <a:gd name="connsiteY4" fmla="*/ 148727 h 1900409"/>
              <a:gd name="connsiteX5" fmla="*/ 5288096 w 6329190"/>
              <a:gd name="connsiteY5" fmla="*/ 209320 h 1900409"/>
              <a:gd name="connsiteX6" fmla="*/ 5067759 w 6329190"/>
              <a:gd name="connsiteY6" fmla="*/ 258896 h 1900409"/>
              <a:gd name="connsiteX7" fmla="*/ 4922172 w 6329190"/>
              <a:gd name="connsiteY7" fmla="*/ 298789 h 1900409"/>
              <a:gd name="connsiteX8" fmla="*/ 4676660 w 6329190"/>
              <a:gd name="connsiteY8" fmla="*/ 297455 h 1900409"/>
              <a:gd name="connsiteX9" fmla="*/ 4450814 w 6329190"/>
              <a:gd name="connsiteY9" fmla="*/ 391098 h 1900409"/>
              <a:gd name="connsiteX10" fmla="*/ 4269036 w 6329190"/>
              <a:gd name="connsiteY10" fmla="*/ 440674 h 1900409"/>
              <a:gd name="connsiteX11" fmla="*/ 4054207 w 6329190"/>
              <a:gd name="connsiteY11" fmla="*/ 523301 h 1900409"/>
              <a:gd name="connsiteX12" fmla="*/ 3861412 w 6329190"/>
              <a:gd name="connsiteY12" fmla="*/ 550843 h 1900409"/>
              <a:gd name="connsiteX13" fmla="*/ 3481330 w 6329190"/>
              <a:gd name="connsiteY13" fmla="*/ 716096 h 1900409"/>
              <a:gd name="connsiteX14" fmla="*/ 3354636 w 6329190"/>
              <a:gd name="connsiteY14" fmla="*/ 787706 h 1900409"/>
              <a:gd name="connsiteX15" fmla="*/ 3277518 w 6329190"/>
              <a:gd name="connsiteY15" fmla="*/ 826265 h 1900409"/>
              <a:gd name="connsiteX16" fmla="*/ 3048402 w 6329190"/>
              <a:gd name="connsiteY16" fmla="*/ 917972 h 1900409"/>
              <a:gd name="connsiteX17" fmla="*/ 2847860 w 6329190"/>
              <a:gd name="connsiteY17" fmla="*/ 732621 h 1900409"/>
              <a:gd name="connsiteX18" fmla="*/ 2655065 w 6329190"/>
              <a:gd name="connsiteY18" fmla="*/ 853807 h 1900409"/>
              <a:gd name="connsiteX19" fmla="*/ 2451253 w 6329190"/>
              <a:gd name="connsiteY19" fmla="*/ 886858 h 1900409"/>
              <a:gd name="connsiteX20" fmla="*/ 2190721 w 6329190"/>
              <a:gd name="connsiteY20" fmla="*/ 1050476 h 1900409"/>
              <a:gd name="connsiteX21" fmla="*/ 1905918 w 6329190"/>
              <a:gd name="connsiteY21" fmla="*/ 1189821 h 1900409"/>
              <a:gd name="connsiteX22" fmla="*/ 1823291 w 6329190"/>
              <a:gd name="connsiteY22" fmla="*/ 1217364 h 1900409"/>
              <a:gd name="connsiteX23" fmla="*/ 1630496 w 6329190"/>
              <a:gd name="connsiteY23" fmla="*/ 1338549 h 1900409"/>
              <a:gd name="connsiteX24" fmla="*/ 1470752 w 6329190"/>
              <a:gd name="connsiteY24" fmla="*/ 1426684 h 1900409"/>
              <a:gd name="connsiteX25" fmla="*/ 1222872 w 6329190"/>
              <a:gd name="connsiteY25" fmla="*/ 1531344 h 1900409"/>
              <a:gd name="connsiteX26" fmla="*/ 991518 w 6329190"/>
              <a:gd name="connsiteY26" fmla="*/ 1586429 h 1900409"/>
              <a:gd name="connsiteX27" fmla="*/ 765672 w 6329190"/>
              <a:gd name="connsiteY27" fmla="*/ 1663547 h 1900409"/>
              <a:gd name="connsiteX28" fmla="*/ 561860 w 6329190"/>
              <a:gd name="connsiteY28" fmla="*/ 1696597 h 1900409"/>
              <a:gd name="connsiteX29" fmla="*/ 415069 w 6329190"/>
              <a:gd name="connsiteY29" fmla="*/ 1723838 h 1900409"/>
              <a:gd name="connsiteX30" fmla="*/ 0 w 6329190"/>
              <a:gd name="connsiteY30" fmla="*/ 1900409 h 1900409"/>
              <a:gd name="connsiteX0" fmla="*/ 6329190 w 6329190"/>
              <a:gd name="connsiteY0" fmla="*/ 71609 h 1900409"/>
              <a:gd name="connsiteX1" fmla="*/ 6092328 w 6329190"/>
              <a:gd name="connsiteY1" fmla="*/ 0 h 1900409"/>
              <a:gd name="connsiteX2" fmla="*/ 5894024 w 6329190"/>
              <a:gd name="connsiteY2" fmla="*/ 11017 h 1900409"/>
              <a:gd name="connsiteX3" fmla="*/ 5695720 w 6329190"/>
              <a:gd name="connsiteY3" fmla="*/ 99151 h 1900409"/>
              <a:gd name="connsiteX4" fmla="*/ 5436824 w 6329190"/>
              <a:gd name="connsiteY4" fmla="*/ 148727 h 1900409"/>
              <a:gd name="connsiteX5" fmla="*/ 5288096 w 6329190"/>
              <a:gd name="connsiteY5" fmla="*/ 209320 h 1900409"/>
              <a:gd name="connsiteX6" fmla="*/ 5067759 w 6329190"/>
              <a:gd name="connsiteY6" fmla="*/ 258896 h 1900409"/>
              <a:gd name="connsiteX7" fmla="*/ 4922172 w 6329190"/>
              <a:gd name="connsiteY7" fmla="*/ 298789 h 1900409"/>
              <a:gd name="connsiteX8" fmla="*/ 4676660 w 6329190"/>
              <a:gd name="connsiteY8" fmla="*/ 297455 h 1900409"/>
              <a:gd name="connsiteX9" fmla="*/ 4450814 w 6329190"/>
              <a:gd name="connsiteY9" fmla="*/ 391098 h 1900409"/>
              <a:gd name="connsiteX10" fmla="*/ 4269036 w 6329190"/>
              <a:gd name="connsiteY10" fmla="*/ 440674 h 1900409"/>
              <a:gd name="connsiteX11" fmla="*/ 4054207 w 6329190"/>
              <a:gd name="connsiteY11" fmla="*/ 523301 h 1900409"/>
              <a:gd name="connsiteX12" fmla="*/ 3861412 w 6329190"/>
              <a:gd name="connsiteY12" fmla="*/ 550843 h 1900409"/>
              <a:gd name="connsiteX13" fmla="*/ 3481330 w 6329190"/>
              <a:gd name="connsiteY13" fmla="*/ 716096 h 1900409"/>
              <a:gd name="connsiteX14" fmla="*/ 3354636 w 6329190"/>
              <a:gd name="connsiteY14" fmla="*/ 787706 h 1900409"/>
              <a:gd name="connsiteX15" fmla="*/ 3277518 w 6329190"/>
              <a:gd name="connsiteY15" fmla="*/ 826265 h 1900409"/>
              <a:gd name="connsiteX16" fmla="*/ 3048402 w 6329190"/>
              <a:gd name="connsiteY16" fmla="*/ 917972 h 1900409"/>
              <a:gd name="connsiteX17" fmla="*/ 2847860 w 6329190"/>
              <a:gd name="connsiteY17" fmla="*/ 732621 h 1900409"/>
              <a:gd name="connsiteX18" fmla="*/ 2655065 w 6329190"/>
              <a:gd name="connsiteY18" fmla="*/ 853807 h 1900409"/>
              <a:gd name="connsiteX19" fmla="*/ 2451253 w 6329190"/>
              <a:gd name="connsiteY19" fmla="*/ 886858 h 1900409"/>
              <a:gd name="connsiteX20" fmla="*/ 2190721 w 6329190"/>
              <a:gd name="connsiteY20" fmla="*/ 1050476 h 1900409"/>
              <a:gd name="connsiteX21" fmla="*/ 1905918 w 6329190"/>
              <a:gd name="connsiteY21" fmla="*/ 1189821 h 1900409"/>
              <a:gd name="connsiteX22" fmla="*/ 1823291 w 6329190"/>
              <a:gd name="connsiteY22" fmla="*/ 1217364 h 1900409"/>
              <a:gd name="connsiteX23" fmla="*/ 1630496 w 6329190"/>
              <a:gd name="connsiteY23" fmla="*/ 1338549 h 1900409"/>
              <a:gd name="connsiteX24" fmla="*/ 1470752 w 6329190"/>
              <a:gd name="connsiteY24" fmla="*/ 1426684 h 1900409"/>
              <a:gd name="connsiteX25" fmla="*/ 1222872 w 6329190"/>
              <a:gd name="connsiteY25" fmla="*/ 1531344 h 1900409"/>
              <a:gd name="connsiteX26" fmla="*/ 991518 w 6329190"/>
              <a:gd name="connsiteY26" fmla="*/ 1586429 h 1900409"/>
              <a:gd name="connsiteX27" fmla="*/ 765672 w 6329190"/>
              <a:gd name="connsiteY27" fmla="*/ 1663547 h 1900409"/>
              <a:gd name="connsiteX28" fmla="*/ 561860 w 6329190"/>
              <a:gd name="connsiteY28" fmla="*/ 1696597 h 1900409"/>
              <a:gd name="connsiteX29" fmla="*/ 415069 w 6329190"/>
              <a:gd name="connsiteY29" fmla="*/ 1723838 h 1900409"/>
              <a:gd name="connsiteX30" fmla="*/ 0 w 6329190"/>
              <a:gd name="connsiteY30" fmla="*/ 1900409 h 1900409"/>
              <a:gd name="connsiteX0" fmla="*/ 6329190 w 6329190"/>
              <a:gd name="connsiteY0" fmla="*/ 71609 h 1900409"/>
              <a:gd name="connsiteX1" fmla="*/ 6092328 w 6329190"/>
              <a:gd name="connsiteY1" fmla="*/ 0 h 1900409"/>
              <a:gd name="connsiteX2" fmla="*/ 5894024 w 6329190"/>
              <a:gd name="connsiteY2" fmla="*/ 11017 h 1900409"/>
              <a:gd name="connsiteX3" fmla="*/ 5695720 w 6329190"/>
              <a:gd name="connsiteY3" fmla="*/ 99151 h 1900409"/>
              <a:gd name="connsiteX4" fmla="*/ 5436824 w 6329190"/>
              <a:gd name="connsiteY4" fmla="*/ 148727 h 1900409"/>
              <a:gd name="connsiteX5" fmla="*/ 5288096 w 6329190"/>
              <a:gd name="connsiteY5" fmla="*/ 209320 h 1900409"/>
              <a:gd name="connsiteX6" fmla="*/ 5067759 w 6329190"/>
              <a:gd name="connsiteY6" fmla="*/ 258896 h 1900409"/>
              <a:gd name="connsiteX7" fmla="*/ 4918600 w 6329190"/>
              <a:gd name="connsiteY7" fmla="*/ 434520 h 1900409"/>
              <a:gd name="connsiteX8" fmla="*/ 4676660 w 6329190"/>
              <a:gd name="connsiteY8" fmla="*/ 297455 h 1900409"/>
              <a:gd name="connsiteX9" fmla="*/ 4450814 w 6329190"/>
              <a:gd name="connsiteY9" fmla="*/ 391098 h 1900409"/>
              <a:gd name="connsiteX10" fmla="*/ 4269036 w 6329190"/>
              <a:gd name="connsiteY10" fmla="*/ 440674 h 1900409"/>
              <a:gd name="connsiteX11" fmla="*/ 4054207 w 6329190"/>
              <a:gd name="connsiteY11" fmla="*/ 523301 h 1900409"/>
              <a:gd name="connsiteX12" fmla="*/ 3861412 w 6329190"/>
              <a:gd name="connsiteY12" fmla="*/ 550843 h 1900409"/>
              <a:gd name="connsiteX13" fmla="*/ 3481330 w 6329190"/>
              <a:gd name="connsiteY13" fmla="*/ 716096 h 1900409"/>
              <a:gd name="connsiteX14" fmla="*/ 3354636 w 6329190"/>
              <a:gd name="connsiteY14" fmla="*/ 787706 h 1900409"/>
              <a:gd name="connsiteX15" fmla="*/ 3277518 w 6329190"/>
              <a:gd name="connsiteY15" fmla="*/ 826265 h 1900409"/>
              <a:gd name="connsiteX16" fmla="*/ 3048402 w 6329190"/>
              <a:gd name="connsiteY16" fmla="*/ 917972 h 1900409"/>
              <a:gd name="connsiteX17" fmla="*/ 2847860 w 6329190"/>
              <a:gd name="connsiteY17" fmla="*/ 732621 h 1900409"/>
              <a:gd name="connsiteX18" fmla="*/ 2655065 w 6329190"/>
              <a:gd name="connsiteY18" fmla="*/ 853807 h 1900409"/>
              <a:gd name="connsiteX19" fmla="*/ 2451253 w 6329190"/>
              <a:gd name="connsiteY19" fmla="*/ 886858 h 1900409"/>
              <a:gd name="connsiteX20" fmla="*/ 2190721 w 6329190"/>
              <a:gd name="connsiteY20" fmla="*/ 1050476 h 1900409"/>
              <a:gd name="connsiteX21" fmla="*/ 1905918 w 6329190"/>
              <a:gd name="connsiteY21" fmla="*/ 1189821 h 1900409"/>
              <a:gd name="connsiteX22" fmla="*/ 1823291 w 6329190"/>
              <a:gd name="connsiteY22" fmla="*/ 1217364 h 1900409"/>
              <a:gd name="connsiteX23" fmla="*/ 1630496 w 6329190"/>
              <a:gd name="connsiteY23" fmla="*/ 1338549 h 1900409"/>
              <a:gd name="connsiteX24" fmla="*/ 1470752 w 6329190"/>
              <a:gd name="connsiteY24" fmla="*/ 1426684 h 1900409"/>
              <a:gd name="connsiteX25" fmla="*/ 1222872 w 6329190"/>
              <a:gd name="connsiteY25" fmla="*/ 1531344 h 1900409"/>
              <a:gd name="connsiteX26" fmla="*/ 991518 w 6329190"/>
              <a:gd name="connsiteY26" fmla="*/ 1586429 h 1900409"/>
              <a:gd name="connsiteX27" fmla="*/ 765672 w 6329190"/>
              <a:gd name="connsiteY27" fmla="*/ 1663547 h 1900409"/>
              <a:gd name="connsiteX28" fmla="*/ 561860 w 6329190"/>
              <a:gd name="connsiteY28" fmla="*/ 1696597 h 1900409"/>
              <a:gd name="connsiteX29" fmla="*/ 415069 w 6329190"/>
              <a:gd name="connsiteY29" fmla="*/ 1723838 h 1900409"/>
              <a:gd name="connsiteX30" fmla="*/ 0 w 6329190"/>
              <a:gd name="connsiteY30" fmla="*/ 1900409 h 1900409"/>
              <a:gd name="connsiteX0" fmla="*/ 6329190 w 6329190"/>
              <a:gd name="connsiteY0" fmla="*/ 71609 h 1900409"/>
              <a:gd name="connsiteX1" fmla="*/ 6092328 w 6329190"/>
              <a:gd name="connsiteY1" fmla="*/ 0 h 1900409"/>
              <a:gd name="connsiteX2" fmla="*/ 5894024 w 6329190"/>
              <a:gd name="connsiteY2" fmla="*/ 11017 h 1900409"/>
              <a:gd name="connsiteX3" fmla="*/ 5695720 w 6329190"/>
              <a:gd name="connsiteY3" fmla="*/ 99151 h 1900409"/>
              <a:gd name="connsiteX4" fmla="*/ 5436824 w 6329190"/>
              <a:gd name="connsiteY4" fmla="*/ 148727 h 1900409"/>
              <a:gd name="connsiteX5" fmla="*/ 5288096 w 6329190"/>
              <a:gd name="connsiteY5" fmla="*/ 209320 h 1900409"/>
              <a:gd name="connsiteX6" fmla="*/ 5067759 w 6329190"/>
              <a:gd name="connsiteY6" fmla="*/ 258896 h 1900409"/>
              <a:gd name="connsiteX7" fmla="*/ 4904313 w 6329190"/>
              <a:gd name="connsiteY7" fmla="*/ 295217 h 1900409"/>
              <a:gd name="connsiteX8" fmla="*/ 4676660 w 6329190"/>
              <a:gd name="connsiteY8" fmla="*/ 297455 h 1900409"/>
              <a:gd name="connsiteX9" fmla="*/ 4450814 w 6329190"/>
              <a:gd name="connsiteY9" fmla="*/ 391098 h 1900409"/>
              <a:gd name="connsiteX10" fmla="*/ 4269036 w 6329190"/>
              <a:gd name="connsiteY10" fmla="*/ 440674 h 1900409"/>
              <a:gd name="connsiteX11" fmla="*/ 4054207 w 6329190"/>
              <a:gd name="connsiteY11" fmla="*/ 523301 h 1900409"/>
              <a:gd name="connsiteX12" fmla="*/ 3861412 w 6329190"/>
              <a:gd name="connsiteY12" fmla="*/ 550843 h 1900409"/>
              <a:gd name="connsiteX13" fmla="*/ 3481330 w 6329190"/>
              <a:gd name="connsiteY13" fmla="*/ 716096 h 1900409"/>
              <a:gd name="connsiteX14" fmla="*/ 3354636 w 6329190"/>
              <a:gd name="connsiteY14" fmla="*/ 787706 h 1900409"/>
              <a:gd name="connsiteX15" fmla="*/ 3277518 w 6329190"/>
              <a:gd name="connsiteY15" fmla="*/ 826265 h 1900409"/>
              <a:gd name="connsiteX16" fmla="*/ 3048402 w 6329190"/>
              <a:gd name="connsiteY16" fmla="*/ 917972 h 1900409"/>
              <a:gd name="connsiteX17" fmla="*/ 2847860 w 6329190"/>
              <a:gd name="connsiteY17" fmla="*/ 732621 h 1900409"/>
              <a:gd name="connsiteX18" fmla="*/ 2655065 w 6329190"/>
              <a:gd name="connsiteY18" fmla="*/ 853807 h 1900409"/>
              <a:gd name="connsiteX19" fmla="*/ 2451253 w 6329190"/>
              <a:gd name="connsiteY19" fmla="*/ 886858 h 1900409"/>
              <a:gd name="connsiteX20" fmla="*/ 2190721 w 6329190"/>
              <a:gd name="connsiteY20" fmla="*/ 1050476 h 1900409"/>
              <a:gd name="connsiteX21" fmla="*/ 1905918 w 6329190"/>
              <a:gd name="connsiteY21" fmla="*/ 1189821 h 1900409"/>
              <a:gd name="connsiteX22" fmla="*/ 1823291 w 6329190"/>
              <a:gd name="connsiteY22" fmla="*/ 1217364 h 1900409"/>
              <a:gd name="connsiteX23" fmla="*/ 1630496 w 6329190"/>
              <a:gd name="connsiteY23" fmla="*/ 1338549 h 1900409"/>
              <a:gd name="connsiteX24" fmla="*/ 1470752 w 6329190"/>
              <a:gd name="connsiteY24" fmla="*/ 1426684 h 1900409"/>
              <a:gd name="connsiteX25" fmla="*/ 1222872 w 6329190"/>
              <a:gd name="connsiteY25" fmla="*/ 1531344 h 1900409"/>
              <a:gd name="connsiteX26" fmla="*/ 991518 w 6329190"/>
              <a:gd name="connsiteY26" fmla="*/ 1586429 h 1900409"/>
              <a:gd name="connsiteX27" fmla="*/ 765672 w 6329190"/>
              <a:gd name="connsiteY27" fmla="*/ 1663547 h 1900409"/>
              <a:gd name="connsiteX28" fmla="*/ 561860 w 6329190"/>
              <a:gd name="connsiteY28" fmla="*/ 1696597 h 1900409"/>
              <a:gd name="connsiteX29" fmla="*/ 415069 w 6329190"/>
              <a:gd name="connsiteY29" fmla="*/ 1723838 h 1900409"/>
              <a:gd name="connsiteX30" fmla="*/ 0 w 6329190"/>
              <a:gd name="connsiteY30" fmla="*/ 1900409 h 1900409"/>
              <a:gd name="connsiteX0" fmla="*/ 6329190 w 6329190"/>
              <a:gd name="connsiteY0" fmla="*/ 71609 h 1900409"/>
              <a:gd name="connsiteX1" fmla="*/ 6092328 w 6329190"/>
              <a:gd name="connsiteY1" fmla="*/ 0 h 1900409"/>
              <a:gd name="connsiteX2" fmla="*/ 5894024 w 6329190"/>
              <a:gd name="connsiteY2" fmla="*/ 11017 h 1900409"/>
              <a:gd name="connsiteX3" fmla="*/ 5695720 w 6329190"/>
              <a:gd name="connsiteY3" fmla="*/ 99151 h 1900409"/>
              <a:gd name="connsiteX4" fmla="*/ 5436824 w 6329190"/>
              <a:gd name="connsiteY4" fmla="*/ 148727 h 1900409"/>
              <a:gd name="connsiteX5" fmla="*/ 5288096 w 6329190"/>
              <a:gd name="connsiteY5" fmla="*/ 209320 h 1900409"/>
              <a:gd name="connsiteX6" fmla="*/ 5107050 w 6329190"/>
              <a:gd name="connsiteY6" fmla="*/ 383912 h 1900409"/>
              <a:gd name="connsiteX7" fmla="*/ 4904313 w 6329190"/>
              <a:gd name="connsiteY7" fmla="*/ 295217 h 1900409"/>
              <a:gd name="connsiteX8" fmla="*/ 4676660 w 6329190"/>
              <a:gd name="connsiteY8" fmla="*/ 297455 h 1900409"/>
              <a:gd name="connsiteX9" fmla="*/ 4450814 w 6329190"/>
              <a:gd name="connsiteY9" fmla="*/ 391098 h 1900409"/>
              <a:gd name="connsiteX10" fmla="*/ 4269036 w 6329190"/>
              <a:gd name="connsiteY10" fmla="*/ 440674 h 1900409"/>
              <a:gd name="connsiteX11" fmla="*/ 4054207 w 6329190"/>
              <a:gd name="connsiteY11" fmla="*/ 523301 h 1900409"/>
              <a:gd name="connsiteX12" fmla="*/ 3861412 w 6329190"/>
              <a:gd name="connsiteY12" fmla="*/ 550843 h 1900409"/>
              <a:gd name="connsiteX13" fmla="*/ 3481330 w 6329190"/>
              <a:gd name="connsiteY13" fmla="*/ 716096 h 1900409"/>
              <a:gd name="connsiteX14" fmla="*/ 3354636 w 6329190"/>
              <a:gd name="connsiteY14" fmla="*/ 787706 h 1900409"/>
              <a:gd name="connsiteX15" fmla="*/ 3277518 w 6329190"/>
              <a:gd name="connsiteY15" fmla="*/ 826265 h 1900409"/>
              <a:gd name="connsiteX16" fmla="*/ 3048402 w 6329190"/>
              <a:gd name="connsiteY16" fmla="*/ 917972 h 1900409"/>
              <a:gd name="connsiteX17" fmla="*/ 2847860 w 6329190"/>
              <a:gd name="connsiteY17" fmla="*/ 732621 h 1900409"/>
              <a:gd name="connsiteX18" fmla="*/ 2655065 w 6329190"/>
              <a:gd name="connsiteY18" fmla="*/ 853807 h 1900409"/>
              <a:gd name="connsiteX19" fmla="*/ 2451253 w 6329190"/>
              <a:gd name="connsiteY19" fmla="*/ 886858 h 1900409"/>
              <a:gd name="connsiteX20" fmla="*/ 2190721 w 6329190"/>
              <a:gd name="connsiteY20" fmla="*/ 1050476 h 1900409"/>
              <a:gd name="connsiteX21" fmla="*/ 1905918 w 6329190"/>
              <a:gd name="connsiteY21" fmla="*/ 1189821 h 1900409"/>
              <a:gd name="connsiteX22" fmla="*/ 1823291 w 6329190"/>
              <a:gd name="connsiteY22" fmla="*/ 1217364 h 1900409"/>
              <a:gd name="connsiteX23" fmla="*/ 1630496 w 6329190"/>
              <a:gd name="connsiteY23" fmla="*/ 1338549 h 1900409"/>
              <a:gd name="connsiteX24" fmla="*/ 1470752 w 6329190"/>
              <a:gd name="connsiteY24" fmla="*/ 1426684 h 1900409"/>
              <a:gd name="connsiteX25" fmla="*/ 1222872 w 6329190"/>
              <a:gd name="connsiteY25" fmla="*/ 1531344 h 1900409"/>
              <a:gd name="connsiteX26" fmla="*/ 991518 w 6329190"/>
              <a:gd name="connsiteY26" fmla="*/ 1586429 h 1900409"/>
              <a:gd name="connsiteX27" fmla="*/ 765672 w 6329190"/>
              <a:gd name="connsiteY27" fmla="*/ 1663547 h 1900409"/>
              <a:gd name="connsiteX28" fmla="*/ 561860 w 6329190"/>
              <a:gd name="connsiteY28" fmla="*/ 1696597 h 1900409"/>
              <a:gd name="connsiteX29" fmla="*/ 415069 w 6329190"/>
              <a:gd name="connsiteY29" fmla="*/ 1723838 h 1900409"/>
              <a:gd name="connsiteX30" fmla="*/ 0 w 6329190"/>
              <a:gd name="connsiteY30" fmla="*/ 1900409 h 1900409"/>
              <a:gd name="connsiteX0" fmla="*/ 6329190 w 6329190"/>
              <a:gd name="connsiteY0" fmla="*/ 71609 h 1900409"/>
              <a:gd name="connsiteX1" fmla="*/ 6092328 w 6329190"/>
              <a:gd name="connsiteY1" fmla="*/ 0 h 1900409"/>
              <a:gd name="connsiteX2" fmla="*/ 5894024 w 6329190"/>
              <a:gd name="connsiteY2" fmla="*/ 11017 h 1900409"/>
              <a:gd name="connsiteX3" fmla="*/ 5695720 w 6329190"/>
              <a:gd name="connsiteY3" fmla="*/ 99151 h 1900409"/>
              <a:gd name="connsiteX4" fmla="*/ 5436824 w 6329190"/>
              <a:gd name="connsiteY4" fmla="*/ 148727 h 1900409"/>
              <a:gd name="connsiteX5" fmla="*/ 5288096 w 6329190"/>
              <a:gd name="connsiteY5" fmla="*/ 209320 h 1900409"/>
              <a:gd name="connsiteX6" fmla="*/ 5085619 w 6329190"/>
              <a:gd name="connsiteY6" fmla="*/ 266040 h 1900409"/>
              <a:gd name="connsiteX7" fmla="*/ 4904313 w 6329190"/>
              <a:gd name="connsiteY7" fmla="*/ 295217 h 1900409"/>
              <a:gd name="connsiteX8" fmla="*/ 4676660 w 6329190"/>
              <a:gd name="connsiteY8" fmla="*/ 297455 h 1900409"/>
              <a:gd name="connsiteX9" fmla="*/ 4450814 w 6329190"/>
              <a:gd name="connsiteY9" fmla="*/ 391098 h 1900409"/>
              <a:gd name="connsiteX10" fmla="*/ 4269036 w 6329190"/>
              <a:gd name="connsiteY10" fmla="*/ 440674 h 1900409"/>
              <a:gd name="connsiteX11" fmla="*/ 4054207 w 6329190"/>
              <a:gd name="connsiteY11" fmla="*/ 523301 h 1900409"/>
              <a:gd name="connsiteX12" fmla="*/ 3861412 w 6329190"/>
              <a:gd name="connsiteY12" fmla="*/ 550843 h 1900409"/>
              <a:gd name="connsiteX13" fmla="*/ 3481330 w 6329190"/>
              <a:gd name="connsiteY13" fmla="*/ 716096 h 1900409"/>
              <a:gd name="connsiteX14" fmla="*/ 3354636 w 6329190"/>
              <a:gd name="connsiteY14" fmla="*/ 787706 h 1900409"/>
              <a:gd name="connsiteX15" fmla="*/ 3277518 w 6329190"/>
              <a:gd name="connsiteY15" fmla="*/ 826265 h 1900409"/>
              <a:gd name="connsiteX16" fmla="*/ 3048402 w 6329190"/>
              <a:gd name="connsiteY16" fmla="*/ 917972 h 1900409"/>
              <a:gd name="connsiteX17" fmla="*/ 2847860 w 6329190"/>
              <a:gd name="connsiteY17" fmla="*/ 732621 h 1900409"/>
              <a:gd name="connsiteX18" fmla="*/ 2655065 w 6329190"/>
              <a:gd name="connsiteY18" fmla="*/ 853807 h 1900409"/>
              <a:gd name="connsiteX19" fmla="*/ 2451253 w 6329190"/>
              <a:gd name="connsiteY19" fmla="*/ 886858 h 1900409"/>
              <a:gd name="connsiteX20" fmla="*/ 2190721 w 6329190"/>
              <a:gd name="connsiteY20" fmla="*/ 1050476 h 1900409"/>
              <a:gd name="connsiteX21" fmla="*/ 1905918 w 6329190"/>
              <a:gd name="connsiteY21" fmla="*/ 1189821 h 1900409"/>
              <a:gd name="connsiteX22" fmla="*/ 1823291 w 6329190"/>
              <a:gd name="connsiteY22" fmla="*/ 1217364 h 1900409"/>
              <a:gd name="connsiteX23" fmla="*/ 1630496 w 6329190"/>
              <a:gd name="connsiteY23" fmla="*/ 1338549 h 1900409"/>
              <a:gd name="connsiteX24" fmla="*/ 1470752 w 6329190"/>
              <a:gd name="connsiteY24" fmla="*/ 1426684 h 1900409"/>
              <a:gd name="connsiteX25" fmla="*/ 1222872 w 6329190"/>
              <a:gd name="connsiteY25" fmla="*/ 1531344 h 1900409"/>
              <a:gd name="connsiteX26" fmla="*/ 991518 w 6329190"/>
              <a:gd name="connsiteY26" fmla="*/ 1586429 h 1900409"/>
              <a:gd name="connsiteX27" fmla="*/ 765672 w 6329190"/>
              <a:gd name="connsiteY27" fmla="*/ 1663547 h 1900409"/>
              <a:gd name="connsiteX28" fmla="*/ 561860 w 6329190"/>
              <a:gd name="connsiteY28" fmla="*/ 1696597 h 1900409"/>
              <a:gd name="connsiteX29" fmla="*/ 415069 w 6329190"/>
              <a:gd name="connsiteY29" fmla="*/ 1723838 h 1900409"/>
              <a:gd name="connsiteX30" fmla="*/ 0 w 6329190"/>
              <a:gd name="connsiteY30" fmla="*/ 1900409 h 1900409"/>
              <a:gd name="connsiteX0" fmla="*/ 6313315 w 6313315"/>
              <a:gd name="connsiteY0" fmla="*/ 71609 h 1897234"/>
              <a:gd name="connsiteX1" fmla="*/ 6076453 w 6313315"/>
              <a:gd name="connsiteY1" fmla="*/ 0 h 1897234"/>
              <a:gd name="connsiteX2" fmla="*/ 5878149 w 6313315"/>
              <a:gd name="connsiteY2" fmla="*/ 11017 h 1897234"/>
              <a:gd name="connsiteX3" fmla="*/ 5679845 w 6313315"/>
              <a:gd name="connsiteY3" fmla="*/ 99151 h 1897234"/>
              <a:gd name="connsiteX4" fmla="*/ 5420949 w 6313315"/>
              <a:gd name="connsiteY4" fmla="*/ 148727 h 1897234"/>
              <a:gd name="connsiteX5" fmla="*/ 5272221 w 6313315"/>
              <a:gd name="connsiteY5" fmla="*/ 209320 h 1897234"/>
              <a:gd name="connsiteX6" fmla="*/ 5069744 w 6313315"/>
              <a:gd name="connsiteY6" fmla="*/ 266040 h 1897234"/>
              <a:gd name="connsiteX7" fmla="*/ 4888438 w 6313315"/>
              <a:gd name="connsiteY7" fmla="*/ 295217 h 1897234"/>
              <a:gd name="connsiteX8" fmla="*/ 4660785 w 6313315"/>
              <a:gd name="connsiteY8" fmla="*/ 297455 h 1897234"/>
              <a:gd name="connsiteX9" fmla="*/ 4434939 w 6313315"/>
              <a:gd name="connsiteY9" fmla="*/ 391098 h 1897234"/>
              <a:gd name="connsiteX10" fmla="*/ 4253161 w 6313315"/>
              <a:gd name="connsiteY10" fmla="*/ 440674 h 1897234"/>
              <a:gd name="connsiteX11" fmla="*/ 4038332 w 6313315"/>
              <a:gd name="connsiteY11" fmla="*/ 523301 h 1897234"/>
              <a:gd name="connsiteX12" fmla="*/ 3845537 w 6313315"/>
              <a:gd name="connsiteY12" fmla="*/ 550843 h 1897234"/>
              <a:gd name="connsiteX13" fmla="*/ 3465455 w 6313315"/>
              <a:gd name="connsiteY13" fmla="*/ 716096 h 1897234"/>
              <a:gd name="connsiteX14" fmla="*/ 3338761 w 6313315"/>
              <a:gd name="connsiteY14" fmla="*/ 787706 h 1897234"/>
              <a:gd name="connsiteX15" fmla="*/ 3261643 w 6313315"/>
              <a:gd name="connsiteY15" fmla="*/ 826265 h 1897234"/>
              <a:gd name="connsiteX16" fmla="*/ 3032527 w 6313315"/>
              <a:gd name="connsiteY16" fmla="*/ 917972 h 1897234"/>
              <a:gd name="connsiteX17" fmla="*/ 2831985 w 6313315"/>
              <a:gd name="connsiteY17" fmla="*/ 732621 h 1897234"/>
              <a:gd name="connsiteX18" fmla="*/ 2639190 w 6313315"/>
              <a:gd name="connsiteY18" fmla="*/ 853807 h 1897234"/>
              <a:gd name="connsiteX19" fmla="*/ 2435378 w 6313315"/>
              <a:gd name="connsiteY19" fmla="*/ 886858 h 1897234"/>
              <a:gd name="connsiteX20" fmla="*/ 2174846 w 6313315"/>
              <a:gd name="connsiteY20" fmla="*/ 1050476 h 1897234"/>
              <a:gd name="connsiteX21" fmla="*/ 1890043 w 6313315"/>
              <a:gd name="connsiteY21" fmla="*/ 1189821 h 1897234"/>
              <a:gd name="connsiteX22" fmla="*/ 1807416 w 6313315"/>
              <a:gd name="connsiteY22" fmla="*/ 1217364 h 1897234"/>
              <a:gd name="connsiteX23" fmla="*/ 1614621 w 6313315"/>
              <a:gd name="connsiteY23" fmla="*/ 1338549 h 1897234"/>
              <a:gd name="connsiteX24" fmla="*/ 1454877 w 6313315"/>
              <a:gd name="connsiteY24" fmla="*/ 1426684 h 1897234"/>
              <a:gd name="connsiteX25" fmla="*/ 1206997 w 6313315"/>
              <a:gd name="connsiteY25" fmla="*/ 1531344 h 1897234"/>
              <a:gd name="connsiteX26" fmla="*/ 975643 w 6313315"/>
              <a:gd name="connsiteY26" fmla="*/ 1586429 h 1897234"/>
              <a:gd name="connsiteX27" fmla="*/ 749797 w 6313315"/>
              <a:gd name="connsiteY27" fmla="*/ 1663547 h 1897234"/>
              <a:gd name="connsiteX28" fmla="*/ 545985 w 6313315"/>
              <a:gd name="connsiteY28" fmla="*/ 1696597 h 1897234"/>
              <a:gd name="connsiteX29" fmla="*/ 399194 w 6313315"/>
              <a:gd name="connsiteY29" fmla="*/ 1723838 h 1897234"/>
              <a:gd name="connsiteX30" fmla="*/ 0 w 6313315"/>
              <a:gd name="connsiteY30" fmla="*/ 1897234 h 1897234"/>
              <a:gd name="connsiteX0" fmla="*/ 6319665 w 6319665"/>
              <a:gd name="connsiteY0" fmla="*/ 71609 h 1906759"/>
              <a:gd name="connsiteX1" fmla="*/ 6082803 w 6319665"/>
              <a:gd name="connsiteY1" fmla="*/ 0 h 1906759"/>
              <a:gd name="connsiteX2" fmla="*/ 5884499 w 6319665"/>
              <a:gd name="connsiteY2" fmla="*/ 11017 h 1906759"/>
              <a:gd name="connsiteX3" fmla="*/ 5686195 w 6319665"/>
              <a:gd name="connsiteY3" fmla="*/ 99151 h 1906759"/>
              <a:gd name="connsiteX4" fmla="*/ 5427299 w 6319665"/>
              <a:gd name="connsiteY4" fmla="*/ 148727 h 1906759"/>
              <a:gd name="connsiteX5" fmla="*/ 5278571 w 6319665"/>
              <a:gd name="connsiteY5" fmla="*/ 209320 h 1906759"/>
              <a:gd name="connsiteX6" fmla="*/ 5076094 w 6319665"/>
              <a:gd name="connsiteY6" fmla="*/ 266040 h 1906759"/>
              <a:gd name="connsiteX7" fmla="*/ 4894788 w 6319665"/>
              <a:gd name="connsiteY7" fmla="*/ 295217 h 1906759"/>
              <a:gd name="connsiteX8" fmla="*/ 4667135 w 6319665"/>
              <a:gd name="connsiteY8" fmla="*/ 297455 h 1906759"/>
              <a:gd name="connsiteX9" fmla="*/ 4441289 w 6319665"/>
              <a:gd name="connsiteY9" fmla="*/ 391098 h 1906759"/>
              <a:gd name="connsiteX10" fmla="*/ 4259511 w 6319665"/>
              <a:gd name="connsiteY10" fmla="*/ 440674 h 1906759"/>
              <a:gd name="connsiteX11" fmla="*/ 4044682 w 6319665"/>
              <a:gd name="connsiteY11" fmla="*/ 523301 h 1906759"/>
              <a:gd name="connsiteX12" fmla="*/ 3851887 w 6319665"/>
              <a:gd name="connsiteY12" fmla="*/ 550843 h 1906759"/>
              <a:gd name="connsiteX13" fmla="*/ 3471805 w 6319665"/>
              <a:gd name="connsiteY13" fmla="*/ 716096 h 1906759"/>
              <a:gd name="connsiteX14" fmla="*/ 3345111 w 6319665"/>
              <a:gd name="connsiteY14" fmla="*/ 787706 h 1906759"/>
              <a:gd name="connsiteX15" fmla="*/ 3267993 w 6319665"/>
              <a:gd name="connsiteY15" fmla="*/ 826265 h 1906759"/>
              <a:gd name="connsiteX16" fmla="*/ 3038877 w 6319665"/>
              <a:gd name="connsiteY16" fmla="*/ 917972 h 1906759"/>
              <a:gd name="connsiteX17" fmla="*/ 2838335 w 6319665"/>
              <a:gd name="connsiteY17" fmla="*/ 732621 h 1906759"/>
              <a:gd name="connsiteX18" fmla="*/ 2645540 w 6319665"/>
              <a:gd name="connsiteY18" fmla="*/ 853807 h 1906759"/>
              <a:gd name="connsiteX19" fmla="*/ 2441728 w 6319665"/>
              <a:gd name="connsiteY19" fmla="*/ 886858 h 1906759"/>
              <a:gd name="connsiteX20" fmla="*/ 2181196 w 6319665"/>
              <a:gd name="connsiteY20" fmla="*/ 1050476 h 1906759"/>
              <a:gd name="connsiteX21" fmla="*/ 1896393 w 6319665"/>
              <a:gd name="connsiteY21" fmla="*/ 1189821 h 1906759"/>
              <a:gd name="connsiteX22" fmla="*/ 1813766 w 6319665"/>
              <a:gd name="connsiteY22" fmla="*/ 1217364 h 1906759"/>
              <a:gd name="connsiteX23" fmla="*/ 1620971 w 6319665"/>
              <a:gd name="connsiteY23" fmla="*/ 1338549 h 1906759"/>
              <a:gd name="connsiteX24" fmla="*/ 1461227 w 6319665"/>
              <a:gd name="connsiteY24" fmla="*/ 1426684 h 1906759"/>
              <a:gd name="connsiteX25" fmla="*/ 1213347 w 6319665"/>
              <a:gd name="connsiteY25" fmla="*/ 1531344 h 1906759"/>
              <a:gd name="connsiteX26" fmla="*/ 981993 w 6319665"/>
              <a:gd name="connsiteY26" fmla="*/ 1586429 h 1906759"/>
              <a:gd name="connsiteX27" fmla="*/ 756147 w 6319665"/>
              <a:gd name="connsiteY27" fmla="*/ 1663547 h 1906759"/>
              <a:gd name="connsiteX28" fmla="*/ 552335 w 6319665"/>
              <a:gd name="connsiteY28" fmla="*/ 1696597 h 1906759"/>
              <a:gd name="connsiteX29" fmla="*/ 405544 w 6319665"/>
              <a:gd name="connsiteY29" fmla="*/ 1723838 h 1906759"/>
              <a:gd name="connsiteX30" fmla="*/ 0 w 6319665"/>
              <a:gd name="connsiteY30" fmla="*/ 1906759 h 190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319665" h="1906759">
                <a:moveTo>
                  <a:pt x="6319665" y="71609"/>
                </a:moveTo>
                <a:lnTo>
                  <a:pt x="6082803" y="0"/>
                </a:lnTo>
                <a:lnTo>
                  <a:pt x="5884499" y="11017"/>
                </a:lnTo>
                <a:lnTo>
                  <a:pt x="5686195" y="99151"/>
                </a:lnTo>
                <a:lnTo>
                  <a:pt x="5427299" y="148727"/>
                </a:lnTo>
                <a:lnTo>
                  <a:pt x="5278571" y="209320"/>
                </a:lnTo>
                <a:lnTo>
                  <a:pt x="5076094" y="266040"/>
                </a:lnTo>
                <a:lnTo>
                  <a:pt x="4894788" y="295217"/>
                </a:lnTo>
                <a:lnTo>
                  <a:pt x="4667135" y="297455"/>
                </a:lnTo>
                <a:lnTo>
                  <a:pt x="4441289" y="391098"/>
                </a:lnTo>
                <a:lnTo>
                  <a:pt x="4259511" y="440674"/>
                </a:lnTo>
                <a:lnTo>
                  <a:pt x="4044682" y="523301"/>
                </a:lnTo>
                <a:lnTo>
                  <a:pt x="3851887" y="550843"/>
                </a:lnTo>
                <a:lnTo>
                  <a:pt x="3471805" y="716096"/>
                </a:lnTo>
                <a:lnTo>
                  <a:pt x="3345111" y="787706"/>
                </a:lnTo>
                <a:lnTo>
                  <a:pt x="3267993" y="826265"/>
                </a:lnTo>
                <a:lnTo>
                  <a:pt x="3038877" y="917972"/>
                </a:lnTo>
                <a:lnTo>
                  <a:pt x="2838335" y="732621"/>
                </a:lnTo>
                <a:lnTo>
                  <a:pt x="2645540" y="853807"/>
                </a:lnTo>
                <a:lnTo>
                  <a:pt x="2441728" y="886858"/>
                </a:lnTo>
                <a:lnTo>
                  <a:pt x="2181196" y="1050476"/>
                </a:lnTo>
                <a:lnTo>
                  <a:pt x="1896393" y="1189821"/>
                </a:lnTo>
                <a:lnTo>
                  <a:pt x="1813766" y="1217364"/>
                </a:lnTo>
                <a:lnTo>
                  <a:pt x="1620971" y="1338549"/>
                </a:lnTo>
                <a:lnTo>
                  <a:pt x="1461227" y="1426684"/>
                </a:lnTo>
                <a:lnTo>
                  <a:pt x="1213347" y="1531344"/>
                </a:lnTo>
                <a:lnTo>
                  <a:pt x="981993" y="1586429"/>
                </a:lnTo>
                <a:lnTo>
                  <a:pt x="756147" y="1663547"/>
                </a:lnTo>
                <a:lnTo>
                  <a:pt x="552335" y="1696597"/>
                </a:lnTo>
                <a:lnTo>
                  <a:pt x="405544" y="1723838"/>
                </a:lnTo>
                <a:lnTo>
                  <a:pt x="0" y="1906759"/>
                </a:lnTo>
              </a:path>
            </a:pathLst>
          </a:cu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BD2E4128-851E-464A-8680-FF1DBFFF45E3}"/>
              </a:ext>
            </a:extLst>
          </p:cNvPr>
          <p:cNvSpPr/>
          <p:nvPr/>
        </p:nvSpPr>
        <p:spPr bwMode="auto">
          <a:xfrm>
            <a:off x="3424755" y="4847422"/>
            <a:ext cx="6297632" cy="398940"/>
          </a:xfrm>
          <a:custGeom>
            <a:avLst/>
            <a:gdLst>
              <a:gd name="connsiteX0" fmla="*/ 6307157 w 6307157"/>
              <a:gd name="connsiteY0" fmla="*/ 110168 h 413132"/>
              <a:gd name="connsiteX1" fmla="*/ 5855465 w 6307157"/>
              <a:gd name="connsiteY1" fmla="*/ 88135 h 413132"/>
              <a:gd name="connsiteX2" fmla="*/ 5585552 w 6307157"/>
              <a:gd name="connsiteY2" fmla="*/ 99152 h 413132"/>
              <a:gd name="connsiteX3" fmla="*/ 5392757 w 6307157"/>
              <a:gd name="connsiteY3" fmla="*/ 82626 h 413132"/>
              <a:gd name="connsiteX4" fmla="*/ 5117335 w 6307157"/>
              <a:gd name="connsiteY4" fmla="*/ 55084 h 413132"/>
              <a:gd name="connsiteX5" fmla="*/ 4863947 w 6307157"/>
              <a:gd name="connsiteY5" fmla="*/ 27542 h 413132"/>
              <a:gd name="connsiteX6" fmla="*/ 4649118 w 6307157"/>
              <a:gd name="connsiteY6" fmla="*/ 49576 h 413132"/>
              <a:gd name="connsiteX7" fmla="*/ 4439798 w 6307157"/>
              <a:gd name="connsiteY7" fmla="*/ 27542 h 413132"/>
              <a:gd name="connsiteX8" fmla="*/ 4208443 w 6307157"/>
              <a:gd name="connsiteY8" fmla="*/ 33050 h 413132"/>
              <a:gd name="connsiteX9" fmla="*/ 4043190 w 6307157"/>
              <a:gd name="connsiteY9" fmla="*/ 27542 h 413132"/>
              <a:gd name="connsiteX10" fmla="*/ 3861412 w 6307157"/>
              <a:gd name="connsiteY10" fmla="*/ 0 h 413132"/>
              <a:gd name="connsiteX11" fmla="*/ 3481330 w 6307157"/>
              <a:gd name="connsiteY11" fmla="*/ 22034 h 413132"/>
              <a:gd name="connsiteX12" fmla="*/ 3244467 w 6307157"/>
              <a:gd name="connsiteY12" fmla="*/ 22034 h 413132"/>
              <a:gd name="connsiteX13" fmla="*/ 3040655 w 6307157"/>
              <a:gd name="connsiteY13" fmla="*/ 55084 h 413132"/>
              <a:gd name="connsiteX14" fmla="*/ 2842352 w 6307157"/>
              <a:gd name="connsiteY14" fmla="*/ 49576 h 413132"/>
              <a:gd name="connsiteX15" fmla="*/ 2462270 w 6307157"/>
              <a:gd name="connsiteY15" fmla="*/ 99152 h 413132"/>
              <a:gd name="connsiteX16" fmla="*/ 2071171 w 6307157"/>
              <a:gd name="connsiteY16" fmla="*/ 126694 h 413132"/>
              <a:gd name="connsiteX17" fmla="*/ 2016087 w 6307157"/>
              <a:gd name="connsiteY17" fmla="*/ 132202 h 413132"/>
              <a:gd name="connsiteX18" fmla="*/ 1459735 w 6307157"/>
              <a:gd name="connsiteY18" fmla="*/ 198303 h 413132"/>
              <a:gd name="connsiteX19" fmla="*/ 1206347 w 6307157"/>
              <a:gd name="connsiteY19" fmla="*/ 242371 h 413132"/>
              <a:gd name="connsiteX20" fmla="*/ 705079 w 6307157"/>
              <a:gd name="connsiteY20" fmla="*/ 275422 h 413132"/>
              <a:gd name="connsiteX21" fmla="*/ 440675 w 6307157"/>
              <a:gd name="connsiteY21" fmla="*/ 302964 h 413132"/>
              <a:gd name="connsiteX22" fmla="*/ 258896 w 6307157"/>
              <a:gd name="connsiteY22" fmla="*/ 324997 h 413132"/>
              <a:gd name="connsiteX23" fmla="*/ 104660 w 6307157"/>
              <a:gd name="connsiteY23" fmla="*/ 369065 h 413132"/>
              <a:gd name="connsiteX24" fmla="*/ 0 w 6307157"/>
              <a:gd name="connsiteY24" fmla="*/ 413132 h 413132"/>
              <a:gd name="connsiteX0" fmla="*/ 6307157 w 6307157"/>
              <a:gd name="connsiteY0" fmla="*/ 93643 h 396607"/>
              <a:gd name="connsiteX1" fmla="*/ 5855465 w 6307157"/>
              <a:gd name="connsiteY1" fmla="*/ 71610 h 396607"/>
              <a:gd name="connsiteX2" fmla="*/ 5585552 w 6307157"/>
              <a:gd name="connsiteY2" fmla="*/ 82627 h 396607"/>
              <a:gd name="connsiteX3" fmla="*/ 5392757 w 6307157"/>
              <a:gd name="connsiteY3" fmla="*/ 66101 h 396607"/>
              <a:gd name="connsiteX4" fmla="*/ 5117335 w 6307157"/>
              <a:gd name="connsiteY4" fmla="*/ 38559 h 396607"/>
              <a:gd name="connsiteX5" fmla="*/ 4863947 w 6307157"/>
              <a:gd name="connsiteY5" fmla="*/ 11017 h 396607"/>
              <a:gd name="connsiteX6" fmla="*/ 4649118 w 6307157"/>
              <a:gd name="connsiteY6" fmla="*/ 33051 h 396607"/>
              <a:gd name="connsiteX7" fmla="*/ 4439798 w 6307157"/>
              <a:gd name="connsiteY7" fmla="*/ 11017 h 396607"/>
              <a:gd name="connsiteX8" fmla="*/ 4208443 w 6307157"/>
              <a:gd name="connsiteY8" fmla="*/ 16525 h 396607"/>
              <a:gd name="connsiteX9" fmla="*/ 4043190 w 6307157"/>
              <a:gd name="connsiteY9" fmla="*/ 11017 h 396607"/>
              <a:gd name="connsiteX10" fmla="*/ 3861412 w 6307157"/>
              <a:gd name="connsiteY10" fmla="*/ 0 h 396607"/>
              <a:gd name="connsiteX11" fmla="*/ 3481330 w 6307157"/>
              <a:gd name="connsiteY11" fmla="*/ 5509 h 396607"/>
              <a:gd name="connsiteX12" fmla="*/ 3244467 w 6307157"/>
              <a:gd name="connsiteY12" fmla="*/ 5509 h 396607"/>
              <a:gd name="connsiteX13" fmla="*/ 3040655 w 6307157"/>
              <a:gd name="connsiteY13" fmla="*/ 38559 h 396607"/>
              <a:gd name="connsiteX14" fmla="*/ 2842352 w 6307157"/>
              <a:gd name="connsiteY14" fmla="*/ 33051 h 396607"/>
              <a:gd name="connsiteX15" fmla="*/ 2462270 w 6307157"/>
              <a:gd name="connsiteY15" fmla="*/ 82627 h 396607"/>
              <a:gd name="connsiteX16" fmla="*/ 2071171 w 6307157"/>
              <a:gd name="connsiteY16" fmla="*/ 110169 h 396607"/>
              <a:gd name="connsiteX17" fmla="*/ 2016087 w 6307157"/>
              <a:gd name="connsiteY17" fmla="*/ 115677 h 396607"/>
              <a:gd name="connsiteX18" fmla="*/ 1459735 w 6307157"/>
              <a:gd name="connsiteY18" fmla="*/ 181778 h 396607"/>
              <a:gd name="connsiteX19" fmla="*/ 1206347 w 6307157"/>
              <a:gd name="connsiteY19" fmla="*/ 225846 h 396607"/>
              <a:gd name="connsiteX20" fmla="*/ 705079 w 6307157"/>
              <a:gd name="connsiteY20" fmla="*/ 258897 h 396607"/>
              <a:gd name="connsiteX21" fmla="*/ 440675 w 6307157"/>
              <a:gd name="connsiteY21" fmla="*/ 286439 h 396607"/>
              <a:gd name="connsiteX22" fmla="*/ 258896 w 6307157"/>
              <a:gd name="connsiteY22" fmla="*/ 308472 h 396607"/>
              <a:gd name="connsiteX23" fmla="*/ 104660 w 6307157"/>
              <a:gd name="connsiteY23" fmla="*/ 352540 h 396607"/>
              <a:gd name="connsiteX24" fmla="*/ 0 w 6307157"/>
              <a:gd name="connsiteY24" fmla="*/ 396607 h 396607"/>
              <a:gd name="connsiteX0" fmla="*/ 6307157 w 6307157"/>
              <a:gd name="connsiteY0" fmla="*/ 110168 h 413132"/>
              <a:gd name="connsiteX1" fmla="*/ 5855465 w 6307157"/>
              <a:gd name="connsiteY1" fmla="*/ 88135 h 413132"/>
              <a:gd name="connsiteX2" fmla="*/ 5585552 w 6307157"/>
              <a:gd name="connsiteY2" fmla="*/ 99152 h 413132"/>
              <a:gd name="connsiteX3" fmla="*/ 5392757 w 6307157"/>
              <a:gd name="connsiteY3" fmla="*/ 82626 h 413132"/>
              <a:gd name="connsiteX4" fmla="*/ 5117335 w 6307157"/>
              <a:gd name="connsiteY4" fmla="*/ 55084 h 413132"/>
              <a:gd name="connsiteX5" fmla="*/ 4863947 w 6307157"/>
              <a:gd name="connsiteY5" fmla="*/ 27542 h 413132"/>
              <a:gd name="connsiteX6" fmla="*/ 4649118 w 6307157"/>
              <a:gd name="connsiteY6" fmla="*/ 49576 h 413132"/>
              <a:gd name="connsiteX7" fmla="*/ 4439798 w 6307157"/>
              <a:gd name="connsiteY7" fmla="*/ 27542 h 413132"/>
              <a:gd name="connsiteX8" fmla="*/ 4208443 w 6307157"/>
              <a:gd name="connsiteY8" fmla="*/ 33050 h 413132"/>
              <a:gd name="connsiteX9" fmla="*/ 4043190 w 6307157"/>
              <a:gd name="connsiteY9" fmla="*/ 27542 h 413132"/>
              <a:gd name="connsiteX10" fmla="*/ 3784294 w 6307157"/>
              <a:gd name="connsiteY10" fmla="*/ 0 h 413132"/>
              <a:gd name="connsiteX11" fmla="*/ 3481330 w 6307157"/>
              <a:gd name="connsiteY11" fmla="*/ 22034 h 413132"/>
              <a:gd name="connsiteX12" fmla="*/ 3244467 w 6307157"/>
              <a:gd name="connsiteY12" fmla="*/ 22034 h 413132"/>
              <a:gd name="connsiteX13" fmla="*/ 3040655 w 6307157"/>
              <a:gd name="connsiteY13" fmla="*/ 55084 h 413132"/>
              <a:gd name="connsiteX14" fmla="*/ 2842352 w 6307157"/>
              <a:gd name="connsiteY14" fmla="*/ 49576 h 413132"/>
              <a:gd name="connsiteX15" fmla="*/ 2462270 w 6307157"/>
              <a:gd name="connsiteY15" fmla="*/ 99152 h 413132"/>
              <a:gd name="connsiteX16" fmla="*/ 2071171 w 6307157"/>
              <a:gd name="connsiteY16" fmla="*/ 126694 h 413132"/>
              <a:gd name="connsiteX17" fmla="*/ 2016087 w 6307157"/>
              <a:gd name="connsiteY17" fmla="*/ 132202 h 413132"/>
              <a:gd name="connsiteX18" fmla="*/ 1459735 w 6307157"/>
              <a:gd name="connsiteY18" fmla="*/ 198303 h 413132"/>
              <a:gd name="connsiteX19" fmla="*/ 1206347 w 6307157"/>
              <a:gd name="connsiteY19" fmla="*/ 242371 h 413132"/>
              <a:gd name="connsiteX20" fmla="*/ 705079 w 6307157"/>
              <a:gd name="connsiteY20" fmla="*/ 275422 h 413132"/>
              <a:gd name="connsiteX21" fmla="*/ 440675 w 6307157"/>
              <a:gd name="connsiteY21" fmla="*/ 302964 h 413132"/>
              <a:gd name="connsiteX22" fmla="*/ 258896 w 6307157"/>
              <a:gd name="connsiteY22" fmla="*/ 324997 h 413132"/>
              <a:gd name="connsiteX23" fmla="*/ 104660 w 6307157"/>
              <a:gd name="connsiteY23" fmla="*/ 369065 h 413132"/>
              <a:gd name="connsiteX24" fmla="*/ 0 w 6307157"/>
              <a:gd name="connsiteY24" fmla="*/ 413132 h 413132"/>
              <a:gd name="connsiteX0" fmla="*/ 6307157 w 6307157"/>
              <a:gd name="connsiteY0" fmla="*/ 99151 h 402115"/>
              <a:gd name="connsiteX1" fmla="*/ 5855465 w 6307157"/>
              <a:gd name="connsiteY1" fmla="*/ 77118 h 402115"/>
              <a:gd name="connsiteX2" fmla="*/ 5585552 w 6307157"/>
              <a:gd name="connsiteY2" fmla="*/ 88135 h 402115"/>
              <a:gd name="connsiteX3" fmla="*/ 5392757 w 6307157"/>
              <a:gd name="connsiteY3" fmla="*/ 71609 h 402115"/>
              <a:gd name="connsiteX4" fmla="*/ 5117335 w 6307157"/>
              <a:gd name="connsiteY4" fmla="*/ 44067 h 402115"/>
              <a:gd name="connsiteX5" fmla="*/ 4863947 w 6307157"/>
              <a:gd name="connsiteY5" fmla="*/ 16525 h 402115"/>
              <a:gd name="connsiteX6" fmla="*/ 4649118 w 6307157"/>
              <a:gd name="connsiteY6" fmla="*/ 38559 h 402115"/>
              <a:gd name="connsiteX7" fmla="*/ 4439798 w 6307157"/>
              <a:gd name="connsiteY7" fmla="*/ 16525 h 402115"/>
              <a:gd name="connsiteX8" fmla="*/ 4208443 w 6307157"/>
              <a:gd name="connsiteY8" fmla="*/ 22033 h 402115"/>
              <a:gd name="connsiteX9" fmla="*/ 4043190 w 6307157"/>
              <a:gd name="connsiteY9" fmla="*/ 16525 h 402115"/>
              <a:gd name="connsiteX10" fmla="*/ 3778786 w 6307157"/>
              <a:gd name="connsiteY10" fmla="*/ 0 h 402115"/>
              <a:gd name="connsiteX11" fmla="*/ 3481330 w 6307157"/>
              <a:gd name="connsiteY11" fmla="*/ 11017 h 402115"/>
              <a:gd name="connsiteX12" fmla="*/ 3244467 w 6307157"/>
              <a:gd name="connsiteY12" fmla="*/ 11017 h 402115"/>
              <a:gd name="connsiteX13" fmla="*/ 3040655 w 6307157"/>
              <a:gd name="connsiteY13" fmla="*/ 44067 h 402115"/>
              <a:gd name="connsiteX14" fmla="*/ 2842352 w 6307157"/>
              <a:gd name="connsiteY14" fmla="*/ 38559 h 402115"/>
              <a:gd name="connsiteX15" fmla="*/ 2462270 w 6307157"/>
              <a:gd name="connsiteY15" fmla="*/ 88135 h 402115"/>
              <a:gd name="connsiteX16" fmla="*/ 2071171 w 6307157"/>
              <a:gd name="connsiteY16" fmla="*/ 115677 h 402115"/>
              <a:gd name="connsiteX17" fmla="*/ 2016087 w 6307157"/>
              <a:gd name="connsiteY17" fmla="*/ 121185 h 402115"/>
              <a:gd name="connsiteX18" fmla="*/ 1459735 w 6307157"/>
              <a:gd name="connsiteY18" fmla="*/ 187286 h 402115"/>
              <a:gd name="connsiteX19" fmla="*/ 1206347 w 6307157"/>
              <a:gd name="connsiteY19" fmla="*/ 231354 h 402115"/>
              <a:gd name="connsiteX20" fmla="*/ 705079 w 6307157"/>
              <a:gd name="connsiteY20" fmla="*/ 264405 h 402115"/>
              <a:gd name="connsiteX21" fmla="*/ 440675 w 6307157"/>
              <a:gd name="connsiteY21" fmla="*/ 291947 h 402115"/>
              <a:gd name="connsiteX22" fmla="*/ 258896 w 6307157"/>
              <a:gd name="connsiteY22" fmla="*/ 313980 h 402115"/>
              <a:gd name="connsiteX23" fmla="*/ 104660 w 6307157"/>
              <a:gd name="connsiteY23" fmla="*/ 358048 h 402115"/>
              <a:gd name="connsiteX24" fmla="*/ 0 w 6307157"/>
              <a:gd name="connsiteY24" fmla="*/ 402115 h 402115"/>
              <a:gd name="connsiteX0" fmla="*/ 6297632 w 6297632"/>
              <a:gd name="connsiteY0" fmla="*/ 99151 h 398940"/>
              <a:gd name="connsiteX1" fmla="*/ 5845940 w 6297632"/>
              <a:gd name="connsiteY1" fmla="*/ 77118 h 398940"/>
              <a:gd name="connsiteX2" fmla="*/ 5576027 w 6297632"/>
              <a:gd name="connsiteY2" fmla="*/ 88135 h 398940"/>
              <a:gd name="connsiteX3" fmla="*/ 5383232 w 6297632"/>
              <a:gd name="connsiteY3" fmla="*/ 71609 h 398940"/>
              <a:gd name="connsiteX4" fmla="*/ 5107810 w 6297632"/>
              <a:gd name="connsiteY4" fmla="*/ 44067 h 398940"/>
              <a:gd name="connsiteX5" fmla="*/ 4854422 w 6297632"/>
              <a:gd name="connsiteY5" fmla="*/ 16525 h 398940"/>
              <a:gd name="connsiteX6" fmla="*/ 4639593 w 6297632"/>
              <a:gd name="connsiteY6" fmla="*/ 38559 h 398940"/>
              <a:gd name="connsiteX7" fmla="*/ 4430273 w 6297632"/>
              <a:gd name="connsiteY7" fmla="*/ 16525 h 398940"/>
              <a:gd name="connsiteX8" fmla="*/ 4198918 w 6297632"/>
              <a:gd name="connsiteY8" fmla="*/ 22033 h 398940"/>
              <a:gd name="connsiteX9" fmla="*/ 4033665 w 6297632"/>
              <a:gd name="connsiteY9" fmla="*/ 16525 h 398940"/>
              <a:gd name="connsiteX10" fmla="*/ 3769261 w 6297632"/>
              <a:gd name="connsiteY10" fmla="*/ 0 h 398940"/>
              <a:gd name="connsiteX11" fmla="*/ 3471805 w 6297632"/>
              <a:gd name="connsiteY11" fmla="*/ 11017 h 398940"/>
              <a:gd name="connsiteX12" fmla="*/ 3234942 w 6297632"/>
              <a:gd name="connsiteY12" fmla="*/ 11017 h 398940"/>
              <a:gd name="connsiteX13" fmla="*/ 3031130 w 6297632"/>
              <a:gd name="connsiteY13" fmla="*/ 44067 h 398940"/>
              <a:gd name="connsiteX14" fmla="*/ 2832827 w 6297632"/>
              <a:gd name="connsiteY14" fmla="*/ 38559 h 398940"/>
              <a:gd name="connsiteX15" fmla="*/ 2452745 w 6297632"/>
              <a:gd name="connsiteY15" fmla="*/ 88135 h 398940"/>
              <a:gd name="connsiteX16" fmla="*/ 2061646 w 6297632"/>
              <a:gd name="connsiteY16" fmla="*/ 115677 h 398940"/>
              <a:gd name="connsiteX17" fmla="*/ 2006562 w 6297632"/>
              <a:gd name="connsiteY17" fmla="*/ 121185 h 398940"/>
              <a:gd name="connsiteX18" fmla="*/ 1450210 w 6297632"/>
              <a:gd name="connsiteY18" fmla="*/ 187286 h 398940"/>
              <a:gd name="connsiteX19" fmla="*/ 1196822 w 6297632"/>
              <a:gd name="connsiteY19" fmla="*/ 231354 h 398940"/>
              <a:gd name="connsiteX20" fmla="*/ 695554 w 6297632"/>
              <a:gd name="connsiteY20" fmla="*/ 264405 h 398940"/>
              <a:gd name="connsiteX21" fmla="*/ 431150 w 6297632"/>
              <a:gd name="connsiteY21" fmla="*/ 291947 h 398940"/>
              <a:gd name="connsiteX22" fmla="*/ 249371 w 6297632"/>
              <a:gd name="connsiteY22" fmla="*/ 313980 h 398940"/>
              <a:gd name="connsiteX23" fmla="*/ 95135 w 6297632"/>
              <a:gd name="connsiteY23" fmla="*/ 358048 h 398940"/>
              <a:gd name="connsiteX24" fmla="*/ 0 w 6297632"/>
              <a:gd name="connsiteY24" fmla="*/ 398940 h 39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297632" h="398940">
                <a:moveTo>
                  <a:pt x="6297632" y="99151"/>
                </a:moveTo>
                <a:lnTo>
                  <a:pt x="5845940" y="77118"/>
                </a:lnTo>
                <a:lnTo>
                  <a:pt x="5576027" y="88135"/>
                </a:lnTo>
                <a:lnTo>
                  <a:pt x="5383232" y="71609"/>
                </a:lnTo>
                <a:lnTo>
                  <a:pt x="5107810" y="44067"/>
                </a:lnTo>
                <a:lnTo>
                  <a:pt x="4854422" y="16525"/>
                </a:lnTo>
                <a:lnTo>
                  <a:pt x="4639593" y="38559"/>
                </a:lnTo>
                <a:lnTo>
                  <a:pt x="4430273" y="16525"/>
                </a:lnTo>
                <a:lnTo>
                  <a:pt x="4198918" y="22033"/>
                </a:lnTo>
                <a:lnTo>
                  <a:pt x="4033665" y="16525"/>
                </a:lnTo>
                <a:lnTo>
                  <a:pt x="3769261" y="0"/>
                </a:lnTo>
                <a:lnTo>
                  <a:pt x="3471805" y="11017"/>
                </a:lnTo>
                <a:lnTo>
                  <a:pt x="3234942" y="11017"/>
                </a:lnTo>
                <a:lnTo>
                  <a:pt x="3031130" y="44067"/>
                </a:lnTo>
                <a:lnTo>
                  <a:pt x="2832827" y="38559"/>
                </a:lnTo>
                <a:lnTo>
                  <a:pt x="2452745" y="88135"/>
                </a:lnTo>
                <a:lnTo>
                  <a:pt x="2061646" y="115677"/>
                </a:lnTo>
                <a:lnTo>
                  <a:pt x="2006562" y="121185"/>
                </a:lnTo>
                <a:lnTo>
                  <a:pt x="1450210" y="187286"/>
                </a:lnTo>
                <a:lnTo>
                  <a:pt x="1196822" y="231354"/>
                </a:lnTo>
                <a:lnTo>
                  <a:pt x="695554" y="264405"/>
                </a:lnTo>
                <a:lnTo>
                  <a:pt x="431150" y="291947"/>
                </a:lnTo>
                <a:lnTo>
                  <a:pt x="249371" y="313980"/>
                </a:lnTo>
                <a:lnTo>
                  <a:pt x="95135" y="358048"/>
                </a:lnTo>
                <a:lnTo>
                  <a:pt x="0" y="398940"/>
                </a:lnTo>
              </a:path>
            </a:pathLst>
          </a:cu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3496D946-9C30-4945-B385-73856167D63A}"/>
              </a:ext>
            </a:extLst>
          </p:cNvPr>
          <p:cNvSpPr/>
          <p:nvPr/>
        </p:nvSpPr>
        <p:spPr bwMode="auto">
          <a:xfrm>
            <a:off x="3420737" y="5238520"/>
            <a:ext cx="6296140" cy="121186"/>
          </a:xfrm>
          <a:custGeom>
            <a:avLst/>
            <a:gdLst>
              <a:gd name="connsiteX0" fmla="*/ 6296140 w 6296140"/>
              <a:gd name="connsiteY0" fmla="*/ 5509 h 121186"/>
              <a:gd name="connsiteX1" fmla="*/ 5326656 w 6296140"/>
              <a:gd name="connsiteY1" fmla="*/ 0 h 121186"/>
              <a:gd name="connsiteX2" fmla="*/ 5133861 w 6296140"/>
              <a:gd name="connsiteY2" fmla="*/ 11017 h 121186"/>
              <a:gd name="connsiteX3" fmla="*/ 4885981 w 6296140"/>
              <a:gd name="connsiteY3" fmla="*/ 27543 h 121186"/>
              <a:gd name="connsiteX4" fmla="*/ 4660135 w 6296140"/>
              <a:gd name="connsiteY4" fmla="*/ 22034 h 121186"/>
              <a:gd name="connsiteX5" fmla="*/ 4180902 w 6296140"/>
              <a:gd name="connsiteY5" fmla="*/ 33051 h 121186"/>
              <a:gd name="connsiteX6" fmla="*/ 3800820 w 6296140"/>
              <a:gd name="connsiteY6" fmla="*/ 33051 h 121186"/>
              <a:gd name="connsiteX7" fmla="*/ 3503364 w 6296140"/>
              <a:gd name="connsiteY7" fmla="*/ 38560 h 121186"/>
              <a:gd name="connsiteX8" fmla="*/ 3183875 w 6296140"/>
              <a:gd name="connsiteY8" fmla="*/ 60593 h 121186"/>
              <a:gd name="connsiteX9" fmla="*/ 3007605 w 6296140"/>
              <a:gd name="connsiteY9" fmla="*/ 44068 h 121186"/>
              <a:gd name="connsiteX10" fmla="*/ 2864386 w 6296140"/>
              <a:gd name="connsiteY10" fmla="*/ 55085 h 121186"/>
              <a:gd name="connsiteX11" fmla="*/ 2473287 w 6296140"/>
              <a:gd name="connsiteY11" fmla="*/ 55085 h 121186"/>
              <a:gd name="connsiteX12" fmla="*/ 2043629 w 6296140"/>
              <a:gd name="connsiteY12" fmla="*/ 71610 h 121186"/>
              <a:gd name="connsiteX13" fmla="*/ 1597446 w 6296140"/>
              <a:gd name="connsiteY13" fmla="*/ 82627 h 121186"/>
              <a:gd name="connsiteX14" fmla="*/ 1112704 w 6296140"/>
              <a:gd name="connsiteY14" fmla="*/ 88135 h 121186"/>
              <a:gd name="connsiteX15" fmla="*/ 738130 w 6296140"/>
              <a:gd name="connsiteY15" fmla="*/ 93644 h 121186"/>
              <a:gd name="connsiteX16" fmla="*/ 358049 w 6296140"/>
              <a:gd name="connsiteY16" fmla="*/ 93644 h 121186"/>
              <a:gd name="connsiteX17" fmla="*/ 0 w 6296140"/>
              <a:gd name="connsiteY17" fmla="*/ 121186 h 12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96140" h="121186">
                <a:moveTo>
                  <a:pt x="6296140" y="5509"/>
                </a:moveTo>
                <a:lnTo>
                  <a:pt x="5326656" y="0"/>
                </a:lnTo>
                <a:lnTo>
                  <a:pt x="5133861" y="11017"/>
                </a:lnTo>
                <a:lnTo>
                  <a:pt x="4885981" y="27543"/>
                </a:lnTo>
                <a:lnTo>
                  <a:pt x="4660135" y="22034"/>
                </a:lnTo>
                <a:lnTo>
                  <a:pt x="4180902" y="33051"/>
                </a:lnTo>
                <a:lnTo>
                  <a:pt x="3800820" y="33051"/>
                </a:lnTo>
                <a:lnTo>
                  <a:pt x="3503364" y="38560"/>
                </a:lnTo>
                <a:lnTo>
                  <a:pt x="3183875" y="60593"/>
                </a:lnTo>
                <a:lnTo>
                  <a:pt x="3007605" y="44068"/>
                </a:lnTo>
                <a:lnTo>
                  <a:pt x="2864386" y="55085"/>
                </a:lnTo>
                <a:lnTo>
                  <a:pt x="2473287" y="55085"/>
                </a:lnTo>
                <a:lnTo>
                  <a:pt x="2043629" y="71610"/>
                </a:lnTo>
                <a:lnTo>
                  <a:pt x="1597446" y="82627"/>
                </a:lnTo>
                <a:lnTo>
                  <a:pt x="1112704" y="88135"/>
                </a:lnTo>
                <a:lnTo>
                  <a:pt x="738130" y="93644"/>
                </a:lnTo>
                <a:lnTo>
                  <a:pt x="358049" y="93644"/>
                </a:lnTo>
                <a:lnTo>
                  <a:pt x="0" y="121186"/>
                </a:lnTo>
              </a:path>
            </a:pathLst>
          </a:cu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7045484-1FCE-A243-B0F9-0A4410CA9FE6}"/>
              </a:ext>
            </a:extLst>
          </p:cNvPr>
          <p:cNvCxnSpPr>
            <a:cxnSpLocks/>
          </p:cNvCxnSpPr>
          <p:nvPr/>
        </p:nvCxnSpPr>
        <p:spPr bwMode="auto">
          <a:xfrm>
            <a:off x="3352800" y="5406948"/>
            <a:ext cx="637190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ADB50D7-B2DE-E74C-95B3-B2A2CFC14632}"/>
              </a:ext>
            </a:extLst>
          </p:cNvPr>
          <p:cNvCxnSpPr/>
          <p:nvPr/>
        </p:nvCxnSpPr>
        <p:spPr bwMode="auto">
          <a:xfrm>
            <a:off x="3424666" y="1563000"/>
            <a:ext cx="0" cy="39147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1196133-42BF-3D4B-9EA8-8E73C3CF91E7}"/>
              </a:ext>
            </a:extLst>
          </p:cNvPr>
          <p:cNvSpPr txBox="1"/>
          <p:nvPr/>
        </p:nvSpPr>
        <p:spPr>
          <a:xfrm>
            <a:off x="4021627" y="5518953"/>
            <a:ext cx="8250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1985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089E36-7EF2-2647-94A5-3CD536510B30}"/>
              </a:ext>
            </a:extLst>
          </p:cNvPr>
          <p:cNvSpPr txBox="1"/>
          <p:nvPr/>
        </p:nvSpPr>
        <p:spPr>
          <a:xfrm>
            <a:off x="5040033" y="5518953"/>
            <a:ext cx="8250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1990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F0D215-52B8-1A4E-8E30-C2284662F7FA}"/>
              </a:ext>
            </a:extLst>
          </p:cNvPr>
          <p:cNvSpPr txBox="1"/>
          <p:nvPr/>
        </p:nvSpPr>
        <p:spPr>
          <a:xfrm>
            <a:off x="7074680" y="5518953"/>
            <a:ext cx="8250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F0484B-A9FE-B140-B5C7-CB901C50BE9F}"/>
              </a:ext>
            </a:extLst>
          </p:cNvPr>
          <p:cNvSpPr txBox="1"/>
          <p:nvPr/>
        </p:nvSpPr>
        <p:spPr>
          <a:xfrm>
            <a:off x="8086588" y="5518953"/>
            <a:ext cx="8250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2005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F3C8A7-9918-6042-A201-CF4C0980AB71}"/>
              </a:ext>
            </a:extLst>
          </p:cNvPr>
          <p:cNvSpPr txBox="1"/>
          <p:nvPr/>
        </p:nvSpPr>
        <p:spPr>
          <a:xfrm>
            <a:off x="9104995" y="5518953"/>
            <a:ext cx="8250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E220BEA-FE1F-BA49-A8BB-D45E69D6BD54}"/>
              </a:ext>
            </a:extLst>
          </p:cNvPr>
          <p:cNvSpPr txBox="1"/>
          <p:nvPr/>
        </p:nvSpPr>
        <p:spPr>
          <a:xfrm>
            <a:off x="6054105" y="5518953"/>
            <a:ext cx="8250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1995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1196133-42BF-3D4B-9EA8-8E73C3CF91E7}"/>
              </a:ext>
            </a:extLst>
          </p:cNvPr>
          <p:cNvSpPr txBox="1"/>
          <p:nvPr/>
        </p:nvSpPr>
        <p:spPr>
          <a:xfrm>
            <a:off x="3024350" y="5518953"/>
            <a:ext cx="8250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1980</a:t>
            </a:r>
            <a:endParaRPr lang="en-US" sz="16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0914"/>
            <a:ext cx="11430000" cy="584775"/>
          </a:xfrm>
        </p:spPr>
        <p:txBody>
          <a:bodyPr/>
          <a:lstStyle/>
          <a:p>
            <a:r>
              <a:rPr lang="en-US" sz="320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08125"/>
            <a:ext cx="11582400" cy="4022725"/>
          </a:xfrm>
        </p:spPr>
        <p:txBody>
          <a:bodyPr/>
          <a:lstStyle/>
          <a:p>
            <a:r>
              <a:rPr lang="en-US" sz="2800" dirty="0"/>
              <a:t>No difference </a:t>
            </a:r>
            <a:r>
              <a:rPr lang="en-US" sz="2800" dirty="0" smtClean="0"/>
              <a:t>in </a:t>
            </a:r>
            <a:r>
              <a:rPr lang="en-US" sz="2800" dirty="0"/>
              <a:t>risk was observed with canagliflozin compared with placebo for:</a:t>
            </a:r>
            <a:endParaRPr lang="en-US" sz="2400" dirty="0"/>
          </a:p>
          <a:p>
            <a:pPr lvl="1"/>
            <a:r>
              <a:rPr lang="en-US" sz="2400" dirty="0"/>
              <a:t>Fracture</a:t>
            </a:r>
          </a:p>
          <a:p>
            <a:pPr lvl="1"/>
            <a:r>
              <a:rPr lang="en-US" sz="2400" dirty="0" smtClean="0"/>
              <a:t>Amputation</a:t>
            </a:r>
            <a:endParaRPr lang="en-US" sz="2400" dirty="0"/>
          </a:p>
          <a:p>
            <a:r>
              <a:rPr lang="en-US" sz="2800" dirty="0" smtClean="0"/>
              <a:t>Safety </a:t>
            </a:r>
            <a:r>
              <a:rPr lang="en-US" sz="2800" dirty="0"/>
              <a:t>profile </a:t>
            </a:r>
            <a:r>
              <a:rPr lang="en-US" sz="2800" dirty="0" smtClean="0"/>
              <a:t>was otherwise </a:t>
            </a:r>
            <a:r>
              <a:rPr lang="en-US" sz="2800" dirty="0"/>
              <a:t>consistent with previous </a:t>
            </a:r>
            <a:r>
              <a:rPr lang="en-US" sz="2800" dirty="0" smtClean="0"/>
              <a:t>canagliflozin studies</a:t>
            </a:r>
          </a:p>
          <a:p>
            <a:pPr marL="342900" lvl="1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801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1" y="2504818"/>
            <a:ext cx="6321754" cy="707886"/>
          </a:xfrm>
        </p:spPr>
        <p:txBody>
          <a:bodyPr/>
          <a:lstStyle/>
          <a:p>
            <a:r>
              <a:rPr lang="en-US" sz="4000" dirty="0"/>
              <a:t>CREDENCE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i="1" dirty="0"/>
              <a:t>Implications for Clinical Practice</a:t>
            </a:r>
          </a:p>
          <a:p>
            <a:r>
              <a:rPr lang="en-US" sz="2800" dirty="0"/>
              <a:t>David C. Wheeler, MD, FRCP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1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3137"/>
            <a:ext cx="11430000" cy="892552"/>
          </a:xfrm>
        </p:spPr>
        <p:txBody>
          <a:bodyPr/>
          <a:lstStyle/>
          <a:p>
            <a:r>
              <a:rPr lang="en-US" dirty="0"/>
              <a:t>Presenter Disclosures:</a:t>
            </a:r>
            <a:br>
              <a:rPr lang="en-US" dirty="0"/>
            </a:br>
            <a:r>
              <a:rPr lang="en-US" dirty="0"/>
              <a:t>David C. Wheeler, MD, FRCP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Consultant</a:t>
            </a:r>
          </a:p>
          <a:p>
            <a:pPr lvl="1"/>
            <a:r>
              <a:rPr lang="en-US" dirty="0"/>
              <a:t>Amgen, AstraZeneca, Bayer, Boehringer Ingelheim, GlaxoSmithKline, Janssen, </a:t>
            </a:r>
            <a:r>
              <a:rPr lang="en-US" dirty="0" err="1"/>
              <a:t>Mundipharma</a:t>
            </a:r>
            <a:r>
              <a:rPr lang="en-US" dirty="0"/>
              <a:t>, Mitsubishi, </a:t>
            </a:r>
            <a:r>
              <a:rPr lang="en-US" dirty="0" err="1"/>
              <a:t>Napp</a:t>
            </a:r>
            <a:r>
              <a:rPr lang="en-US" dirty="0"/>
              <a:t>, Ono Pharma, and </a:t>
            </a:r>
            <a:r>
              <a:rPr lang="en-US" dirty="0" err="1"/>
              <a:t>Vifor</a:t>
            </a:r>
            <a:r>
              <a:rPr lang="en-US" dirty="0"/>
              <a:t> Fresenius</a:t>
            </a:r>
          </a:p>
        </p:txBody>
      </p:sp>
    </p:spTree>
    <p:extLst>
      <p:ext uri="{BB962C8B-B14F-4D97-AF65-F5344CB8AC3E}">
        <p14:creationId xmlns:p14="http://schemas.microsoft.com/office/powerpoint/2010/main" val="244233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en-US" dirty="0"/>
              <a:t>Growing Problem of </a:t>
            </a:r>
            <a:r>
              <a:rPr lang="en-US" altLang="en-US" dirty="0" smtClean="0"/>
              <a:t>T2DM and CKD</a:t>
            </a:r>
            <a:endParaRPr lang="en-US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61911" y="1575100"/>
            <a:ext cx="4725617" cy="1625300"/>
            <a:chOff x="1261911" y="1550967"/>
            <a:chExt cx="4725617" cy="1625300"/>
          </a:xfrm>
        </p:grpSpPr>
        <p:sp>
          <p:nvSpPr>
            <p:cNvPr id="31" name="Alternate Process 39">
              <a:extLst>
                <a:ext uri="{FF2B5EF4-FFF2-40B4-BE49-F238E27FC236}">
                  <a16:creationId xmlns:a16="http://schemas.microsoft.com/office/drawing/2014/main" id="{323585CD-B23C-A543-B8EC-473AB411313D}"/>
                </a:ext>
              </a:extLst>
            </p:cNvPr>
            <p:cNvSpPr/>
            <p:nvPr/>
          </p:nvSpPr>
          <p:spPr bwMode="auto">
            <a:xfrm>
              <a:off x="1261911" y="1641729"/>
              <a:ext cx="4725617" cy="1534538"/>
            </a:xfrm>
            <a:prstGeom prst="flowChartAlternateProcess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20B95A0-EAD9-C94F-B444-C58EFC037E69}"/>
                </a:ext>
              </a:extLst>
            </p:cNvPr>
            <p:cNvSpPr txBox="1"/>
            <p:nvPr/>
          </p:nvSpPr>
          <p:spPr>
            <a:xfrm>
              <a:off x="1463888" y="1550967"/>
              <a:ext cx="299428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solidFill>
                    <a:schemeClr val="bg1"/>
                  </a:solidFill>
                </a:rPr>
                <a:t>~422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D5A0677-30A2-D34B-BAA9-E2D99815B4C8}"/>
                </a:ext>
              </a:extLst>
            </p:cNvPr>
            <p:cNvSpPr txBox="1"/>
            <p:nvPr/>
          </p:nvSpPr>
          <p:spPr>
            <a:xfrm>
              <a:off x="1511881" y="2390066"/>
              <a:ext cx="24080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MILLION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532475F-00CF-D94C-A4E4-4C8598557C19}"/>
                </a:ext>
              </a:extLst>
            </p:cNvPr>
            <p:cNvSpPr txBox="1"/>
            <p:nvPr/>
          </p:nvSpPr>
          <p:spPr>
            <a:xfrm>
              <a:off x="4006288" y="1714363"/>
              <a:ext cx="1891899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chemeClr val="bg1"/>
                  </a:solidFill>
                </a:rPr>
                <a:t>adults</a:t>
              </a:r>
              <a:r>
                <a:rPr lang="en-US" dirty="0"/>
                <a:t> </a:t>
              </a:r>
              <a:r>
                <a:rPr lang="en-US" dirty="0">
                  <a:solidFill>
                    <a:schemeClr val="accent2"/>
                  </a:solidFill>
                </a:rPr>
                <a:t>are </a:t>
              </a:r>
            </a:p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chemeClr val="accent2"/>
                  </a:solidFill>
                </a:rPr>
                <a:t>living with </a:t>
              </a:r>
            </a:p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chemeClr val="accent2"/>
                  </a:solidFill>
                </a:rPr>
                <a:t>diabetes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214264" y="1720164"/>
            <a:ext cx="3834736" cy="3690036"/>
            <a:chOff x="7214264" y="1090760"/>
            <a:chExt cx="3834736" cy="3690036"/>
          </a:xfrm>
        </p:grpSpPr>
        <p:sp>
          <p:nvSpPr>
            <p:cNvPr id="32" name="TextBox 31"/>
            <p:cNvSpPr txBox="1"/>
            <p:nvPr/>
          </p:nvSpPr>
          <p:spPr>
            <a:xfrm>
              <a:off x="7214264" y="1090760"/>
              <a:ext cx="3758536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  <a:latin typeface="+mj-lt"/>
                  <a:cs typeface="Arial" panose="020B0604020202020204" pitchFamily="34" charset="0"/>
                </a:rPr>
                <a:t>Deaths due to </a:t>
              </a:r>
            </a:p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  <a:latin typeface="+mj-lt"/>
                  <a:cs typeface="Arial" panose="020B0604020202020204" pitchFamily="34" charset="0"/>
                </a:rPr>
                <a:t>T2DM and CKD</a:t>
              </a:r>
              <a:endParaRPr lang="en-US" sz="20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A372879-0157-2145-A72D-F06140F8295A}"/>
                </a:ext>
              </a:extLst>
            </p:cNvPr>
            <p:cNvSpPr txBox="1"/>
            <p:nvPr/>
          </p:nvSpPr>
          <p:spPr>
            <a:xfrm>
              <a:off x="7262307" y="4365298"/>
              <a:ext cx="87075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solidFill>
                    <a:schemeClr val="accent3"/>
                  </a:solidFill>
                </a:rPr>
                <a:t>1990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3F17C5E-2AA1-2946-BAC6-EF0DD34E9B08}"/>
                </a:ext>
              </a:extLst>
            </p:cNvPr>
            <p:cNvSpPr txBox="1"/>
            <p:nvPr/>
          </p:nvSpPr>
          <p:spPr>
            <a:xfrm>
              <a:off x="9637264" y="4365298"/>
              <a:ext cx="87075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solidFill>
                    <a:schemeClr val="accent3"/>
                  </a:solidFill>
                </a:rPr>
                <a:t>2012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A2FD877-59B5-C749-B2DE-4D5C5D120B8F}"/>
                </a:ext>
              </a:extLst>
            </p:cNvPr>
            <p:cNvSpPr txBox="1"/>
            <p:nvPr/>
          </p:nvSpPr>
          <p:spPr>
            <a:xfrm>
              <a:off x="9829800" y="1981200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3"/>
                  </a:solidFill>
                </a:rPr>
                <a:t>94%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1C6465B-8FF0-D949-9148-FD9DBB34F272}"/>
                </a:ext>
              </a:extLst>
            </p:cNvPr>
            <p:cNvCxnSpPr>
              <a:stCxn id="38" idx="3"/>
              <a:endCxn id="39" idx="1"/>
            </p:cNvCxnSpPr>
            <p:nvPr/>
          </p:nvCxnSpPr>
          <p:spPr bwMode="auto">
            <a:xfrm>
              <a:off x="8133058" y="4573047"/>
              <a:ext cx="150420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B2DCD69-399B-1E4D-AEB0-106B8058FEB4}"/>
                </a:ext>
              </a:extLst>
            </p:cNvPr>
            <p:cNvSpPr/>
            <p:nvPr/>
          </p:nvSpPr>
          <p:spPr bwMode="auto">
            <a:xfrm>
              <a:off x="7374924" y="2184290"/>
              <a:ext cx="3001735" cy="2074297"/>
            </a:xfrm>
            <a:custGeom>
              <a:avLst/>
              <a:gdLst>
                <a:gd name="connsiteX0" fmla="*/ 0 w 2939753"/>
                <a:gd name="connsiteY0" fmla="*/ 0 h 2991028"/>
                <a:gd name="connsiteX1" fmla="*/ 0 w 2939753"/>
                <a:gd name="connsiteY1" fmla="*/ 2991028 h 2991028"/>
                <a:gd name="connsiteX2" fmla="*/ 2939753 w 2939753"/>
                <a:gd name="connsiteY2" fmla="*/ 2991028 h 299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39753" h="2991028">
                  <a:moveTo>
                    <a:pt x="0" y="0"/>
                  </a:moveTo>
                  <a:lnTo>
                    <a:pt x="0" y="2991028"/>
                  </a:lnTo>
                  <a:lnTo>
                    <a:pt x="2939753" y="2991028"/>
                  </a:lnTo>
                </a:path>
              </a:pathLst>
            </a:cu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F35599C4-B13A-1545-9172-A9036B59C34E}"/>
                </a:ext>
              </a:extLst>
            </p:cNvPr>
            <p:cNvSpPr/>
            <p:nvPr/>
          </p:nvSpPr>
          <p:spPr bwMode="auto">
            <a:xfrm>
              <a:off x="7697683" y="2510227"/>
              <a:ext cx="2456033" cy="1405607"/>
            </a:xfrm>
            <a:custGeom>
              <a:avLst/>
              <a:gdLst>
                <a:gd name="connsiteX0" fmla="*/ 0 w 2456033"/>
                <a:gd name="connsiteY0" fmla="*/ 1405607 h 1405607"/>
                <a:gd name="connsiteX1" fmla="*/ 710361 w 2456033"/>
                <a:gd name="connsiteY1" fmla="*/ 695247 h 1405607"/>
                <a:gd name="connsiteX2" fmla="*/ 982414 w 2456033"/>
                <a:gd name="connsiteY2" fmla="*/ 952185 h 1405607"/>
                <a:gd name="connsiteX3" fmla="*/ 1420721 w 2456033"/>
                <a:gd name="connsiteY3" fmla="*/ 536549 h 1405607"/>
                <a:gd name="connsiteX4" fmla="*/ 1677660 w 2456033"/>
                <a:gd name="connsiteY4" fmla="*/ 778374 h 1405607"/>
                <a:gd name="connsiteX5" fmla="*/ 2456033 w 2456033"/>
                <a:gd name="connsiteY5" fmla="*/ 0 h 140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6033" h="1405607">
                  <a:moveTo>
                    <a:pt x="0" y="1405607"/>
                  </a:moveTo>
                  <a:lnTo>
                    <a:pt x="710361" y="695247"/>
                  </a:lnTo>
                  <a:lnTo>
                    <a:pt x="982414" y="952185"/>
                  </a:lnTo>
                  <a:lnTo>
                    <a:pt x="1420721" y="536549"/>
                  </a:lnTo>
                  <a:lnTo>
                    <a:pt x="1677660" y="778374"/>
                  </a:lnTo>
                  <a:lnTo>
                    <a:pt x="2456033" y="0"/>
                  </a:lnTo>
                </a:path>
              </a:pathLst>
            </a:custGeom>
            <a:noFill/>
            <a:ln w="76200" cap="flat" cmpd="sng" algn="ctr">
              <a:solidFill>
                <a:schemeClr val="accent2"/>
              </a:solidFill>
              <a:prstDash val="solid"/>
              <a:round/>
              <a:headEnd type="none" w="lg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30903C27-7F18-C64C-A0AF-6FBC23E61ACF}"/>
              </a:ext>
            </a:extLst>
          </p:cNvPr>
          <p:cNvSpPr/>
          <p:nvPr/>
        </p:nvSpPr>
        <p:spPr>
          <a:xfrm>
            <a:off x="419339" y="6324600"/>
            <a:ext cx="10401061" cy="507831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228600" indent="-228600" defTabSz="91437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World </a:t>
            </a:r>
            <a:r>
              <a:rPr lang="en-US" sz="9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Health Organization. Global Report on </a:t>
            </a:r>
            <a:r>
              <a:rPr lang="en-US" sz="90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Diabetes. </a:t>
            </a:r>
            <a:r>
              <a:rPr lang="en-US" sz="9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2016. </a:t>
            </a:r>
          </a:p>
          <a:p>
            <a:pPr marL="228600" indent="-228600" defTabSz="91437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Yee </a:t>
            </a:r>
            <a:r>
              <a:rPr lang="en-US" sz="9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J. </a:t>
            </a:r>
            <a:r>
              <a:rPr lang="en-US" sz="900" i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Diabetes </a:t>
            </a:r>
            <a:r>
              <a:rPr lang="en-US" sz="900" i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Spectr</a:t>
            </a:r>
            <a:r>
              <a:rPr lang="en-US" sz="9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. 2008;21(1</a:t>
            </a:r>
            <a:r>
              <a:rPr lang="en-US" sz="90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):8-10. </a:t>
            </a:r>
            <a:endParaRPr lang="en-US" sz="9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228600" indent="-228600" defTabSz="91437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900" dirty="0" err="1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Alicic</a:t>
            </a:r>
            <a:r>
              <a:rPr lang="en-US" sz="90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9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RZ, et al. </a:t>
            </a:r>
            <a:r>
              <a:rPr lang="en-US" sz="900" i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Clin</a:t>
            </a:r>
            <a:r>
              <a:rPr lang="en-US" sz="900" i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J Am </a:t>
            </a:r>
            <a:r>
              <a:rPr lang="en-US" sz="900" i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Soc</a:t>
            </a:r>
            <a:r>
              <a:rPr lang="en-US" sz="900" i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900" i="1" dirty="0" err="1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Nephrol</a:t>
            </a:r>
            <a:r>
              <a:rPr lang="en-US" sz="9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.</a:t>
            </a:r>
            <a:r>
              <a:rPr lang="en-US" sz="90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9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2017;12(12):2032-2045.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283CB4-6C68-F747-B584-FB62A3B7793D}"/>
              </a:ext>
            </a:extLst>
          </p:cNvPr>
          <p:cNvGrpSpPr/>
          <p:nvPr/>
        </p:nvGrpSpPr>
        <p:grpSpPr>
          <a:xfrm>
            <a:off x="685802" y="3886200"/>
            <a:ext cx="6553200" cy="2119014"/>
            <a:chOff x="485237" y="3635009"/>
            <a:chExt cx="5701646" cy="184365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BAEC20-1FD0-4844-B7B9-ACBA6277B130}"/>
                </a:ext>
              </a:extLst>
            </p:cNvPr>
            <p:cNvSpPr txBox="1"/>
            <p:nvPr/>
          </p:nvSpPr>
          <p:spPr>
            <a:xfrm>
              <a:off x="485237" y="3635009"/>
              <a:ext cx="5701646" cy="1205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400" dirty="0" smtClean="0">
                  <a:solidFill>
                    <a:schemeClr val="accent2"/>
                  </a:solidFill>
                </a:rPr>
                <a:t>30 to 40</a:t>
              </a:r>
              <a:r>
                <a:rPr lang="en-US" sz="8400" dirty="0">
                  <a:solidFill>
                    <a:schemeClr val="accent2"/>
                  </a:solidFill>
                </a:rPr>
                <a:t>%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404EC7-54F2-0447-B126-A6092DAB65B2}"/>
                </a:ext>
              </a:extLst>
            </p:cNvPr>
            <p:cNvSpPr txBox="1"/>
            <p:nvPr/>
          </p:nvSpPr>
          <p:spPr>
            <a:xfrm>
              <a:off x="1053449" y="4659841"/>
              <a:ext cx="4186502" cy="361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solidFill>
                    <a:schemeClr val="accent3"/>
                  </a:solidFill>
                </a:rPr>
                <a:t>of these patients </a:t>
              </a:r>
              <a:r>
                <a:rPr lang="en-US" sz="2100" dirty="0" smtClean="0">
                  <a:solidFill>
                    <a:schemeClr val="accent3"/>
                  </a:solidFill>
                </a:rPr>
                <a:t>will develop CKD</a:t>
              </a:r>
              <a:endParaRPr lang="en-US" sz="2100" dirty="0">
                <a:solidFill>
                  <a:schemeClr val="accent3"/>
                </a:solidFill>
              </a:endParaRPr>
            </a:p>
          </p:txBody>
        </p:sp>
        <p:pic>
          <p:nvPicPr>
            <p:cNvPr id="13" name="Graphic 21" descr="User">
              <a:extLst>
                <a:ext uri="{FF2B5EF4-FFF2-40B4-BE49-F238E27FC236}">
                  <a16:creationId xmlns:a16="http://schemas.microsoft.com/office/drawing/2014/main" id="{9E3E7B11-BED8-1A4D-8D4B-19B736D1F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053449" y="5011144"/>
              <a:ext cx="467524" cy="467524"/>
            </a:xfrm>
            <a:prstGeom prst="rect">
              <a:avLst/>
            </a:prstGeom>
          </p:spPr>
        </p:pic>
        <p:pic>
          <p:nvPicPr>
            <p:cNvPr id="14" name="Graphic 22" descr="User">
              <a:extLst>
                <a:ext uri="{FF2B5EF4-FFF2-40B4-BE49-F238E27FC236}">
                  <a16:creationId xmlns:a16="http://schemas.microsoft.com/office/drawing/2014/main" id="{3B7B7173-914C-314B-9B47-0F150C166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428272" y="5011144"/>
              <a:ext cx="467524" cy="467524"/>
            </a:xfrm>
            <a:prstGeom prst="rect">
              <a:avLst/>
            </a:prstGeom>
          </p:spPr>
        </p:pic>
        <p:pic>
          <p:nvPicPr>
            <p:cNvPr id="21" name="Graphic 23" descr="User">
              <a:extLst>
                <a:ext uri="{FF2B5EF4-FFF2-40B4-BE49-F238E27FC236}">
                  <a16:creationId xmlns:a16="http://schemas.microsoft.com/office/drawing/2014/main" id="{EB8BBB01-9885-A14B-BC86-570AAFED1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803096" y="5011144"/>
              <a:ext cx="467524" cy="467524"/>
            </a:xfrm>
            <a:prstGeom prst="rect">
              <a:avLst/>
            </a:prstGeom>
          </p:spPr>
        </p:pic>
        <p:pic>
          <p:nvPicPr>
            <p:cNvPr id="22" name="Graphic 25" descr="User">
              <a:extLst>
                <a:ext uri="{FF2B5EF4-FFF2-40B4-BE49-F238E27FC236}">
                  <a16:creationId xmlns:a16="http://schemas.microsoft.com/office/drawing/2014/main" id="{3CE31C5F-B9F8-4446-8794-E1BA6C6C3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552743" y="5011144"/>
              <a:ext cx="467524" cy="467524"/>
            </a:xfrm>
            <a:prstGeom prst="rect">
              <a:avLst/>
            </a:prstGeom>
          </p:spPr>
        </p:pic>
        <p:pic>
          <p:nvPicPr>
            <p:cNvPr id="23" name="Graphic 26" descr="User">
              <a:extLst>
                <a:ext uri="{FF2B5EF4-FFF2-40B4-BE49-F238E27FC236}">
                  <a16:creationId xmlns:a16="http://schemas.microsoft.com/office/drawing/2014/main" id="{64CDC3A5-0C9C-CE4B-989C-5084E4630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927566" y="5011144"/>
              <a:ext cx="467524" cy="467524"/>
            </a:xfrm>
            <a:prstGeom prst="rect">
              <a:avLst/>
            </a:prstGeom>
          </p:spPr>
        </p:pic>
        <p:pic>
          <p:nvPicPr>
            <p:cNvPr id="24" name="Graphic 27" descr="User">
              <a:extLst>
                <a:ext uri="{FF2B5EF4-FFF2-40B4-BE49-F238E27FC236}">
                  <a16:creationId xmlns:a16="http://schemas.microsoft.com/office/drawing/2014/main" id="{F1E11464-FA03-0C4C-B62D-16FFE781E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3302390" y="5011144"/>
              <a:ext cx="467524" cy="467524"/>
            </a:xfrm>
            <a:prstGeom prst="rect">
              <a:avLst/>
            </a:prstGeom>
          </p:spPr>
        </p:pic>
        <p:pic>
          <p:nvPicPr>
            <p:cNvPr id="25" name="Graphic 28" descr="User">
              <a:extLst>
                <a:ext uri="{FF2B5EF4-FFF2-40B4-BE49-F238E27FC236}">
                  <a16:creationId xmlns:a16="http://schemas.microsoft.com/office/drawing/2014/main" id="{DFD4D5AB-B128-0C4A-80C1-D0A876E1C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3677213" y="5011144"/>
              <a:ext cx="467524" cy="467524"/>
            </a:xfrm>
            <a:prstGeom prst="rect">
              <a:avLst/>
            </a:prstGeom>
          </p:spPr>
        </p:pic>
        <p:pic>
          <p:nvPicPr>
            <p:cNvPr id="26" name="Graphic 29" descr="User">
              <a:extLst>
                <a:ext uri="{FF2B5EF4-FFF2-40B4-BE49-F238E27FC236}">
                  <a16:creationId xmlns:a16="http://schemas.microsoft.com/office/drawing/2014/main" id="{A03BE64D-304A-5348-8C91-FDE142226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052037" y="5011144"/>
              <a:ext cx="467524" cy="467524"/>
            </a:xfrm>
            <a:prstGeom prst="rect">
              <a:avLst/>
            </a:prstGeom>
          </p:spPr>
        </p:pic>
        <p:pic>
          <p:nvPicPr>
            <p:cNvPr id="27" name="Graphic 30" descr="User">
              <a:extLst>
                <a:ext uri="{FF2B5EF4-FFF2-40B4-BE49-F238E27FC236}">
                  <a16:creationId xmlns:a16="http://schemas.microsoft.com/office/drawing/2014/main" id="{A32073A3-FE0E-1E4D-BF21-EEA7A9293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426862" y="5011144"/>
              <a:ext cx="467524" cy="467524"/>
            </a:xfrm>
            <a:prstGeom prst="rect">
              <a:avLst/>
            </a:prstGeom>
          </p:spPr>
        </p:pic>
        <p:grpSp>
          <p:nvGrpSpPr>
            <p:cNvPr id="28" name="Graphic 24" descr="User">
              <a:extLst>
                <a:ext uri="{FF2B5EF4-FFF2-40B4-BE49-F238E27FC236}">
                  <a16:creationId xmlns:a16="http://schemas.microsoft.com/office/drawing/2014/main" id="{E0C1132E-27BA-EA4C-B0D6-029BE8A849D9}"/>
                </a:ext>
              </a:extLst>
            </p:cNvPr>
            <p:cNvGrpSpPr/>
            <p:nvPr/>
          </p:nvGrpSpPr>
          <p:grpSpPr>
            <a:xfrm>
              <a:off x="2177919" y="5011144"/>
              <a:ext cx="467524" cy="467524"/>
              <a:chOff x="7350934" y="3729606"/>
              <a:chExt cx="467524" cy="467524"/>
            </a:xfrm>
            <a:gradFill>
              <a:gsLst>
                <a:gs pos="16000">
                  <a:schemeClr val="accent2"/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0"/>
            </a:gradFill>
          </p:grpSpPr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F4B63ECD-0CB2-5447-968A-0C4884584AF0}"/>
                  </a:ext>
                </a:extLst>
              </p:cNvPr>
              <p:cNvSpPr/>
              <p:nvPr/>
            </p:nvSpPr>
            <p:spPr>
              <a:xfrm>
                <a:off x="7506775" y="3797787"/>
                <a:ext cx="155841" cy="155841"/>
              </a:xfrm>
              <a:custGeom>
                <a:avLst/>
                <a:gdLst>
                  <a:gd name="connsiteX0" fmla="*/ 155841 w 155841"/>
                  <a:gd name="connsiteY0" fmla="*/ 77921 h 155841"/>
                  <a:gd name="connsiteX1" fmla="*/ 77921 w 155841"/>
                  <a:gd name="connsiteY1" fmla="*/ 155841 h 155841"/>
                  <a:gd name="connsiteX2" fmla="*/ 0 w 155841"/>
                  <a:gd name="connsiteY2" fmla="*/ 77921 h 155841"/>
                  <a:gd name="connsiteX3" fmla="*/ 77921 w 155841"/>
                  <a:gd name="connsiteY3" fmla="*/ 0 h 155841"/>
                  <a:gd name="connsiteX4" fmla="*/ 155841 w 155841"/>
                  <a:gd name="connsiteY4" fmla="*/ 77921 h 155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841" h="155841">
                    <a:moveTo>
                      <a:pt x="155841" y="77921"/>
                    </a:moveTo>
                    <a:cubicBezTo>
                      <a:pt x="155841" y="120955"/>
                      <a:pt x="120955" y="155841"/>
                      <a:pt x="77921" y="155841"/>
                    </a:cubicBezTo>
                    <a:cubicBezTo>
                      <a:pt x="34886" y="155841"/>
                      <a:pt x="0" y="120955"/>
                      <a:pt x="0" y="77921"/>
                    </a:cubicBezTo>
                    <a:cubicBezTo>
                      <a:pt x="0" y="34886"/>
                      <a:pt x="34886" y="0"/>
                      <a:pt x="77921" y="0"/>
                    </a:cubicBezTo>
                    <a:cubicBezTo>
                      <a:pt x="120955" y="0"/>
                      <a:pt x="155841" y="34886"/>
                      <a:pt x="155841" y="77921"/>
                    </a:cubicBezTo>
                    <a:close/>
                  </a:path>
                </a:pathLst>
              </a:custGeom>
              <a:grpFill/>
              <a:ln w="48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B21B9FEF-4D12-5249-8170-4895194C567A}"/>
                  </a:ext>
                </a:extLst>
              </p:cNvPr>
              <p:cNvSpPr/>
              <p:nvPr/>
            </p:nvSpPr>
            <p:spPr>
              <a:xfrm>
                <a:off x="7428855" y="3973108"/>
                <a:ext cx="311683" cy="155841"/>
              </a:xfrm>
              <a:custGeom>
                <a:avLst/>
                <a:gdLst>
                  <a:gd name="connsiteX0" fmla="*/ 311683 w 311682"/>
                  <a:gd name="connsiteY0" fmla="*/ 155841 h 155841"/>
                  <a:gd name="connsiteX1" fmla="*/ 311683 w 311682"/>
                  <a:gd name="connsiteY1" fmla="*/ 77921 h 155841"/>
                  <a:gd name="connsiteX2" fmla="*/ 296099 w 311682"/>
                  <a:gd name="connsiteY2" fmla="*/ 46752 h 155841"/>
                  <a:gd name="connsiteX3" fmla="*/ 220126 w 311682"/>
                  <a:gd name="connsiteY3" fmla="*/ 9740 h 155841"/>
                  <a:gd name="connsiteX4" fmla="*/ 155841 w 311682"/>
                  <a:gd name="connsiteY4" fmla="*/ 0 h 155841"/>
                  <a:gd name="connsiteX5" fmla="*/ 91557 w 311682"/>
                  <a:gd name="connsiteY5" fmla="*/ 9740 h 155841"/>
                  <a:gd name="connsiteX6" fmla="*/ 15584 w 311682"/>
                  <a:gd name="connsiteY6" fmla="*/ 46752 h 155841"/>
                  <a:gd name="connsiteX7" fmla="*/ 0 w 311682"/>
                  <a:gd name="connsiteY7" fmla="*/ 77921 h 155841"/>
                  <a:gd name="connsiteX8" fmla="*/ 0 w 311682"/>
                  <a:gd name="connsiteY8" fmla="*/ 155841 h 155841"/>
                  <a:gd name="connsiteX9" fmla="*/ 311683 w 311682"/>
                  <a:gd name="connsiteY9" fmla="*/ 155841 h 155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1682" h="155841">
                    <a:moveTo>
                      <a:pt x="311683" y="155841"/>
                    </a:moveTo>
                    <a:lnTo>
                      <a:pt x="311683" y="77921"/>
                    </a:lnTo>
                    <a:cubicBezTo>
                      <a:pt x="311683" y="66233"/>
                      <a:pt x="305839" y="54544"/>
                      <a:pt x="296099" y="46752"/>
                    </a:cubicBezTo>
                    <a:cubicBezTo>
                      <a:pt x="274670" y="29220"/>
                      <a:pt x="247398" y="17532"/>
                      <a:pt x="220126" y="9740"/>
                    </a:cubicBezTo>
                    <a:cubicBezTo>
                      <a:pt x="200646" y="3896"/>
                      <a:pt x="179218" y="0"/>
                      <a:pt x="155841" y="0"/>
                    </a:cubicBezTo>
                    <a:cubicBezTo>
                      <a:pt x="134413" y="0"/>
                      <a:pt x="112985" y="3896"/>
                      <a:pt x="91557" y="9740"/>
                    </a:cubicBezTo>
                    <a:cubicBezTo>
                      <a:pt x="64285" y="17532"/>
                      <a:pt x="37012" y="31168"/>
                      <a:pt x="15584" y="46752"/>
                    </a:cubicBezTo>
                    <a:cubicBezTo>
                      <a:pt x="5844" y="54544"/>
                      <a:pt x="0" y="66233"/>
                      <a:pt x="0" y="77921"/>
                    </a:cubicBezTo>
                    <a:lnTo>
                      <a:pt x="0" y="155841"/>
                    </a:lnTo>
                    <a:lnTo>
                      <a:pt x="311683" y="155841"/>
                    </a:lnTo>
                    <a:close/>
                  </a:path>
                </a:pathLst>
              </a:custGeom>
              <a:grpFill/>
              <a:ln w="48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 rot="16200000">
            <a:off x="5918410" y="3534678"/>
            <a:ext cx="2129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</a:rPr>
              <a:t>Number of Deaths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9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63254"/>
            <a:ext cx="11430000" cy="492443"/>
          </a:xfrm>
        </p:spPr>
        <p:txBody>
          <a:bodyPr/>
          <a:lstStyle/>
          <a:p>
            <a:r>
              <a:rPr lang="en-US" dirty="0" smtClean="0"/>
              <a:t>Risk Factor Management at Entry to CREDENCE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43100" y="1882270"/>
            <a:ext cx="8305800" cy="3832730"/>
            <a:chOff x="2438400" y="1513821"/>
            <a:chExt cx="8305800" cy="3832730"/>
          </a:xfrm>
        </p:grpSpPr>
        <p:sp>
          <p:nvSpPr>
            <p:cNvPr id="18" name="Oval 2">
              <a:extLst>
                <a:ext uri="{FF2B5EF4-FFF2-40B4-BE49-F238E27FC236}">
                  <a16:creationId xmlns:a16="http://schemas.microsoft.com/office/drawing/2014/main" id="{417687AF-8921-1649-9D92-D951B137852E}"/>
                </a:ext>
              </a:extLst>
            </p:cNvPr>
            <p:cNvSpPr/>
            <p:nvPr/>
          </p:nvSpPr>
          <p:spPr bwMode="auto">
            <a:xfrm flipV="1">
              <a:off x="6085318" y="3429000"/>
              <a:ext cx="2089078" cy="1917551"/>
            </a:xfrm>
            <a:prstGeom prst="rtTriangle">
              <a:avLst/>
            </a:prstGeom>
            <a:solidFill>
              <a:schemeClr val="accent4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sp>
          <p:nvSpPr>
            <p:cNvPr id="19" name="Oval 2">
              <a:extLst>
                <a:ext uri="{FF2B5EF4-FFF2-40B4-BE49-F238E27FC236}">
                  <a16:creationId xmlns:a16="http://schemas.microsoft.com/office/drawing/2014/main" id="{633C820E-6E54-AD4F-84C6-75A5575EDA49}"/>
                </a:ext>
              </a:extLst>
            </p:cNvPr>
            <p:cNvSpPr/>
            <p:nvPr/>
          </p:nvSpPr>
          <p:spPr bwMode="auto">
            <a:xfrm>
              <a:off x="6085318" y="1513821"/>
              <a:ext cx="2089078" cy="1917551"/>
            </a:xfrm>
            <a:prstGeom prst="rtTriangle">
              <a:avLst/>
            </a:prstGeom>
            <a:solidFill>
              <a:srgbClr val="0099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sp>
          <p:nvSpPr>
            <p:cNvPr id="17" name="Oval 2">
              <a:extLst>
                <a:ext uri="{FF2B5EF4-FFF2-40B4-BE49-F238E27FC236}">
                  <a16:creationId xmlns:a16="http://schemas.microsoft.com/office/drawing/2014/main" id="{BEFC0D0E-F0A1-9B47-AB12-930CB1D8B044}"/>
                </a:ext>
              </a:extLst>
            </p:cNvPr>
            <p:cNvSpPr/>
            <p:nvPr/>
          </p:nvSpPr>
          <p:spPr bwMode="auto">
            <a:xfrm flipH="1" flipV="1">
              <a:off x="3996240" y="3429000"/>
              <a:ext cx="2089078" cy="1917551"/>
            </a:xfrm>
            <a:prstGeom prst="rtTriangle">
              <a:avLst/>
            </a:prstGeom>
            <a:solidFill>
              <a:schemeClr val="accent2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D88C71B-5CD2-D543-8292-50561556C6AF}"/>
                </a:ext>
              </a:extLst>
            </p:cNvPr>
            <p:cNvSpPr/>
            <p:nvPr/>
          </p:nvSpPr>
          <p:spPr bwMode="auto">
            <a:xfrm flipH="1">
              <a:off x="3996240" y="1513821"/>
              <a:ext cx="2089078" cy="1917551"/>
            </a:xfrm>
            <a:prstGeom prst="rtTriangle">
              <a:avLst/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B8C6369-D7A1-864C-A0A5-1B637762D254}"/>
                </a:ext>
              </a:extLst>
            </p:cNvPr>
            <p:cNvSpPr txBox="1"/>
            <p:nvPr/>
          </p:nvSpPr>
          <p:spPr>
            <a:xfrm>
              <a:off x="4810250" y="2574694"/>
              <a:ext cx="1200971" cy="36933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r"/>
              <a:r>
                <a:rPr lang="en-US" sz="1800" b="1" dirty="0">
                  <a:solidFill>
                    <a:schemeClr val="bg1"/>
                  </a:solidFill>
                </a:rPr>
                <a:t>Glucose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ED6EDD-A080-BC4F-BC59-81F6250B824B}"/>
                </a:ext>
              </a:extLst>
            </p:cNvPr>
            <p:cNvSpPr txBox="1"/>
            <p:nvPr/>
          </p:nvSpPr>
          <p:spPr>
            <a:xfrm>
              <a:off x="5193479" y="3825607"/>
              <a:ext cx="530916" cy="36933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r"/>
              <a:r>
                <a:rPr lang="en-US" sz="1800" b="1" dirty="0">
                  <a:solidFill>
                    <a:schemeClr val="bg1"/>
                  </a:solidFill>
                </a:rPr>
                <a:t>BP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481F82-2E94-EA4D-B722-042CE7902277}"/>
                </a:ext>
              </a:extLst>
            </p:cNvPr>
            <p:cNvSpPr txBox="1"/>
            <p:nvPr/>
          </p:nvSpPr>
          <p:spPr>
            <a:xfrm>
              <a:off x="6096000" y="2412061"/>
              <a:ext cx="1119217" cy="64633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sz="1800" b="1" dirty="0" err="1">
                  <a:solidFill>
                    <a:schemeClr val="bg1"/>
                  </a:solidFill>
                </a:rPr>
                <a:t>ACEi</a:t>
              </a:r>
              <a:r>
                <a:rPr lang="en-US" sz="1800" b="1" dirty="0">
                  <a:solidFill>
                    <a:schemeClr val="bg1"/>
                  </a:solidFill>
                </a:rPr>
                <a:t> or</a:t>
              </a:r>
            </a:p>
            <a:p>
              <a:r>
                <a:rPr lang="en-US" sz="1800" b="1" dirty="0">
                  <a:solidFill>
                    <a:schemeClr val="bg1"/>
                  </a:solidFill>
                </a:rPr>
                <a:t>ARB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06CEC6-421E-2F42-A54E-617011BC8461}"/>
                </a:ext>
              </a:extLst>
            </p:cNvPr>
            <p:cNvSpPr txBox="1"/>
            <p:nvPr/>
          </p:nvSpPr>
          <p:spPr>
            <a:xfrm>
              <a:off x="6204531" y="3814591"/>
              <a:ext cx="949299" cy="36933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</a:rPr>
                <a:t>Lipids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0659483D-19D0-F34B-A5B4-EADED0465ED1}"/>
                </a:ext>
              </a:extLst>
            </p:cNvPr>
            <p:cNvSpPr/>
            <p:nvPr/>
          </p:nvSpPr>
          <p:spPr bwMode="auto">
            <a:xfrm>
              <a:off x="2971800" y="1723742"/>
              <a:ext cx="2000860" cy="850470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eaLnBrk="0" hangingPunct="0">
                <a:spcAft>
                  <a:spcPts val="600"/>
                </a:spcAft>
              </a:pPr>
              <a:r>
                <a:rPr lang="en-US" sz="1800" b="1" dirty="0" smtClean="0">
                  <a:latin typeface="Verdana" charset="0"/>
                </a:rPr>
                <a:t>Lower blood glucose</a:t>
              </a:r>
              <a:endParaRPr kumimoji="0" lang="en-US" sz="1800" b="1" i="0" u="none" strike="noStrike" cap="none" normalizeH="0" baseline="30000" dirty="0">
                <a:ln>
                  <a:noFill/>
                </a:ln>
                <a:effectLst/>
                <a:latin typeface="Verdana" charset="0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6A1F27AD-8E97-CD48-A03F-55FC550F41FA}"/>
                </a:ext>
              </a:extLst>
            </p:cNvPr>
            <p:cNvSpPr/>
            <p:nvPr/>
          </p:nvSpPr>
          <p:spPr bwMode="auto">
            <a:xfrm>
              <a:off x="2438400" y="4383475"/>
              <a:ext cx="2534260" cy="850470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Verdana" charset="0"/>
                </a:rPr>
                <a:t>Manage BP levels</a:t>
              </a:r>
              <a:endParaRPr kumimoji="0" lang="en-US" sz="1800" b="1" i="0" u="none" strike="noStrike" cap="none" normalizeH="0" baseline="30000" dirty="0">
                <a:ln>
                  <a:noFill/>
                </a:ln>
                <a:solidFill>
                  <a:schemeClr val="accent2"/>
                </a:solidFill>
                <a:effectLst/>
                <a:latin typeface="Verdana" charset="0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CAC379A8-8ED7-234E-97A1-306CE29A5DC6}"/>
                </a:ext>
              </a:extLst>
            </p:cNvPr>
            <p:cNvSpPr/>
            <p:nvPr/>
          </p:nvSpPr>
          <p:spPr bwMode="auto">
            <a:xfrm>
              <a:off x="7454335" y="1723742"/>
              <a:ext cx="3289865" cy="850470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Verdana" charset="0"/>
                </a:rPr>
                <a:t>Initiate when albumin </a:t>
              </a: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rgbClr val="009900"/>
                  </a:solidFill>
                  <a:effectLst/>
                  <a:latin typeface="Verdana" charset="0"/>
                </a:rPr>
                <a:t>excretion is ≥30 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Verdana" charset="0"/>
                </a:rPr>
                <a:t>mg/g</a:t>
              </a:r>
              <a:endParaRPr kumimoji="0" lang="en-US" sz="1800" b="1" i="0" u="none" strike="noStrike" cap="none" normalizeH="0" baseline="30000" dirty="0">
                <a:ln>
                  <a:noFill/>
                </a:ln>
                <a:solidFill>
                  <a:srgbClr val="009900"/>
                </a:solidFill>
                <a:effectLst/>
                <a:latin typeface="Verdana" charset="0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E73332BA-B837-9A41-A586-645CF2E615C6}"/>
                </a:ext>
              </a:extLst>
            </p:cNvPr>
            <p:cNvSpPr/>
            <p:nvPr/>
          </p:nvSpPr>
          <p:spPr bwMode="auto">
            <a:xfrm>
              <a:off x="7454335" y="4383475"/>
              <a:ext cx="2146865" cy="850470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b="1" dirty="0" smtClean="0">
                  <a:solidFill>
                    <a:schemeClr val="accent4"/>
                  </a:solidFill>
                  <a:latin typeface="Verdana" charset="0"/>
                </a:rPr>
                <a:t>Lower 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latin typeface="Verdana" charset="0"/>
                </a:rPr>
                <a:t>LDL-C</a:t>
              </a:r>
              <a:endParaRPr kumimoji="0" lang="en-US" sz="1800" b="1" i="0" u="none" strike="noStrike" cap="none" normalizeH="0" baseline="30000" dirty="0">
                <a:ln>
                  <a:noFill/>
                </a:ln>
                <a:solidFill>
                  <a:schemeClr val="accent4"/>
                </a:solidFill>
                <a:effectLst/>
                <a:latin typeface="Verdana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BF9D9BF-6B26-BC42-9760-6D1093E7C50A}"/>
              </a:ext>
            </a:extLst>
          </p:cNvPr>
          <p:cNvSpPr/>
          <p:nvPr/>
        </p:nvSpPr>
        <p:spPr>
          <a:xfrm>
            <a:off x="393440" y="6312845"/>
            <a:ext cx="699796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defTabSz="914378" fontAlgn="auto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900" dirty="0" err="1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Molitch</a:t>
            </a:r>
            <a:r>
              <a:rPr lang="en-GB" sz="90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ME, et al. </a:t>
            </a:r>
            <a:r>
              <a:rPr lang="en-GB" sz="900" i="1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Kidney Int. </a:t>
            </a:r>
            <a:r>
              <a:rPr lang="en-GB" sz="90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2015;87(1):20-30.</a:t>
            </a:r>
          </a:p>
          <a:p>
            <a:pPr marL="228600" indent="-228600" defTabSz="914378" fontAlgn="auto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9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National Institute for Health and Care </a:t>
            </a:r>
            <a:r>
              <a:rPr lang="en-US" sz="90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Excellence. </a:t>
            </a:r>
            <a:r>
              <a:rPr lang="en-GB" sz="90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NICE guideline (NG28). 2017. Accessed April 10, 2019.</a:t>
            </a:r>
          </a:p>
          <a:p>
            <a:pPr marL="228600" indent="-228600" defTabSz="914378" fontAlgn="auto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90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American Diabetes Association. </a:t>
            </a:r>
            <a:r>
              <a:rPr lang="en-GB" sz="900" i="1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Diabetes Care</a:t>
            </a:r>
            <a:r>
              <a:rPr lang="en-GB" sz="90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. 2019;42(</a:t>
            </a:r>
            <a:r>
              <a:rPr lang="en-GB" sz="900" dirty="0" err="1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Suppl</a:t>
            </a:r>
            <a:r>
              <a:rPr lang="en-GB" sz="90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GB" sz="9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1):</a:t>
            </a:r>
            <a:r>
              <a:rPr lang="en-GB" sz="90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S182-S183.</a:t>
            </a:r>
            <a:endParaRPr lang="en-GB" sz="9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1612370"/>
            <a:ext cx="3931920" cy="45720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Mean HbA1c 8.3%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86600" y="1612370"/>
            <a:ext cx="3931920" cy="457200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99.9% on </a:t>
            </a:r>
            <a:r>
              <a:rPr lang="en-GB" dirty="0" err="1" smtClean="0">
                <a:solidFill>
                  <a:schemeClr val="bg1"/>
                </a:solidFill>
              </a:rPr>
              <a:t>ACEi</a:t>
            </a:r>
            <a:r>
              <a:rPr lang="en-GB" dirty="0" smtClean="0">
                <a:solidFill>
                  <a:schemeClr val="bg1"/>
                </a:solidFill>
              </a:rPr>
              <a:t> or ARB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5469861"/>
            <a:ext cx="3931920" cy="4572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Mean BP 140/78 mmHg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6600" y="5469861"/>
            <a:ext cx="3931920" cy="45720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~70% on statin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6017568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>
                <a:solidFill>
                  <a:srgbClr val="000000"/>
                </a:solidFill>
              </a:rPr>
              <a:t>Baseline values from CREDENCE are shown. 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98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3137"/>
            <a:ext cx="11582400" cy="89255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Study Quality Metrics: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CREDENCE </a:t>
            </a:r>
            <a:r>
              <a:rPr lang="en-US" dirty="0">
                <a:solidFill>
                  <a:schemeClr val="tx1"/>
                </a:solidFill>
              </a:rPr>
              <a:t>vs </a:t>
            </a:r>
            <a:r>
              <a:rPr lang="en-US" dirty="0" smtClean="0">
                <a:solidFill>
                  <a:schemeClr val="tx1"/>
                </a:solidFill>
              </a:rPr>
              <a:t>Other Long-term Outcome Trials in Diabetes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1508123"/>
          <a:ext cx="11429997" cy="46325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1413340537"/>
                    </a:ext>
                  </a:extLst>
                </a:gridCol>
                <a:gridCol w="1354182">
                  <a:extLst>
                    <a:ext uri="{9D8B030D-6E8A-4147-A177-3AD203B41FA5}">
                      <a16:colId xmlns:a16="http://schemas.microsoft.com/office/drawing/2014/main" val="254099323"/>
                    </a:ext>
                  </a:extLst>
                </a:gridCol>
                <a:gridCol w="1528354">
                  <a:extLst>
                    <a:ext uri="{9D8B030D-6E8A-4147-A177-3AD203B41FA5}">
                      <a16:colId xmlns:a16="http://schemas.microsoft.com/office/drawing/2014/main" val="2334877873"/>
                    </a:ext>
                  </a:extLst>
                </a:gridCol>
                <a:gridCol w="1528354">
                  <a:extLst>
                    <a:ext uri="{9D8B030D-6E8A-4147-A177-3AD203B41FA5}">
                      <a16:colId xmlns:a16="http://schemas.microsoft.com/office/drawing/2014/main" val="3023329637"/>
                    </a:ext>
                  </a:extLst>
                </a:gridCol>
                <a:gridCol w="1528354">
                  <a:extLst>
                    <a:ext uri="{9D8B030D-6E8A-4147-A177-3AD203B41FA5}">
                      <a16:colId xmlns:a16="http://schemas.microsoft.com/office/drawing/2014/main" val="2022604768"/>
                    </a:ext>
                  </a:extLst>
                </a:gridCol>
                <a:gridCol w="1528354">
                  <a:extLst>
                    <a:ext uri="{9D8B030D-6E8A-4147-A177-3AD203B41FA5}">
                      <a16:colId xmlns:a16="http://schemas.microsoft.com/office/drawing/2014/main" val="1425822483"/>
                    </a:ext>
                  </a:extLst>
                </a:gridCol>
                <a:gridCol w="1752599">
                  <a:extLst>
                    <a:ext uri="{9D8B030D-6E8A-4147-A177-3AD203B41FA5}">
                      <a16:colId xmlns:a16="http://schemas.microsoft.com/office/drawing/2014/main" val="2279653812"/>
                    </a:ext>
                  </a:extLst>
                </a:gridCol>
              </a:tblGrid>
              <a:tr h="7508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Trial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 </a:t>
                      </a:r>
                      <a:br>
                        <a:rPr lang="en-US" sz="14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follow-up duration 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Unknown final vital status, n (%)</a:t>
                      </a:r>
                    </a:p>
                  </a:txBody>
                  <a:tcPr marL="68580" marR="68580" marT="0" marB="0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Withdrawal </a:t>
                      </a:r>
                      <a:b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consent, </a:t>
                      </a:r>
                      <a:b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(%)</a:t>
                      </a:r>
                    </a:p>
                  </a:txBody>
                  <a:tcPr marL="68580" marR="68580" marT="0" marB="0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completion, </a:t>
                      </a:r>
                      <a:b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(%)</a:t>
                      </a:r>
                    </a:p>
                  </a:txBody>
                  <a:tcPr marL="68580" marR="68580" marT="0" marB="0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Discontinuation of study drug, </a:t>
                      </a:r>
                      <a:b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(%)</a:t>
                      </a:r>
                    </a:p>
                  </a:txBody>
                  <a:tcPr marL="68580" marR="68580" marT="0" marB="0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875670"/>
                  </a:ext>
                </a:extLst>
              </a:tr>
              <a:tr h="5545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CREDENCE (canagliflozin)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4401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 years</a:t>
                      </a:r>
                    </a:p>
                  </a:txBody>
                  <a:tcPr marL="68580" marR="68580" marT="0" marB="0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(0.1)</a:t>
                      </a:r>
                    </a:p>
                  </a:txBody>
                  <a:tcPr marL="68580" marR="68580" marT="0" marB="0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(0.4)</a:t>
                      </a:r>
                    </a:p>
                  </a:txBody>
                  <a:tcPr marL="68580" marR="68580" marT="0" marB="0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4361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(99.1)</a:t>
                      </a:r>
                    </a:p>
                  </a:txBody>
                  <a:tcPr marL="68580" marR="68580" marT="0" marB="0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1201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(27.3)</a:t>
                      </a:r>
                    </a:p>
                  </a:txBody>
                  <a:tcPr marL="68580" marR="68580" marT="0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965883"/>
                  </a:ext>
                </a:extLst>
              </a:tr>
              <a:tr h="5545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CANVAS Program (canagliflozin)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10,142</a:t>
                      </a:r>
                    </a:p>
                  </a:txBody>
                  <a:tcPr marL="68580" marR="68580" marT="0" marB="0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 years</a:t>
                      </a:r>
                    </a:p>
                  </a:txBody>
                  <a:tcPr marL="68580" marR="68580" marT="0" marB="0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(0.3)</a:t>
                      </a:r>
                    </a:p>
                  </a:txBody>
                  <a:tcPr marL="68580" marR="68580" marT="0" marB="0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(1.4)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9734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(96.0)</a:t>
                      </a:r>
                    </a:p>
                  </a:txBody>
                  <a:tcPr marL="68580" marR="68580" marT="0" marB="0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2990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(29.5)</a:t>
                      </a:r>
                    </a:p>
                  </a:txBody>
                  <a:tcPr marL="68580" marR="68580" marT="0" marB="0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38088876"/>
                  </a:ext>
                </a:extLst>
              </a:tr>
              <a:tr h="5545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EMPA-REG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(empagliflozin)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7020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 years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 (0.8)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(1.5)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6809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(97.0)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1780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25.4)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4396048"/>
                  </a:ext>
                </a:extLst>
              </a:tr>
              <a:tr h="5545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DECLARE (dapagliflozin)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17,160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 years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224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(1.3)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16,906 (98.5)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3962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(23.1)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4765796"/>
                  </a:ext>
                </a:extLst>
              </a:tr>
              <a:tr h="5545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TECOS (sitagliptin)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14,671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 years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368 (2.5)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662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(4.5)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13,877 (94.6)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3356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(22.9)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5338841"/>
                  </a:ext>
                </a:extLst>
              </a:tr>
              <a:tr h="5545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SAVOR-TIMI 53 (saxagliptin)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16,492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 years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 (0.9)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388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(2.4)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16,076 (97.5)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3232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(19.6)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1658095"/>
                  </a:ext>
                </a:extLst>
              </a:tr>
              <a:tr h="5545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LEADER (liraglutide)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9340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 years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(0.3)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9042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(96.8)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23625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74780" y="6304386"/>
            <a:ext cx="38924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228600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1.	Neal B, et al. </a:t>
            </a:r>
            <a:r>
              <a:rPr lang="en-US" sz="900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N </a:t>
            </a:r>
            <a:r>
              <a:rPr lang="en-US" sz="900" i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Engl</a:t>
            </a:r>
            <a:r>
              <a:rPr lang="en-US" sz="900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J </a:t>
            </a:r>
            <a:r>
              <a:rPr lang="en-US" sz="900" i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Med. </a:t>
            </a:r>
            <a:r>
              <a:rPr lang="en-US" sz="9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2017;377(7):644-657</a:t>
            </a:r>
            <a:r>
              <a:rPr lang="en-US" sz="9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.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2.	</a:t>
            </a:r>
            <a:r>
              <a:rPr lang="en-US" sz="9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Zinman</a:t>
            </a:r>
            <a:r>
              <a:rPr lang="en-US" sz="9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B, et al. </a:t>
            </a:r>
            <a:r>
              <a:rPr lang="en-US" sz="900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N </a:t>
            </a:r>
            <a:r>
              <a:rPr lang="en-US" sz="900" i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Engl</a:t>
            </a:r>
            <a:r>
              <a:rPr lang="en-US" sz="900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J </a:t>
            </a:r>
            <a:r>
              <a:rPr lang="en-US" sz="900" i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Med. </a:t>
            </a:r>
            <a:r>
              <a:rPr lang="en-US" sz="9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2015;373(22):2117-2128</a:t>
            </a:r>
            <a:r>
              <a:rPr lang="en-US" sz="9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.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3.	</a:t>
            </a:r>
            <a:r>
              <a:rPr lang="en-US" sz="9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Wiviott</a:t>
            </a:r>
            <a:r>
              <a:rPr lang="en-US" sz="9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SD, et al. </a:t>
            </a:r>
            <a:r>
              <a:rPr lang="en-US" sz="900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N </a:t>
            </a:r>
            <a:r>
              <a:rPr lang="en-US" sz="900" i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Engl</a:t>
            </a:r>
            <a:r>
              <a:rPr lang="en-US" sz="900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J </a:t>
            </a:r>
            <a:r>
              <a:rPr lang="en-US" sz="900" i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Med. </a:t>
            </a:r>
            <a:r>
              <a:rPr lang="en-US" sz="9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2019;380(4):347-357.</a:t>
            </a:r>
            <a:endParaRPr lang="en-US" sz="900" dirty="0">
              <a:solidFill>
                <a:schemeClr val="bg1"/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6304386"/>
            <a:ext cx="4191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228600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4</a:t>
            </a:r>
            <a:r>
              <a:rPr lang="en-US" sz="9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.	Green JB, </a:t>
            </a:r>
            <a:r>
              <a:rPr lang="en-US" sz="9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et al. </a:t>
            </a:r>
            <a:r>
              <a:rPr lang="en-US" sz="900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N </a:t>
            </a:r>
            <a:r>
              <a:rPr lang="en-US" sz="900" i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Engl</a:t>
            </a:r>
            <a:r>
              <a:rPr lang="en-US" sz="900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J </a:t>
            </a:r>
            <a:r>
              <a:rPr lang="en-US" sz="900" i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Med. </a:t>
            </a:r>
            <a:r>
              <a:rPr lang="en-US" sz="9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2015;373(3):232-242</a:t>
            </a:r>
            <a:r>
              <a:rPr lang="en-US" sz="9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.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5.	</a:t>
            </a:r>
            <a:r>
              <a:rPr lang="en-US" sz="9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Scirica</a:t>
            </a:r>
            <a:r>
              <a:rPr lang="en-US" sz="9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BM, </a:t>
            </a:r>
            <a:r>
              <a:rPr lang="en-US" sz="9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et al. </a:t>
            </a:r>
            <a:r>
              <a:rPr lang="en-US" sz="900" i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N </a:t>
            </a:r>
            <a:r>
              <a:rPr lang="en-US" sz="900" i="1" dirty="0" err="1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Engl</a:t>
            </a:r>
            <a:r>
              <a:rPr lang="en-US" sz="900" i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J Med.</a:t>
            </a:r>
            <a:r>
              <a:rPr lang="en-US" sz="9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2013;369(14):1317-1326</a:t>
            </a:r>
            <a:r>
              <a:rPr lang="en-US" sz="9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.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6.	</a:t>
            </a:r>
            <a:r>
              <a:rPr lang="en-US" sz="9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Marso</a:t>
            </a:r>
            <a:r>
              <a:rPr lang="en-US" sz="9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SP, </a:t>
            </a:r>
            <a:r>
              <a:rPr lang="en-US" sz="9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et al. </a:t>
            </a:r>
            <a:r>
              <a:rPr lang="en-US" sz="900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N </a:t>
            </a:r>
            <a:r>
              <a:rPr lang="en-US" sz="900" i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Engl</a:t>
            </a:r>
            <a:r>
              <a:rPr lang="en-US" sz="900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J </a:t>
            </a:r>
            <a:r>
              <a:rPr lang="en-US" sz="900" i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Med.</a:t>
            </a:r>
            <a:r>
              <a:rPr lang="en-US" sz="9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2016;375(4):311-322.</a:t>
            </a:r>
            <a:endParaRPr lang="en-US" sz="900" dirty="0">
              <a:solidFill>
                <a:schemeClr val="bg1"/>
              </a:solidFill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Higher Renal Risk Population in CREDENCE</a:t>
            </a:r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F850D13-9F3A-0845-9CE2-8D6A78B49200}"/>
              </a:ext>
            </a:extLst>
          </p:cNvPr>
          <p:cNvGrpSpPr/>
          <p:nvPr/>
        </p:nvGrpSpPr>
        <p:grpSpPr>
          <a:xfrm>
            <a:off x="1571219" y="2295316"/>
            <a:ext cx="3871410" cy="2482723"/>
            <a:chOff x="1975038" y="2422907"/>
            <a:chExt cx="3871410" cy="1648297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70E1BD8-3B7C-5F4B-B56D-ABB7B9D8BC51}"/>
                </a:ext>
              </a:extLst>
            </p:cNvPr>
            <p:cNvGrpSpPr/>
            <p:nvPr/>
          </p:nvGrpSpPr>
          <p:grpSpPr>
            <a:xfrm>
              <a:off x="1976535" y="2422908"/>
              <a:ext cx="3869913" cy="1648296"/>
              <a:chOff x="2087129" y="2684321"/>
              <a:chExt cx="3699109" cy="157554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9B21052-533D-224C-843D-B4C3818382EE}"/>
                  </a:ext>
                </a:extLst>
              </p:cNvPr>
              <p:cNvSpPr/>
              <p:nvPr/>
            </p:nvSpPr>
            <p:spPr bwMode="auto">
              <a:xfrm>
                <a:off x="2087130" y="3943786"/>
                <a:ext cx="3699108" cy="316081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E34E4805-88B2-5C48-9FAC-1ACB299F990A}"/>
                  </a:ext>
                </a:extLst>
              </p:cNvPr>
              <p:cNvSpPr/>
              <p:nvPr/>
            </p:nvSpPr>
            <p:spPr bwMode="auto">
              <a:xfrm>
                <a:off x="2087130" y="3628382"/>
                <a:ext cx="3699108" cy="316081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860E744-C030-6B4B-9DA0-FC4B83D478B9}"/>
                  </a:ext>
                </a:extLst>
              </p:cNvPr>
              <p:cNvSpPr/>
              <p:nvPr/>
            </p:nvSpPr>
            <p:spPr bwMode="auto">
              <a:xfrm>
                <a:off x="3320028" y="3315002"/>
                <a:ext cx="1233310" cy="316081"/>
              </a:xfrm>
              <a:prstGeom prst="rect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DDEB3219-935A-9B43-BDED-F2DBC1161AC6}"/>
                  </a:ext>
                </a:extLst>
              </p:cNvPr>
              <p:cNvSpPr/>
              <p:nvPr/>
            </p:nvSpPr>
            <p:spPr bwMode="auto">
              <a:xfrm>
                <a:off x="2087130" y="3315002"/>
                <a:ext cx="1233310" cy="316081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02B6860-681E-4F42-804E-1365E2C763AE}"/>
                  </a:ext>
                </a:extLst>
              </p:cNvPr>
              <p:cNvSpPr/>
              <p:nvPr/>
            </p:nvSpPr>
            <p:spPr bwMode="auto">
              <a:xfrm>
                <a:off x="4552927" y="3315002"/>
                <a:ext cx="1233310" cy="316081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FFD7AD9-BA45-0145-8CB1-EE549DB77182}"/>
                  </a:ext>
                </a:extLst>
              </p:cNvPr>
              <p:cNvSpPr/>
              <p:nvPr/>
            </p:nvSpPr>
            <p:spPr bwMode="auto">
              <a:xfrm>
                <a:off x="3320028" y="2999395"/>
                <a:ext cx="1233310" cy="316081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61307685-2477-7540-BDF8-3163F3B4ED3C}"/>
                  </a:ext>
                </a:extLst>
              </p:cNvPr>
              <p:cNvSpPr/>
              <p:nvPr/>
            </p:nvSpPr>
            <p:spPr bwMode="auto">
              <a:xfrm>
                <a:off x="2087130" y="2999395"/>
                <a:ext cx="1233310" cy="31608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90C1764C-2E94-0048-A0CD-8231F3201C05}"/>
                  </a:ext>
                </a:extLst>
              </p:cNvPr>
              <p:cNvSpPr/>
              <p:nvPr/>
            </p:nvSpPr>
            <p:spPr bwMode="auto">
              <a:xfrm>
                <a:off x="4552927" y="2999395"/>
                <a:ext cx="1233310" cy="316081"/>
              </a:xfrm>
              <a:prstGeom prst="rect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6EC1D58-64B6-8D4A-B65E-CEFAE97A24D6}"/>
                  </a:ext>
                </a:extLst>
              </p:cNvPr>
              <p:cNvSpPr/>
              <p:nvPr/>
            </p:nvSpPr>
            <p:spPr bwMode="auto">
              <a:xfrm>
                <a:off x="3320028" y="2684322"/>
                <a:ext cx="1233310" cy="316081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27142C96-7FBB-0F4C-97EF-67F688C0F2E4}"/>
                  </a:ext>
                </a:extLst>
              </p:cNvPr>
              <p:cNvSpPr/>
              <p:nvPr/>
            </p:nvSpPr>
            <p:spPr bwMode="auto">
              <a:xfrm>
                <a:off x="2087129" y="2684321"/>
                <a:ext cx="1233310" cy="31608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DDF11613-7E20-754B-A71B-C54CA653DE56}"/>
                  </a:ext>
                </a:extLst>
              </p:cNvPr>
              <p:cNvSpPr/>
              <p:nvPr/>
            </p:nvSpPr>
            <p:spPr bwMode="auto">
              <a:xfrm>
                <a:off x="4552927" y="2684322"/>
                <a:ext cx="1233310" cy="316081"/>
              </a:xfrm>
              <a:prstGeom prst="rect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E817AA80-BF4C-174F-AD6F-A694919BC54D}"/>
                  </a:ext>
                </a:extLst>
              </p:cNvPr>
              <p:cNvSpPr/>
              <p:nvPr/>
            </p:nvSpPr>
            <p:spPr bwMode="auto">
              <a:xfrm>
                <a:off x="2087130" y="3626501"/>
                <a:ext cx="1233310" cy="316081"/>
              </a:xfrm>
              <a:prstGeom prst="rect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</a:endParaRPr>
              </a:p>
            </p:txBody>
          </p:sp>
        </p:grpSp>
        <p:cxnSp>
          <p:nvCxnSpPr>
            <p:cNvPr id="55" name="Straight Connector 54"/>
            <p:cNvCxnSpPr>
              <a:cxnSpLocks/>
            </p:cNvCxnSpPr>
            <p:nvPr/>
          </p:nvCxnSpPr>
          <p:spPr bwMode="auto">
            <a:xfrm>
              <a:off x="1975038" y="2755041"/>
              <a:ext cx="386983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>
              <a:cxnSpLocks/>
            </p:cNvCxnSpPr>
            <p:nvPr/>
          </p:nvCxnSpPr>
          <p:spPr bwMode="auto">
            <a:xfrm>
              <a:off x="1975038" y="3083904"/>
              <a:ext cx="386983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>
              <a:cxnSpLocks/>
            </p:cNvCxnSpPr>
            <p:nvPr/>
          </p:nvCxnSpPr>
          <p:spPr bwMode="auto">
            <a:xfrm>
              <a:off x="3263610" y="2422908"/>
              <a:ext cx="0" cy="164517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D3651E0-826E-FC4E-BFAA-1AC14A954B2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59848" y="2422907"/>
              <a:ext cx="0" cy="164517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A6737AD-7CA7-1D48-B998-D22C0E10F0C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75038" y="3413689"/>
              <a:ext cx="386983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9574EED-FF4E-CA4F-A0AD-1B5B733BB80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75038" y="3735236"/>
              <a:ext cx="386983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EAA3452-470B-4144-8D6F-A3C21876F06D}"/>
              </a:ext>
            </a:extLst>
          </p:cNvPr>
          <p:cNvGrpSpPr/>
          <p:nvPr/>
        </p:nvGrpSpPr>
        <p:grpSpPr>
          <a:xfrm>
            <a:off x="1600200" y="5033743"/>
            <a:ext cx="3819422" cy="528857"/>
            <a:chOff x="1975038" y="4690821"/>
            <a:chExt cx="5553046" cy="627939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074C706E-B217-424F-8D7C-A824EFDAA278}"/>
                </a:ext>
              </a:extLst>
            </p:cNvPr>
            <p:cNvGrpSpPr/>
            <p:nvPr/>
          </p:nvGrpSpPr>
          <p:grpSpPr>
            <a:xfrm>
              <a:off x="1975038" y="4693754"/>
              <a:ext cx="1328247" cy="625006"/>
              <a:chOff x="1281607" y="4901461"/>
              <a:chExt cx="1328247" cy="703984"/>
            </a:xfrm>
          </p:grpSpPr>
          <p:sp>
            <p:nvSpPr>
              <p:cNvPr id="112" name="Rectangle 111"/>
              <p:cNvSpPr/>
              <p:nvPr/>
            </p:nvSpPr>
            <p:spPr bwMode="auto">
              <a:xfrm>
                <a:off x="1281607" y="4901461"/>
                <a:ext cx="1328247" cy="70398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427A"/>
                  </a:solidFill>
                  <a:effectLst/>
                  <a:uLnTx/>
                  <a:uFillTx/>
                  <a:latin typeface="Verdana" charset="0"/>
                  <a:ea typeface="ＭＳ Ｐゴシック" pitchFamily="-105" charset="-128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1590079" y="5068631"/>
                <a:ext cx="711302" cy="370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-105" charset="0"/>
                    <a:ea typeface="Calibri" charset="0"/>
                    <a:cs typeface="Times New Roman" charset="0"/>
                  </a:rPr>
                  <a:t>Low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B83826E6-1946-8B4F-AC45-CE68E31E0932}"/>
                </a:ext>
              </a:extLst>
            </p:cNvPr>
            <p:cNvGrpSpPr/>
            <p:nvPr/>
          </p:nvGrpSpPr>
          <p:grpSpPr>
            <a:xfrm>
              <a:off x="3303518" y="4690821"/>
              <a:ext cx="1506780" cy="625006"/>
              <a:chOff x="2532897" y="4898528"/>
              <a:chExt cx="1506780" cy="703984"/>
            </a:xfrm>
          </p:grpSpPr>
          <p:sp>
            <p:nvSpPr>
              <p:cNvPr id="110" name="Rectangle 109"/>
              <p:cNvSpPr/>
              <p:nvPr/>
            </p:nvSpPr>
            <p:spPr bwMode="auto">
              <a:xfrm>
                <a:off x="2622162" y="4898528"/>
                <a:ext cx="1328247" cy="703984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427A"/>
                  </a:solidFill>
                  <a:effectLst/>
                  <a:uLnTx/>
                  <a:uFillTx/>
                  <a:latin typeface="Verdana" charset="0"/>
                  <a:ea typeface="ＭＳ Ｐゴシック" pitchFamily="-105" charset="-128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2532897" y="4966178"/>
                <a:ext cx="1506780" cy="6174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-105" charset="0"/>
                    <a:ea typeface="Calibri" charset="0"/>
                    <a:cs typeface="Times New Roman" charset="0"/>
                  </a:rPr>
                  <a:t>Moderately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-105" charset="0"/>
                    <a:ea typeface="Calibri" charset="0"/>
                    <a:cs typeface="Times New Roman" charset="0"/>
                  </a:rPr>
                  <a:t>increased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</a:endParaRP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316BF7B2-55A1-AC48-86F2-6E687D146251}"/>
                </a:ext>
              </a:extLst>
            </p:cNvPr>
            <p:cNvGrpSpPr/>
            <p:nvPr/>
          </p:nvGrpSpPr>
          <p:grpSpPr>
            <a:xfrm>
              <a:off x="4810528" y="4690821"/>
              <a:ext cx="1328247" cy="625006"/>
              <a:chOff x="3960115" y="4898528"/>
              <a:chExt cx="1328247" cy="703984"/>
            </a:xfrm>
          </p:grpSpPr>
          <p:sp>
            <p:nvSpPr>
              <p:cNvPr id="108" name="Rectangle 107"/>
              <p:cNvSpPr/>
              <p:nvPr/>
            </p:nvSpPr>
            <p:spPr bwMode="auto">
              <a:xfrm>
                <a:off x="3960115" y="4898528"/>
                <a:ext cx="1328247" cy="703984"/>
              </a:xfrm>
              <a:prstGeom prst="rect">
                <a:avLst/>
              </a:prstGeom>
              <a:solidFill>
                <a:srgbClr val="FF8001"/>
              </a:solidFill>
              <a:ln w="9525" cap="flat" cmpd="sng" algn="ctr">
                <a:solidFill>
                  <a:srgbClr val="FF800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427A"/>
                  </a:solidFill>
                  <a:effectLst/>
                  <a:uLnTx/>
                  <a:uFillTx/>
                  <a:latin typeface="Verdana" charset="0"/>
                  <a:ea typeface="ＭＳ Ｐゴシック" pitchFamily="-105" charset="-128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4234794" y="5065694"/>
                <a:ext cx="778888" cy="370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-105" charset="0"/>
                    <a:ea typeface="Calibri" charset="0"/>
                    <a:cs typeface="Times New Roman" charset="0"/>
                  </a:rPr>
                  <a:t>High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</a:endParaRP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86105246-941E-F848-A817-E08FE0B3CA75}"/>
                </a:ext>
              </a:extLst>
            </p:cNvPr>
            <p:cNvGrpSpPr/>
            <p:nvPr/>
          </p:nvGrpSpPr>
          <p:grpSpPr>
            <a:xfrm>
              <a:off x="6191436" y="4690821"/>
              <a:ext cx="1336648" cy="625006"/>
              <a:chOff x="5272894" y="4898528"/>
              <a:chExt cx="1336648" cy="703984"/>
            </a:xfrm>
          </p:grpSpPr>
          <p:sp>
            <p:nvSpPr>
              <p:cNvPr id="106" name="Rectangle 105"/>
              <p:cNvSpPr/>
              <p:nvPr/>
            </p:nvSpPr>
            <p:spPr bwMode="auto">
              <a:xfrm>
                <a:off x="5277094" y="4898528"/>
                <a:ext cx="1328247" cy="703984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427A"/>
                  </a:solidFill>
                  <a:effectLst/>
                  <a:uLnTx/>
                  <a:uFillTx/>
                  <a:latin typeface="Verdana" charset="0"/>
                  <a:ea typeface="ＭＳ Ｐゴシック" pitchFamily="-105" charset="-128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272894" y="5065695"/>
                <a:ext cx="1336648" cy="370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-105" charset="0"/>
                    <a:ea typeface="Calibri" charset="0"/>
                    <a:cs typeface="Times New Roman" charset="0"/>
                  </a:rPr>
                  <a:t>Very high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</a:endParaRPr>
              </a:p>
            </p:txBody>
          </p:sp>
        </p:grpSp>
      </p:grpSp>
      <p:sp>
        <p:nvSpPr>
          <p:cNvPr id="114" name="Rectangle 113"/>
          <p:cNvSpPr/>
          <p:nvPr/>
        </p:nvSpPr>
        <p:spPr>
          <a:xfrm>
            <a:off x="958551" y="4300906"/>
            <a:ext cx="6126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Calibri" charset="0"/>
                <a:cs typeface="Times New Roman" charset="0"/>
              </a:rPr>
              <a:t>&lt;30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-105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774205" y="3817302"/>
            <a:ext cx="7970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Calibri" charset="0"/>
                <a:cs typeface="Times New Roman" charset="0"/>
              </a:rPr>
              <a:t>30-44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-105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774205" y="3333698"/>
            <a:ext cx="7970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Calibri" charset="0"/>
                <a:cs typeface="Times New Roman" charset="0"/>
              </a:rPr>
              <a:t>45-59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-105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98197" y="2850094"/>
            <a:ext cx="13766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60-90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387345" y="2366490"/>
            <a:ext cx="11874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≥90</a:t>
            </a:r>
          </a:p>
        </p:txBody>
      </p:sp>
      <p:sp>
        <p:nvSpPr>
          <p:cNvPr id="120" name="Rectangle 119"/>
          <p:cNvSpPr/>
          <p:nvPr/>
        </p:nvSpPr>
        <p:spPr>
          <a:xfrm rot="16200000">
            <a:off x="-1052180" y="3423696"/>
            <a:ext cx="2903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Calibri" charset="0"/>
                <a:cs typeface="Times New Roman" charset="0"/>
              </a:rPr>
              <a:t>GFR categories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Calibri" charset="0"/>
                <a:cs typeface="Times New Roman" charset="0"/>
              </a:rPr>
              <a:t>(mL/min/1.73 m</a:t>
            </a:r>
            <a:r>
              <a:rPr kumimoji="0" lang="en-AU" sz="180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Calibri" charset="0"/>
                <a:cs typeface="Times New Roman" charset="0"/>
              </a:rPr>
              <a:t>2</a:t>
            </a:r>
            <a:r>
              <a:rPr kumimoji="0" lang="en-AU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Calibri" charset="0"/>
                <a:cs typeface="Times New Roman" charset="0"/>
              </a:rPr>
              <a:t>)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-105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1290495" y="1616411"/>
            <a:ext cx="4444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Albuminuria categories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(mg/g)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-105" charset="0"/>
              <a:ea typeface="ＭＳ Ｐゴシック" pitchFamily="-105" charset="-128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576658" y="1930694"/>
            <a:ext cx="12815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A1: &lt;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30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-105" charset="0"/>
              <a:ea typeface="ＭＳ Ｐゴシック" pitchFamily="-105" charset="-128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2780481" y="1930694"/>
            <a:ext cx="14719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A2: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30-300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-105" charset="0"/>
              <a:ea typeface="ＭＳ Ｐゴシック" pitchFamily="-105" charset="-128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4144780" y="1930694"/>
            <a:ext cx="13054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A3: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&gt;300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-105" charset="0"/>
              <a:ea typeface="ＭＳ Ｐゴシック" pitchFamily="-105" charset="-128"/>
            </a:endParaRPr>
          </a:p>
        </p:txBody>
      </p:sp>
      <p:sp>
        <p:nvSpPr>
          <p:cNvPr id="130" name="5-Point Star 129"/>
          <p:cNvSpPr/>
          <p:nvPr/>
        </p:nvSpPr>
        <p:spPr bwMode="auto">
          <a:xfrm>
            <a:off x="4614619" y="3347376"/>
            <a:ext cx="365760" cy="365760"/>
          </a:xfrm>
          <a:prstGeom prst="star5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19502C0-46A7-E244-950C-2378D46AE520}"/>
              </a:ext>
            </a:extLst>
          </p:cNvPr>
          <p:cNvSpPr/>
          <p:nvPr/>
        </p:nvSpPr>
        <p:spPr bwMode="auto">
          <a:xfrm>
            <a:off x="1964055" y="2785843"/>
            <a:ext cx="274320" cy="274320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rPr>
              <a:t>D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19502C0-46A7-E244-950C-2378D46AE520}"/>
              </a:ext>
            </a:extLst>
          </p:cNvPr>
          <p:cNvSpPr/>
          <p:nvPr/>
        </p:nvSpPr>
        <p:spPr bwMode="auto">
          <a:xfrm>
            <a:off x="1764259" y="2912977"/>
            <a:ext cx="274320" cy="274320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rPr>
              <a:t>C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19502C0-46A7-E244-950C-2378D46AE520}"/>
              </a:ext>
            </a:extLst>
          </p:cNvPr>
          <p:cNvSpPr/>
          <p:nvPr/>
        </p:nvSpPr>
        <p:spPr bwMode="auto">
          <a:xfrm>
            <a:off x="2133600" y="2931251"/>
            <a:ext cx="274320" cy="274320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rPr>
              <a:t>E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4319"/>
              </p:ext>
            </p:extLst>
          </p:nvPr>
        </p:nvGraphicFramePr>
        <p:xfrm>
          <a:off x="5792470" y="1915160"/>
          <a:ext cx="292608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35058431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800" b="1" u="none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877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1" u="none" dirty="0">
                          <a:solidFill>
                            <a:schemeClr val="accent2"/>
                          </a:solidFill>
                        </a:rPr>
                        <a:t>DECLARE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3047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1" u="none" dirty="0" smtClean="0">
                          <a:solidFill>
                            <a:schemeClr val="accent2"/>
                          </a:solidFill>
                        </a:rPr>
                        <a:t>CANVAS Program</a:t>
                      </a:r>
                      <a:endParaRPr lang="en-US" sz="1800" b="1" u="none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70048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1" u="none" dirty="0">
                          <a:solidFill>
                            <a:schemeClr val="accent2"/>
                          </a:solidFill>
                        </a:rPr>
                        <a:t>EMPA-REG OUTCOME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4908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1" u="none" dirty="0">
                          <a:solidFill>
                            <a:schemeClr val="tx1"/>
                          </a:solidFill>
                        </a:rPr>
                        <a:t>CREDENCE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80169686"/>
                  </a:ext>
                </a:extLst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530994"/>
              </p:ext>
            </p:extLst>
          </p:nvPr>
        </p:nvGraphicFramePr>
        <p:xfrm>
          <a:off x="10774680" y="1366520"/>
          <a:ext cx="1188720" cy="237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val="42637809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</a:rPr>
                        <a:t>MedianUACR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mg/g)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1451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2"/>
                          </a:solidFill>
                        </a:rPr>
                        <a:t>13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5971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2"/>
                          </a:solidFill>
                        </a:rPr>
                        <a:t>12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194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2"/>
                          </a:solidFill>
                        </a:rPr>
                        <a:t>18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25496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927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65809282"/>
                  </a:ext>
                </a:extLst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221087"/>
              </p:ext>
            </p:extLst>
          </p:nvPr>
        </p:nvGraphicFramePr>
        <p:xfrm>
          <a:off x="8246110" y="1640840"/>
          <a:ext cx="2650490" cy="2103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0490">
                  <a:extLst>
                    <a:ext uri="{9D8B030D-6E8A-4147-A177-3AD203B41FA5}">
                      <a16:colId xmlns:a16="http://schemas.microsoft.com/office/drawing/2014/main" val="31426904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Mean eGFR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(mL/min/1.73 m</a:t>
                      </a:r>
                      <a:r>
                        <a:rPr lang="en-US" sz="1800" b="1" baseline="30000" dirty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) </a:t>
                      </a: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75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2"/>
                          </a:solidFill>
                        </a:rPr>
                        <a:t>85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195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2"/>
                          </a:solidFill>
                        </a:rPr>
                        <a:t>76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53807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/>
                          </a:solidFill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7455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47592202"/>
                  </a:ext>
                </a:extLst>
              </a:tr>
            </a:tbl>
          </a:graphicData>
        </a:graphic>
      </p:graphicFrame>
      <p:sp>
        <p:nvSpPr>
          <p:cNvPr id="201" name="5-Point Star 200"/>
          <p:cNvSpPr/>
          <p:nvPr/>
        </p:nvSpPr>
        <p:spPr bwMode="auto">
          <a:xfrm>
            <a:off x="5457525" y="3347376"/>
            <a:ext cx="365760" cy="365760"/>
          </a:xfrm>
          <a:prstGeom prst="star5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172200" y="3944541"/>
            <a:ext cx="5638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Sustained RRT Events</a:t>
            </a:r>
          </a:p>
          <a:p>
            <a:endParaRPr lang="en-US" sz="1000" b="1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DECLARE</a:t>
            </a:r>
            <a:r>
              <a:rPr lang="en-US" sz="2000" dirty="0">
                <a:solidFill>
                  <a:srgbClr val="000000"/>
                </a:solidFill>
              </a:rPr>
              <a:t>		   </a:t>
            </a:r>
            <a:r>
              <a:rPr lang="en-US" sz="2000" dirty="0" smtClean="0">
                <a:solidFill>
                  <a:srgbClr val="000000"/>
                </a:solidFill>
              </a:rPr>
              <a:t>Not reported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CANVAS Program	   18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EMPA-REG OUTCOME	   11</a:t>
            </a:r>
          </a:p>
          <a:p>
            <a:r>
              <a:rPr lang="en-US" sz="2000" b="1" dirty="0" smtClean="0"/>
              <a:t>CREDENCE		   176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5892923" y="3429000"/>
            <a:ext cx="6146677" cy="3149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6172200" y="5317769"/>
            <a:ext cx="6146677" cy="3149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19502C0-46A7-E244-950C-2378D46AE520}"/>
              </a:ext>
            </a:extLst>
          </p:cNvPr>
          <p:cNvSpPr/>
          <p:nvPr/>
        </p:nvSpPr>
        <p:spPr bwMode="auto">
          <a:xfrm>
            <a:off x="5486400" y="2362200"/>
            <a:ext cx="274320" cy="274320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rPr>
              <a:t>D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19502C0-46A7-E244-950C-2378D46AE520}"/>
              </a:ext>
            </a:extLst>
          </p:cNvPr>
          <p:cNvSpPr/>
          <p:nvPr/>
        </p:nvSpPr>
        <p:spPr bwMode="auto">
          <a:xfrm>
            <a:off x="5486400" y="2710180"/>
            <a:ext cx="274320" cy="274320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rPr>
              <a:t>C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19502C0-46A7-E244-950C-2378D46AE520}"/>
              </a:ext>
            </a:extLst>
          </p:cNvPr>
          <p:cNvSpPr/>
          <p:nvPr/>
        </p:nvSpPr>
        <p:spPr bwMode="auto">
          <a:xfrm>
            <a:off x="5486400" y="3048000"/>
            <a:ext cx="274320" cy="274320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rPr>
              <a:t>E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9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201" grpId="0" animBg="1"/>
      <p:bldP spid="3" grpId="0" animBg="1"/>
      <p:bldP spid="6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63247"/>
            <a:ext cx="11430000" cy="492443"/>
          </a:xfrm>
        </p:spPr>
        <p:txBody>
          <a:bodyPr/>
          <a:lstStyle/>
          <a:p>
            <a:r>
              <a:rPr lang="en-AU" dirty="0" smtClean="0"/>
              <a:t>Lower Baseline Renal Function in CREDENCE Participants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295400" y="1508125"/>
          <a:ext cx="10515600" cy="466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2514600"/>
            <a:ext cx="1186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eGFR 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&lt;60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4038600"/>
            <a:ext cx="1219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UACR &gt;300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4780" y="6304386"/>
            <a:ext cx="38924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228600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1.	Neal B, et al. </a:t>
            </a:r>
            <a:r>
              <a:rPr lang="en-US" sz="900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N </a:t>
            </a:r>
            <a:r>
              <a:rPr lang="en-US" sz="900" i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Engl</a:t>
            </a:r>
            <a:r>
              <a:rPr lang="en-US" sz="900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J </a:t>
            </a:r>
            <a:r>
              <a:rPr lang="en-US" sz="900" i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Med. </a:t>
            </a:r>
            <a:r>
              <a:rPr lang="en-US" sz="9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2017;377(7):644-657</a:t>
            </a:r>
            <a:r>
              <a:rPr lang="en-US" sz="9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.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2.	</a:t>
            </a:r>
            <a:r>
              <a:rPr lang="en-US" sz="9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Zinman</a:t>
            </a:r>
            <a:r>
              <a:rPr lang="en-US" sz="9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B, et al. </a:t>
            </a:r>
            <a:r>
              <a:rPr lang="en-US" sz="900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N </a:t>
            </a:r>
            <a:r>
              <a:rPr lang="en-US" sz="900" i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Engl</a:t>
            </a:r>
            <a:r>
              <a:rPr lang="en-US" sz="900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J </a:t>
            </a:r>
            <a:r>
              <a:rPr lang="en-US" sz="900" i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Med. </a:t>
            </a:r>
            <a:r>
              <a:rPr lang="en-US" sz="9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2015;373(22):2117-2128</a:t>
            </a:r>
            <a:r>
              <a:rPr lang="en-US" sz="9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.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3.	</a:t>
            </a:r>
            <a:r>
              <a:rPr lang="en-US" sz="900" dirty="0" err="1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Raz</a:t>
            </a:r>
            <a:r>
              <a:rPr lang="en-US" sz="9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I, </a:t>
            </a:r>
            <a:r>
              <a:rPr lang="en-US" sz="9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et al</a:t>
            </a:r>
            <a:r>
              <a:rPr lang="en-US" sz="9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. </a:t>
            </a:r>
            <a:r>
              <a:rPr lang="en-US" sz="900" i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Diabetes </a:t>
            </a:r>
            <a:r>
              <a:rPr lang="en-US" sz="900" i="1" dirty="0" err="1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Obes</a:t>
            </a:r>
            <a:r>
              <a:rPr lang="en-US" sz="900" i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900" i="1" dirty="0" err="1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Metab</a:t>
            </a:r>
            <a:r>
              <a:rPr lang="en-US" sz="900" i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. </a:t>
            </a:r>
            <a:r>
              <a:rPr lang="en-US" sz="9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2018;20(5):1102-1110.</a:t>
            </a:r>
            <a:endParaRPr lang="en-US" sz="900" dirty="0">
              <a:solidFill>
                <a:schemeClr val="bg1"/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9677400" y="1524000"/>
            <a:ext cx="1600200" cy="3810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rgbClr val="000000"/>
                </a:solidFill>
              </a:rPr>
              <a:t>CREDENCE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2400300" y="1295400"/>
            <a:ext cx="1600200" cy="609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CANVAS </a:t>
            </a:r>
            <a:br>
              <a:rPr lang="en-US" sz="1800" b="1" dirty="0" smtClean="0">
                <a:solidFill>
                  <a:srgbClr val="000000"/>
                </a:solidFill>
              </a:rPr>
            </a:br>
            <a:r>
              <a:rPr lang="en-US" sz="1800" b="1" dirty="0" smtClean="0">
                <a:solidFill>
                  <a:srgbClr val="000000"/>
                </a:solidFill>
              </a:rPr>
              <a:t>Program</a:t>
            </a:r>
            <a:r>
              <a:rPr lang="en-US" sz="1800" b="1" baseline="30000" dirty="0" smtClean="0">
                <a:solidFill>
                  <a:srgbClr val="000000"/>
                </a:solidFill>
              </a:rPr>
              <a:t>1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852041" y="1295400"/>
            <a:ext cx="1600200" cy="609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EMPA-REG </a:t>
            </a:r>
          </a:p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OUTCOME</a:t>
            </a:r>
            <a:r>
              <a:rPr lang="en-US" sz="1800" b="1" baseline="30000" dirty="0" smtClean="0">
                <a:solidFill>
                  <a:srgbClr val="000000"/>
                </a:solidFill>
              </a:rPr>
              <a:t>2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354582" y="1524000"/>
            <a:ext cx="1600200" cy="3810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DECLARE</a:t>
            </a:r>
            <a:r>
              <a:rPr lang="en-US" sz="1800" b="1" baseline="30000" dirty="0" smtClean="0">
                <a:solidFill>
                  <a:srgbClr val="000000"/>
                </a:solidFill>
              </a:rPr>
              <a:t>3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0500" y="4648200"/>
            <a:ext cx="47641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60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0500" y="5008146"/>
            <a:ext cx="47641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80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3500" y="5359400"/>
            <a:ext cx="62228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100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60500" y="3937000"/>
            <a:ext cx="47641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20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5659" y="4304271"/>
            <a:ext cx="47641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4</a:t>
            </a:r>
            <a:r>
              <a:rPr lang="en-US" sz="1600" b="1" dirty="0" smtClean="0">
                <a:solidFill>
                  <a:srgbClr val="000000"/>
                </a:solidFill>
              </a:rPr>
              <a:t>0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29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"/>
        </p:bldSub>
      </p:bldGraphic>
      <p:bldP spid="10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943202"/>
              </p:ext>
            </p:extLst>
          </p:nvPr>
        </p:nvGraphicFramePr>
        <p:xfrm>
          <a:off x="380999" y="1205276"/>
          <a:ext cx="11411620" cy="43666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17920">
                  <a:extLst>
                    <a:ext uri="{9D8B030D-6E8A-4147-A177-3AD203B41FA5}">
                      <a16:colId xmlns:a16="http://schemas.microsoft.com/office/drawing/2014/main" val="4012744856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1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66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97621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19244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  Hazard </a:t>
                      </a:r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ratio </a:t>
                      </a:r>
                      <a:b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en-US" sz="16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  (</a:t>
                      </a:r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95% CI)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19244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19244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value</a:t>
                      </a:r>
                    </a:p>
                  </a:txBody>
                  <a:tcPr marL="0" marR="0" marT="0" marB="19244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882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Primary composite outcome</a:t>
                      </a:r>
                    </a:p>
                  </a:txBody>
                  <a:tcPr marL="85725" marR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0.70 (0.59–0.82)</a:t>
                      </a:r>
                    </a:p>
                  </a:txBody>
                  <a:tcPr marL="9525" marR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0.00001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882">
                <a:tc>
                  <a:txBody>
                    <a:bodyPr/>
                    <a:lstStyle/>
                    <a:p>
                      <a:pPr marL="173038" indent="0" algn="l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Doubling of serum creatinine</a:t>
                      </a:r>
                    </a:p>
                  </a:txBody>
                  <a:tcPr marL="85725" marR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0.60 (0.48–0.76)</a:t>
                      </a:r>
                    </a:p>
                  </a:txBody>
                  <a:tcPr marL="9525" marR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882">
                <a:tc>
                  <a:txBody>
                    <a:bodyPr/>
                    <a:lstStyle/>
                    <a:p>
                      <a:pPr marL="173038" indent="0" algn="l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ESKD</a:t>
                      </a:r>
                    </a:p>
                  </a:txBody>
                  <a:tcPr marL="85725" marR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0.68 (0.54–0.86)</a:t>
                      </a:r>
                    </a:p>
                  </a:txBody>
                  <a:tcPr marL="9525" marR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0.002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882">
                <a:tc>
                  <a:txBody>
                    <a:bodyPr/>
                    <a:lstStyle/>
                    <a:p>
                      <a:pPr marL="231775" indent="0" algn="l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eGFR &lt;15 mL/min/1.73 m</a:t>
                      </a:r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57175" marR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0.60 (0.45–0.80)</a:t>
                      </a:r>
                    </a:p>
                  </a:txBody>
                  <a:tcPr marL="9525" marR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882">
                <a:tc>
                  <a:txBody>
                    <a:bodyPr/>
                    <a:lstStyle/>
                    <a:p>
                      <a:pPr marL="231775" indent="0" algn="l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Dialysis initiated or kidney transplantation</a:t>
                      </a:r>
                    </a:p>
                  </a:txBody>
                  <a:tcPr marL="257175" marR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0.74 (0.55–1.00)</a:t>
                      </a:r>
                    </a:p>
                  </a:txBody>
                  <a:tcPr marL="9525" marR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882">
                <a:tc>
                  <a:txBody>
                    <a:bodyPr/>
                    <a:lstStyle/>
                    <a:p>
                      <a:pPr marL="173038" indent="0" algn="l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Renal death</a:t>
                      </a:r>
                    </a:p>
                  </a:txBody>
                  <a:tcPr marL="85725" marR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0.39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(0.08–2.03)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endParaRPr lang="en-US" sz="1600" b="0" baseline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882">
                <a:tc>
                  <a:txBody>
                    <a:bodyPr/>
                    <a:lstStyle/>
                    <a:p>
                      <a:pPr marL="173038" indent="0" algn="l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CV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death</a:t>
                      </a:r>
                    </a:p>
                  </a:txBody>
                  <a:tcPr marL="85725" marR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0.78 (0.61–1.00)</a:t>
                      </a:r>
                    </a:p>
                  </a:txBody>
                  <a:tcPr marL="9525" marR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0.0502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88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en-AU" sz="1600" b="1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CV </a:t>
                      </a:r>
                      <a:r>
                        <a:rPr lang="en-AU" sz="16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death </a:t>
                      </a:r>
                      <a:r>
                        <a:rPr lang="en-AU" sz="1600" b="1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 hospitalization for </a:t>
                      </a:r>
                      <a:r>
                        <a:rPr lang="en-AU" sz="16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heart failure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126" marR="9212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0.69 (0.57–0.83)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88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CV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</a:rPr>
                        <a:t>death,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MI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</a:rPr>
                        <a:t>,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or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stroke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126" marR="9212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0.80 (0.67–0.95)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088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Hospitalization for heart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</a:rPr>
                        <a:t>failure</a:t>
                      </a:r>
                    </a:p>
                  </a:txBody>
                  <a:tcPr marL="92126" marR="9212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0.61 (0.47–0.80)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08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ESKD</a:t>
                      </a:r>
                      <a:r>
                        <a:rPr lang="en-AU" sz="16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doubling of serum creatinine, </a:t>
                      </a:r>
                      <a:r>
                        <a:rPr lang="en-AU" sz="1600" b="1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 </a:t>
                      </a:r>
                      <a:r>
                        <a:rPr lang="en-AU" sz="16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renal death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126" marR="9212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0.66 (0.53–0.81)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470756"/>
                  </a:ext>
                </a:extLst>
              </a:tr>
            </a:tbl>
          </a:graphicData>
        </a:graphic>
      </p:graphicFrame>
      <p:graphicFrame>
        <p:nvGraphicFramePr>
          <p:cNvPr id="30" name="Chart 29"/>
          <p:cNvGraphicFramePr>
            <a:graphicFrameLocks/>
          </p:cNvGraphicFramePr>
          <p:nvPr>
            <p:extLst/>
          </p:nvPr>
        </p:nvGraphicFramePr>
        <p:xfrm>
          <a:off x="6019800" y="1524000"/>
          <a:ext cx="3352800" cy="4403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Key </a:t>
            </a:r>
            <a:r>
              <a:rPr lang="en-US" dirty="0" smtClean="0"/>
              <a:t>Renal and CV Outcomes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4998819" y="5562600"/>
            <a:ext cx="4426535" cy="707514"/>
            <a:chOff x="4488865" y="5412060"/>
            <a:chExt cx="4426535" cy="707514"/>
          </a:xfrm>
        </p:grpSpPr>
        <p:grpSp>
          <p:nvGrpSpPr>
            <p:cNvPr id="28" name="Group 27"/>
            <p:cNvGrpSpPr/>
            <p:nvPr/>
          </p:nvGrpSpPr>
          <p:grpSpPr>
            <a:xfrm>
              <a:off x="4488865" y="5763960"/>
              <a:ext cx="4426535" cy="355614"/>
              <a:chOff x="4206006" y="5903483"/>
              <a:chExt cx="4426535" cy="355614"/>
            </a:xfrm>
          </p:grpSpPr>
          <p:sp>
            <p:nvSpPr>
              <p:cNvPr id="43" name="object 39"/>
              <p:cNvSpPr/>
              <p:nvPr/>
            </p:nvSpPr>
            <p:spPr>
              <a:xfrm>
                <a:off x="5560594" y="5950971"/>
                <a:ext cx="12363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36345">
                    <a:moveTo>
                      <a:pt x="1235786" y="0"/>
                    </a:moveTo>
                    <a:lnTo>
                      <a:pt x="0" y="0"/>
                    </a:lnTo>
                  </a:path>
                </a:pathLst>
              </a:custGeom>
              <a:ln w="38100">
                <a:solidFill>
                  <a:srgbClr val="16A3DD"/>
                </a:solidFill>
              </a:ln>
            </p:spPr>
            <p:txBody>
              <a:bodyPr wrap="square" lIns="0" tIns="0" rIns="0" bIns="0" rtlCol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sz="12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44" name="object 40"/>
              <p:cNvSpPr/>
              <p:nvPr/>
            </p:nvSpPr>
            <p:spPr>
              <a:xfrm>
                <a:off x="5492231" y="5903483"/>
                <a:ext cx="825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95250">
                    <a:moveTo>
                      <a:pt x="82257" y="0"/>
                    </a:moveTo>
                    <a:lnTo>
                      <a:pt x="0" y="47485"/>
                    </a:lnTo>
                    <a:lnTo>
                      <a:pt x="82257" y="94983"/>
                    </a:lnTo>
                    <a:lnTo>
                      <a:pt x="82257" y="0"/>
                    </a:lnTo>
                    <a:close/>
                  </a:path>
                </a:pathLst>
              </a:custGeom>
              <a:solidFill>
                <a:srgbClr val="16A3DD"/>
              </a:solidFill>
            </p:spPr>
            <p:txBody>
              <a:bodyPr wrap="square" lIns="0" tIns="0" rIns="0" bIns="0" rtlCol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sz="12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45" name="object 41"/>
              <p:cNvSpPr/>
              <p:nvPr/>
            </p:nvSpPr>
            <p:spPr>
              <a:xfrm>
                <a:off x="7002220" y="5950971"/>
                <a:ext cx="12033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3325">
                    <a:moveTo>
                      <a:pt x="1203248" y="0"/>
                    </a:moveTo>
                    <a:lnTo>
                      <a:pt x="0" y="0"/>
                    </a:lnTo>
                  </a:path>
                </a:pathLst>
              </a:custGeom>
              <a:ln w="38100">
                <a:solidFill>
                  <a:srgbClr val="16A3DD"/>
                </a:solidFill>
              </a:ln>
            </p:spPr>
            <p:txBody>
              <a:bodyPr wrap="square" lIns="0" tIns="0" rIns="0" bIns="0" rtlCol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sz="12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46" name="object 42"/>
              <p:cNvSpPr/>
              <p:nvPr/>
            </p:nvSpPr>
            <p:spPr>
              <a:xfrm>
                <a:off x="8191572" y="5903483"/>
                <a:ext cx="825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95250">
                    <a:moveTo>
                      <a:pt x="0" y="0"/>
                    </a:moveTo>
                    <a:lnTo>
                      <a:pt x="0" y="94983"/>
                    </a:lnTo>
                    <a:lnTo>
                      <a:pt x="82257" y="474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A3DD"/>
              </a:solidFill>
            </p:spPr>
            <p:txBody>
              <a:bodyPr wrap="square" lIns="0" tIns="0" rIns="0" bIns="0" rtlCol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sz="12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47" name="object 43"/>
              <p:cNvSpPr txBox="1"/>
              <p:nvPr/>
            </p:nvSpPr>
            <p:spPr>
              <a:xfrm>
                <a:off x="4206006" y="6019801"/>
                <a:ext cx="2596290" cy="239296"/>
              </a:xfrm>
              <a:prstGeom prst="rect">
                <a:avLst/>
              </a:prstGeom>
            </p:spPr>
            <p:txBody>
              <a:bodyPr vert="horz" wrap="square" lIns="0" tIns="8255" rIns="0" bIns="0" rtlCol="0">
                <a:spAutoFit/>
              </a:bodyPr>
              <a:lstStyle/>
              <a:p>
                <a:pPr marL="12700" marR="5080" indent="431165" algn="r" fontAlgn="auto">
                  <a:lnSpc>
                    <a:spcPct val="102499"/>
                  </a:lnSpc>
                  <a:spcBef>
                    <a:spcPts val="65"/>
                  </a:spcBef>
                  <a:spcAft>
                    <a:spcPts val="0"/>
                  </a:spcAft>
                </a:pPr>
                <a:r>
                  <a:rPr sz="1600" dirty="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rPr>
                  <a:t>Favors </a:t>
                </a:r>
                <a:r>
                  <a:rPr lang="en-US" sz="1600" dirty="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rPr>
                  <a:t>C</a:t>
                </a:r>
                <a:r>
                  <a:rPr sz="1600" dirty="0" smtClean="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rPr>
                  <a:t>anagliflozin</a:t>
                </a:r>
                <a:endParaRPr sz="16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48" name="object 44"/>
              <p:cNvSpPr txBox="1"/>
              <p:nvPr/>
            </p:nvSpPr>
            <p:spPr>
              <a:xfrm>
                <a:off x="7010400" y="6019800"/>
                <a:ext cx="1622141" cy="239296"/>
              </a:xfrm>
              <a:prstGeom prst="rect">
                <a:avLst/>
              </a:prstGeom>
            </p:spPr>
            <p:txBody>
              <a:bodyPr vert="horz" wrap="square" lIns="0" tIns="8255" rIns="0" bIns="0" rtlCol="0">
                <a:spAutoFit/>
              </a:bodyPr>
              <a:lstStyle/>
              <a:p>
                <a:pPr marL="12700" marR="5080" fontAlgn="auto">
                  <a:lnSpc>
                    <a:spcPct val="102499"/>
                  </a:lnSpc>
                  <a:spcBef>
                    <a:spcPts val="65"/>
                  </a:spcBef>
                  <a:spcAft>
                    <a:spcPts val="0"/>
                  </a:spcAft>
                </a:pPr>
                <a:r>
                  <a:rPr sz="1600" dirty="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rPr>
                  <a:t>Favors </a:t>
                </a:r>
                <a:r>
                  <a:rPr lang="en-US" sz="1600" dirty="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rPr>
                  <a:t>P</a:t>
                </a:r>
                <a:r>
                  <a:rPr sz="1600" dirty="0" smtClean="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rPr>
                  <a:t>lacebo</a:t>
                </a:r>
                <a:endParaRPr sz="16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5548811" y="5412060"/>
              <a:ext cx="3202813" cy="333718"/>
              <a:chOff x="4482691" y="5535185"/>
              <a:chExt cx="3202813" cy="333718"/>
            </a:xfrm>
          </p:grpSpPr>
          <p:sp>
            <p:nvSpPr>
              <p:cNvPr id="31" name="object 2"/>
              <p:cNvSpPr txBox="1"/>
              <p:nvPr/>
            </p:nvSpPr>
            <p:spPr>
              <a:xfrm>
                <a:off x="4482691" y="5640635"/>
                <a:ext cx="470989" cy="22826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 fontAlgn="auto">
                  <a:spcBef>
                    <a:spcPts val="100"/>
                  </a:spcBef>
                  <a:spcAft>
                    <a:spcPts val="0"/>
                  </a:spcAft>
                </a:pPr>
                <a:r>
                  <a:rPr sz="1400" dirty="0">
                    <a:solidFill>
                      <a:srgbClr val="231F20"/>
                    </a:solidFill>
                    <a:latin typeface="Verdana" charset="0"/>
                    <a:ea typeface="Verdana" charset="0"/>
                    <a:cs typeface="Verdana" charset="0"/>
                  </a:rPr>
                  <a:t>0.25</a:t>
                </a:r>
                <a:endParaRPr sz="14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32" name="object 3"/>
              <p:cNvSpPr txBox="1"/>
              <p:nvPr/>
            </p:nvSpPr>
            <p:spPr>
              <a:xfrm>
                <a:off x="5182280" y="5640625"/>
                <a:ext cx="376415" cy="22826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 fontAlgn="auto">
                  <a:spcBef>
                    <a:spcPts val="100"/>
                  </a:spcBef>
                  <a:spcAft>
                    <a:spcPts val="0"/>
                  </a:spcAft>
                </a:pPr>
                <a:r>
                  <a:rPr sz="1400" dirty="0">
                    <a:solidFill>
                      <a:srgbClr val="231F20"/>
                    </a:solidFill>
                    <a:latin typeface="Verdana" charset="0"/>
                    <a:ea typeface="Verdana" charset="0"/>
                    <a:cs typeface="Verdana" charset="0"/>
                  </a:rPr>
                  <a:t>0.5</a:t>
                </a:r>
                <a:endParaRPr sz="14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33" name="object 4"/>
              <p:cNvSpPr txBox="1"/>
              <p:nvPr/>
            </p:nvSpPr>
            <p:spPr>
              <a:xfrm>
                <a:off x="5914287" y="5639625"/>
                <a:ext cx="334793" cy="22826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 fontAlgn="auto">
                  <a:spcBef>
                    <a:spcPts val="100"/>
                  </a:spcBef>
                  <a:spcAft>
                    <a:spcPts val="0"/>
                  </a:spcAft>
                </a:pPr>
                <a:r>
                  <a:rPr sz="1400" dirty="0">
                    <a:solidFill>
                      <a:srgbClr val="231F20"/>
                    </a:solidFill>
                    <a:latin typeface="Verdana" charset="0"/>
                    <a:ea typeface="Verdana" charset="0"/>
                    <a:cs typeface="Verdana" charset="0"/>
                  </a:rPr>
                  <a:t>1.0</a:t>
                </a:r>
                <a:endParaRPr sz="14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34" name="object 5"/>
              <p:cNvSpPr txBox="1"/>
              <p:nvPr/>
            </p:nvSpPr>
            <p:spPr>
              <a:xfrm>
                <a:off x="6630080" y="5639625"/>
                <a:ext cx="340127" cy="22826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 fontAlgn="auto">
                  <a:spcBef>
                    <a:spcPts val="100"/>
                  </a:spcBef>
                  <a:spcAft>
                    <a:spcPts val="0"/>
                  </a:spcAft>
                </a:pPr>
                <a:r>
                  <a:rPr sz="1400" dirty="0" smtClean="0">
                    <a:solidFill>
                      <a:srgbClr val="231F20"/>
                    </a:solidFill>
                    <a:latin typeface="Verdana" charset="0"/>
                    <a:ea typeface="Verdana" charset="0"/>
                    <a:cs typeface="Verdana" charset="0"/>
                  </a:rPr>
                  <a:t>2.0</a:t>
                </a:r>
                <a:endParaRPr sz="14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35" name="object 6"/>
              <p:cNvSpPr txBox="1"/>
              <p:nvPr/>
            </p:nvSpPr>
            <p:spPr>
              <a:xfrm>
                <a:off x="7239680" y="5639625"/>
                <a:ext cx="445824" cy="22826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 fontAlgn="auto">
                  <a:spcBef>
                    <a:spcPts val="100"/>
                  </a:spcBef>
                  <a:spcAft>
                    <a:spcPts val="0"/>
                  </a:spcAft>
                </a:pPr>
                <a:r>
                  <a:rPr sz="1400" dirty="0" smtClean="0">
                    <a:solidFill>
                      <a:srgbClr val="231F20"/>
                    </a:solidFill>
                    <a:latin typeface="Verdana" charset="0"/>
                    <a:ea typeface="Verdana" charset="0"/>
                    <a:cs typeface="Verdana" charset="0"/>
                  </a:rPr>
                  <a:t>4.0</a:t>
                </a:r>
                <a:endParaRPr sz="14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36" name="object 7"/>
              <p:cNvSpPr/>
              <p:nvPr/>
            </p:nvSpPr>
            <p:spPr>
              <a:xfrm>
                <a:off x="4709511" y="5547896"/>
                <a:ext cx="127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2075">
                    <a:moveTo>
                      <a:pt x="0" y="0"/>
                    </a:moveTo>
                    <a:lnTo>
                      <a:pt x="1219" y="91859"/>
                    </a:lnTo>
                  </a:path>
                </a:pathLst>
              </a:custGeom>
              <a:ln w="1270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sz="14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37" name="object 8"/>
              <p:cNvSpPr/>
              <p:nvPr/>
            </p:nvSpPr>
            <p:spPr>
              <a:xfrm>
                <a:off x="5381853" y="5547896"/>
                <a:ext cx="127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92075">
                    <a:moveTo>
                      <a:pt x="0" y="0"/>
                    </a:moveTo>
                    <a:lnTo>
                      <a:pt x="1219" y="91859"/>
                    </a:lnTo>
                  </a:path>
                </a:pathLst>
              </a:custGeom>
              <a:ln w="1270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sz="14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38" name="object 9"/>
              <p:cNvSpPr/>
              <p:nvPr/>
            </p:nvSpPr>
            <p:spPr>
              <a:xfrm>
                <a:off x="6090679" y="5547890"/>
                <a:ext cx="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h="92075">
                    <a:moveTo>
                      <a:pt x="0" y="0"/>
                    </a:moveTo>
                    <a:lnTo>
                      <a:pt x="0" y="91871"/>
                    </a:lnTo>
                  </a:path>
                </a:pathLst>
              </a:custGeom>
              <a:ln w="1270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sz="14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39" name="object 10"/>
              <p:cNvSpPr/>
              <p:nvPr/>
            </p:nvSpPr>
            <p:spPr>
              <a:xfrm>
                <a:off x="6797953" y="5547890"/>
                <a:ext cx="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h="92075">
                    <a:moveTo>
                      <a:pt x="0" y="0"/>
                    </a:moveTo>
                    <a:lnTo>
                      <a:pt x="0" y="91871"/>
                    </a:lnTo>
                  </a:path>
                </a:pathLst>
              </a:custGeom>
              <a:ln w="1270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sz="14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40" name="object 11"/>
              <p:cNvSpPr/>
              <p:nvPr/>
            </p:nvSpPr>
            <p:spPr>
              <a:xfrm>
                <a:off x="7462005" y="5547890"/>
                <a:ext cx="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h="92075">
                    <a:moveTo>
                      <a:pt x="0" y="0"/>
                    </a:moveTo>
                    <a:lnTo>
                      <a:pt x="0" y="91871"/>
                    </a:lnTo>
                  </a:path>
                </a:pathLst>
              </a:custGeom>
              <a:ln w="1270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sz="14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41" name="object 36"/>
              <p:cNvSpPr/>
              <p:nvPr/>
            </p:nvSpPr>
            <p:spPr>
              <a:xfrm>
                <a:off x="4709511" y="5550526"/>
                <a:ext cx="27527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752725">
                    <a:moveTo>
                      <a:pt x="0" y="0"/>
                    </a:moveTo>
                    <a:lnTo>
                      <a:pt x="2752496" y="0"/>
                    </a:lnTo>
                  </a:path>
                </a:pathLst>
              </a:custGeom>
              <a:ln w="1270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sz="14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42" name="object 72"/>
              <p:cNvSpPr/>
              <p:nvPr/>
            </p:nvSpPr>
            <p:spPr>
              <a:xfrm>
                <a:off x="6089586" y="5535185"/>
                <a:ext cx="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h="12700">
                    <a:moveTo>
                      <a:pt x="-3175" y="6350"/>
                    </a:moveTo>
                    <a:lnTo>
                      <a:pt x="3175" y="6350"/>
                    </a:lnTo>
                  </a:path>
                </a:pathLst>
              </a:custGeom>
              <a:ln w="1270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sz="14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</p:grpSp>
      </p:grpSp>
      <p:sp>
        <p:nvSpPr>
          <p:cNvPr id="49" name="Isosceles Triangle 48"/>
          <p:cNvSpPr>
            <a:spLocks noChangeAspect="1"/>
          </p:cNvSpPr>
          <p:nvPr/>
        </p:nvSpPr>
        <p:spPr bwMode="auto">
          <a:xfrm rot="16200000">
            <a:off x="6202331" y="3621056"/>
            <a:ext cx="87536" cy="80802"/>
          </a:xfrm>
          <a:prstGeom prst="triangl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64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10">
            <a:extLst>
              <a:ext uri="{FF2B5EF4-FFF2-40B4-BE49-F238E27FC236}">
                <a16:creationId xmlns:a16="http://schemas.microsoft.com/office/drawing/2014/main" id="{B857CF45-26E2-49F0-8997-1B91C65167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6743412"/>
              </p:ext>
            </p:extLst>
          </p:nvPr>
        </p:nvGraphicFramePr>
        <p:xfrm>
          <a:off x="381003" y="1196448"/>
          <a:ext cx="11467448" cy="2682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146">
                  <a:extLst>
                    <a:ext uri="{9D8B030D-6E8A-4147-A177-3AD203B41FA5}">
                      <a16:colId xmlns:a16="http://schemas.microsoft.com/office/drawing/2014/main" val="1816109815"/>
                    </a:ext>
                  </a:extLst>
                </a:gridCol>
                <a:gridCol w="1657226">
                  <a:extLst>
                    <a:ext uri="{9D8B030D-6E8A-4147-A177-3AD203B41FA5}">
                      <a16:colId xmlns:a16="http://schemas.microsoft.com/office/drawing/2014/main" val="4286030900"/>
                    </a:ext>
                  </a:extLst>
                </a:gridCol>
                <a:gridCol w="1657226">
                  <a:extLst>
                    <a:ext uri="{9D8B030D-6E8A-4147-A177-3AD203B41FA5}">
                      <a16:colId xmlns:a16="http://schemas.microsoft.com/office/drawing/2014/main" val="3270148967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407965997"/>
                    </a:ext>
                  </a:extLst>
                </a:gridCol>
                <a:gridCol w="2917810">
                  <a:extLst>
                    <a:ext uri="{9D8B030D-6E8A-4147-A177-3AD203B41FA5}">
                      <a16:colId xmlns:a16="http://schemas.microsoft.com/office/drawing/2014/main" val="3233581330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392403460"/>
                    </a:ext>
                  </a:extLst>
                </a:gridCol>
              </a:tblGrid>
              <a:tr h="9529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8503" marR="68503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Participants with an event per 1000 patient-years 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(n/N)</a:t>
                      </a:r>
                    </a:p>
                  </a:txBody>
                  <a:tcPr marL="68503" marR="68503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03" marR="68503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IRD per 1000 </a:t>
                      </a:r>
                      <a:b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</a:b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patient-years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(95% CI)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68503" marR="68503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Hazard ratio </a:t>
                      </a: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(95% CI)</a:t>
                      </a:r>
                    </a:p>
                  </a:txBody>
                  <a:tcPr marL="68503" marR="68503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8503" marR="68503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1341507"/>
                  </a:ext>
                </a:extLst>
              </a:tr>
              <a:tr h="3882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8503" marR="68503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Canagliflozin</a:t>
                      </a:r>
                    </a:p>
                  </a:txBody>
                  <a:tcPr marL="68503" marR="68503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Placebo</a:t>
                      </a:r>
                      <a:endParaRPr lang="en-US" sz="16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03" marR="68503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68503" marR="68503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CREDENCE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12.3 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(70/2200)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11.2 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(63/2197)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1.16 </a:t>
                      </a:r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(–2.87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, 5.18)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1.11 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(0.79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1.56)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224005"/>
                  </a:ext>
                </a:extLst>
              </a:tr>
              <a:tr h="670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</a:rPr>
                        <a:t>CANVAS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Program</a:t>
                      </a:r>
                      <a:r>
                        <a:rPr lang="en-US" sz="1600" b="1" baseline="300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en-US" sz="1600" b="1" baseline="300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8503" marR="6850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6.3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140/5790)</a:t>
                      </a:r>
                    </a:p>
                  </a:txBody>
                  <a:tcPr marL="68503" marR="685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3.4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47/4344)</a:t>
                      </a:r>
                    </a:p>
                  </a:txBody>
                  <a:tcPr marL="68503" marR="685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2.93 </a:t>
                      </a:r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1.50, 4.36)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03" marR="685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1.97 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(1.41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2.75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5708" marR="5708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1953791"/>
                  </a:ext>
                </a:extLst>
              </a:tr>
            </a:tbl>
          </a:graphicData>
        </a:graphic>
      </p:graphicFrame>
      <p:graphicFrame>
        <p:nvGraphicFramePr>
          <p:cNvPr id="20" name="Chart 19"/>
          <p:cNvGraphicFramePr/>
          <p:nvPr>
            <p:extLst/>
          </p:nvPr>
        </p:nvGraphicFramePr>
        <p:xfrm>
          <a:off x="6710368" y="2514600"/>
          <a:ext cx="3802566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63251"/>
            <a:ext cx="11734800" cy="49244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Lower Extremity Amputation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4780" y="6400800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228600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IRD, incidence rate difference.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1</a:t>
            </a:r>
            <a:r>
              <a:rPr lang="en-US" sz="9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.	</a:t>
            </a:r>
            <a:r>
              <a:rPr lang="en-US" sz="9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Neal </a:t>
            </a:r>
            <a:r>
              <a:rPr lang="en-US" sz="9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B, et al. </a:t>
            </a:r>
            <a:r>
              <a:rPr lang="en-US" sz="900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N </a:t>
            </a:r>
            <a:r>
              <a:rPr lang="en-US" sz="900" i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Engl</a:t>
            </a:r>
            <a:r>
              <a:rPr lang="en-US" sz="900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J </a:t>
            </a:r>
            <a:r>
              <a:rPr lang="en-US" sz="900" i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Med. </a:t>
            </a:r>
            <a:r>
              <a:rPr lang="en-US" sz="9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2017;377(7):644-657.</a:t>
            </a:r>
            <a:endParaRPr lang="en-US" sz="900" dirty="0">
              <a:solidFill>
                <a:schemeClr val="bg1"/>
              </a:solidFill>
              <a:latin typeface="+mj-lt"/>
              <a:ea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445741" y="3908563"/>
            <a:ext cx="5146059" cy="719439"/>
            <a:chOff x="4419600" y="4670563"/>
            <a:chExt cx="5146059" cy="719439"/>
          </a:xfrm>
          <a:noFill/>
        </p:grpSpPr>
        <p:grpSp>
          <p:nvGrpSpPr>
            <p:cNvPr id="23" name="Group 22"/>
            <p:cNvGrpSpPr/>
            <p:nvPr/>
          </p:nvGrpSpPr>
          <p:grpSpPr>
            <a:xfrm>
              <a:off x="4419600" y="5034388"/>
              <a:ext cx="4888640" cy="355614"/>
              <a:chOff x="3971916" y="5903483"/>
              <a:chExt cx="4888640" cy="355614"/>
            </a:xfrm>
            <a:grpFill/>
          </p:grpSpPr>
          <p:sp>
            <p:nvSpPr>
              <p:cNvPr id="24" name="object 39"/>
              <p:cNvSpPr/>
              <p:nvPr/>
            </p:nvSpPr>
            <p:spPr>
              <a:xfrm>
                <a:off x="5560595" y="5950970"/>
                <a:ext cx="1007612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1236345">
                    <a:moveTo>
                      <a:pt x="1235786" y="0"/>
                    </a:moveTo>
                    <a:lnTo>
                      <a:pt x="0" y="0"/>
                    </a:lnTo>
                  </a:path>
                </a:pathLst>
              </a:custGeom>
              <a:grpFill/>
              <a:ln w="38100">
                <a:solidFill>
                  <a:srgbClr val="16A3DD"/>
                </a:solidFill>
              </a:ln>
            </p:spPr>
            <p:txBody>
              <a:bodyPr wrap="square" lIns="0" tIns="0" rIns="0" bIns="0" rtlCol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sz="16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28" name="object 40"/>
              <p:cNvSpPr/>
              <p:nvPr/>
            </p:nvSpPr>
            <p:spPr>
              <a:xfrm>
                <a:off x="5492231" y="5903483"/>
                <a:ext cx="825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95250">
                    <a:moveTo>
                      <a:pt x="82257" y="0"/>
                    </a:moveTo>
                    <a:lnTo>
                      <a:pt x="0" y="47485"/>
                    </a:lnTo>
                    <a:lnTo>
                      <a:pt x="82257" y="94983"/>
                    </a:lnTo>
                    <a:lnTo>
                      <a:pt x="82257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sz="16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29" name="object 41"/>
              <p:cNvSpPr/>
              <p:nvPr/>
            </p:nvSpPr>
            <p:spPr>
              <a:xfrm>
                <a:off x="6773620" y="5950970"/>
                <a:ext cx="2004386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1203325">
                    <a:moveTo>
                      <a:pt x="1203248" y="0"/>
                    </a:moveTo>
                    <a:lnTo>
                      <a:pt x="0" y="0"/>
                    </a:lnTo>
                  </a:path>
                </a:pathLst>
              </a:custGeom>
              <a:grpFill/>
              <a:ln w="38100">
                <a:solidFill>
                  <a:srgbClr val="16A3DD"/>
                </a:solidFill>
              </a:ln>
            </p:spPr>
            <p:txBody>
              <a:bodyPr wrap="square" lIns="0" tIns="0" rIns="0" bIns="0" rtlCol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sz="16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30" name="object 42"/>
              <p:cNvSpPr/>
              <p:nvPr/>
            </p:nvSpPr>
            <p:spPr>
              <a:xfrm>
                <a:off x="8778006" y="5903483"/>
                <a:ext cx="825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95250">
                    <a:moveTo>
                      <a:pt x="0" y="0"/>
                    </a:moveTo>
                    <a:lnTo>
                      <a:pt x="0" y="94983"/>
                    </a:lnTo>
                    <a:lnTo>
                      <a:pt x="82257" y="474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sz="1600" dirty="0">
                  <a:solidFill>
                    <a:srgbClr val="00427A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31" name="object 43"/>
              <p:cNvSpPr txBox="1"/>
              <p:nvPr/>
            </p:nvSpPr>
            <p:spPr>
              <a:xfrm>
                <a:off x="3971916" y="6019801"/>
                <a:ext cx="2596290" cy="239296"/>
              </a:xfrm>
              <a:prstGeom prst="rect">
                <a:avLst/>
              </a:prstGeom>
              <a:grpFill/>
            </p:spPr>
            <p:txBody>
              <a:bodyPr vert="horz" wrap="square" lIns="0" tIns="8255" rIns="0" bIns="0" rtlCol="0">
                <a:spAutoFit/>
              </a:bodyPr>
              <a:lstStyle/>
              <a:p>
                <a:pPr marL="12700" marR="5080" indent="431165" algn="r" fontAlgn="auto">
                  <a:lnSpc>
                    <a:spcPct val="102499"/>
                  </a:lnSpc>
                  <a:spcBef>
                    <a:spcPts val="65"/>
                  </a:spcBef>
                  <a:spcAft>
                    <a:spcPts val="0"/>
                  </a:spcAft>
                </a:pPr>
                <a:r>
                  <a:rPr sz="1600" dirty="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rPr>
                  <a:t>Favors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rPr>
                  <a:t>C</a:t>
                </a:r>
                <a:r>
                  <a:rPr sz="1600" dirty="0" smtClean="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rPr>
                  <a:t>anagliflozin</a:t>
                </a:r>
                <a:endParaRPr sz="16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32" name="object 44"/>
              <p:cNvSpPr txBox="1"/>
              <p:nvPr/>
            </p:nvSpPr>
            <p:spPr>
              <a:xfrm>
                <a:off x="6781800" y="6019800"/>
                <a:ext cx="1691406" cy="239296"/>
              </a:xfrm>
              <a:prstGeom prst="rect">
                <a:avLst/>
              </a:prstGeom>
              <a:grpFill/>
            </p:spPr>
            <p:txBody>
              <a:bodyPr vert="horz" wrap="square" lIns="0" tIns="8255" rIns="0" bIns="0" rtlCol="0">
                <a:spAutoFit/>
              </a:bodyPr>
              <a:lstStyle/>
              <a:p>
                <a:pPr marL="12700" marR="5080" fontAlgn="auto">
                  <a:lnSpc>
                    <a:spcPct val="102499"/>
                  </a:lnSpc>
                  <a:spcBef>
                    <a:spcPts val="65"/>
                  </a:spcBef>
                  <a:spcAft>
                    <a:spcPts val="0"/>
                  </a:spcAft>
                </a:pPr>
                <a:r>
                  <a:rPr sz="1600" dirty="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rPr>
                  <a:t>Favors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rPr>
                  <a:t>P</a:t>
                </a:r>
                <a:r>
                  <a:rPr sz="1600" dirty="0" smtClean="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rPr>
                  <a:t>lacebo</a:t>
                </a:r>
                <a:endParaRPr sz="16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</p:grpSp>
        <p:sp>
          <p:nvSpPr>
            <p:cNvPr id="34" name="object 2"/>
            <p:cNvSpPr txBox="1"/>
            <p:nvPr/>
          </p:nvSpPr>
          <p:spPr>
            <a:xfrm>
              <a:off x="5796690" y="4776013"/>
              <a:ext cx="439801" cy="197490"/>
            </a:xfrm>
            <a:prstGeom prst="rect">
              <a:avLst/>
            </a:prstGeom>
            <a:grpFill/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 fontAlgn="auto">
                <a:spcBef>
                  <a:spcPts val="100"/>
                </a:spcBef>
                <a:spcAft>
                  <a:spcPts val="0"/>
                </a:spcAft>
              </a:pPr>
              <a:r>
                <a:rPr sz="1200" dirty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0.5</a:t>
              </a: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5" name="object 4"/>
            <p:cNvSpPr txBox="1"/>
            <p:nvPr/>
          </p:nvSpPr>
          <p:spPr>
            <a:xfrm>
              <a:off x="6847702" y="4775003"/>
              <a:ext cx="402650" cy="197490"/>
            </a:xfrm>
            <a:prstGeom prst="rect">
              <a:avLst/>
            </a:prstGeom>
            <a:grpFill/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 fontAlgn="auto">
                <a:spcBef>
                  <a:spcPts val="100"/>
                </a:spcBef>
                <a:spcAft>
                  <a:spcPts val="0"/>
                </a:spcAft>
              </a:pPr>
              <a:r>
                <a:rPr sz="1200" dirty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1.0</a:t>
              </a: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6" name="object 6"/>
            <p:cNvSpPr txBox="1"/>
            <p:nvPr/>
          </p:nvSpPr>
          <p:spPr>
            <a:xfrm>
              <a:off x="7892335" y="4775003"/>
              <a:ext cx="536186" cy="197490"/>
            </a:xfrm>
            <a:prstGeom prst="rect">
              <a:avLst/>
            </a:prstGeom>
            <a:grpFill/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 fontAlgn="auto">
                <a:spcBef>
                  <a:spcPts val="10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2</a:t>
              </a:r>
              <a:r>
                <a:rPr sz="1200" dirty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.0</a:t>
              </a: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7" name="object 7"/>
            <p:cNvSpPr/>
            <p:nvPr/>
          </p:nvSpPr>
          <p:spPr>
            <a:xfrm>
              <a:off x="5998383" y="4670563"/>
              <a:ext cx="1527" cy="92075"/>
            </a:xfrm>
            <a:custGeom>
              <a:avLst/>
              <a:gdLst/>
              <a:ahLst/>
              <a:cxnLst/>
              <a:rect l="l" t="t" r="r" b="b"/>
              <a:pathLst>
                <a:path w="1269" h="92075">
                  <a:moveTo>
                    <a:pt x="0" y="0"/>
                  </a:moveTo>
                  <a:lnTo>
                    <a:pt x="1219" y="91859"/>
                  </a:lnTo>
                </a:path>
              </a:pathLst>
            </a:custGeom>
            <a:grpFill/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8" name="object 9"/>
            <p:cNvSpPr/>
            <p:nvPr/>
          </p:nvSpPr>
          <p:spPr>
            <a:xfrm>
              <a:off x="7049027" y="467056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h="92075">
                  <a:moveTo>
                    <a:pt x="0" y="0"/>
                  </a:moveTo>
                  <a:lnTo>
                    <a:pt x="0" y="91871"/>
                  </a:lnTo>
                </a:path>
              </a:pathLst>
            </a:custGeom>
            <a:grpFill/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9" name="object 11"/>
            <p:cNvSpPr/>
            <p:nvPr/>
          </p:nvSpPr>
          <p:spPr>
            <a:xfrm>
              <a:off x="8160428" y="467056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h="92075">
                  <a:moveTo>
                    <a:pt x="0" y="0"/>
                  </a:moveTo>
                  <a:lnTo>
                    <a:pt x="0" y="91871"/>
                  </a:lnTo>
                </a:path>
              </a:pathLst>
            </a:custGeom>
            <a:grpFill/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40" name="object 36"/>
            <p:cNvSpPr/>
            <p:nvPr/>
          </p:nvSpPr>
          <p:spPr>
            <a:xfrm>
              <a:off x="5998383" y="4670563"/>
              <a:ext cx="3310660" cy="0"/>
            </a:xfrm>
            <a:custGeom>
              <a:avLst/>
              <a:gdLst/>
              <a:ahLst/>
              <a:cxnLst/>
              <a:rect l="l" t="t" r="r" b="b"/>
              <a:pathLst>
                <a:path w="2752725">
                  <a:moveTo>
                    <a:pt x="0" y="0"/>
                  </a:moveTo>
                  <a:lnTo>
                    <a:pt x="2752496" y="0"/>
                  </a:lnTo>
                </a:path>
              </a:pathLst>
            </a:custGeom>
            <a:grpFill/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41" name="object 72"/>
            <p:cNvSpPr/>
            <p:nvPr/>
          </p:nvSpPr>
          <p:spPr>
            <a:xfrm>
              <a:off x="7049027" y="467056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-3175" y="6350"/>
                  </a:moveTo>
                  <a:lnTo>
                    <a:pt x="3175" y="6350"/>
                  </a:lnTo>
                </a:path>
              </a:pathLst>
            </a:custGeom>
            <a:grpFill/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42" name="object 6"/>
            <p:cNvSpPr txBox="1"/>
            <p:nvPr/>
          </p:nvSpPr>
          <p:spPr>
            <a:xfrm>
              <a:off x="9029473" y="4763381"/>
              <a:ext cx="536186" cy="197490"/>
            </a:xfrm>
            <a:prstGeom prst="rect">
              <a:avLst/>
            </a:prstGeom>
            <a:grpFill/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 fontAlgn="auto">
                <a:spcBef>
                  <a:spcPts val="100"/>
                </a:spcBef>
                <a:spcAft>
                  <a:spcPts val="0"/>
                </a:spcAft>
              </a:pPr>
              <a:r>
                <a:rPr lang="en-US" sz="1200" dirty="0" smtClean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4</a:t>
              </a:r>
              <a:r>
                <a:rPr sz="1200" dirty="0" smtClean="0">
                  <a:solidFill>
                    <a:srgbClr val="231F20"/>
                  </a:solidFill>
                  <a:latin typeface="Verdana" charset="0"/>
                  <a:ea typeface="Verdana" charset="0"/>
                  <a:cs typeface="Verdana" charset="0"/>
                </a:rPr>
                <a:t>.0</a:t>
              </a: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43" name="object 11"/>
            <p:cNvSpPr/>
            <p:nvPr/>
          </p:nvSpPr>
          <p:spPr>
            <a:xfrm>
              <a:off x="9305186" y="4670563"/>
              <a:ext cx="0" cy="91440"/>
            </a:xfrm>
            <a:custGeom>
              <a:avLst/>
              <a:gdLst/>
              <a:ahLst/>
              <a:cxnLst/>
              <a:rect l="l" t="t" r="r" b="b"/>
              <a:pathLst>
                <a:path h="92075">
                  <a:moveTo>
                    <a:pt x="0" y="0"/>
                  </a:moveTo>
                  <a:lnTo>
                    <a:pt x="0" y="91871"/>
                  </a:lnTo>
                </a:path>
              </a:pathLst>
            </a:custGeom>
            <a:grpFill/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81000" y="5083314"/>
            <a:ext cx="1143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>
              <a:spcBef>
                <a:spcPts val="200"/>
              </a:spcBef>
              <a:spcAft>
                <a:spcPts val="200"/>
              </a:spcAft>
            </a:pPr>
            <a:r>
              <a:rPr lang="en-US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Whether the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increased 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risk of lower limb amputation in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the CANVAS Program was 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due to differing trial populations or protocols, or to chance remains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unclear</a:t>
            </a:r>
            <a:endParaRPr lang="en-US" sz="2800" dirty="0"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6C295-AC65-4E2D-ABDB-80A30E71A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509086"/>
            <a:ext cx="11963401" cy="492443"/>
          </a:xfrm>
        </p:spPr>
        <p:txBody>
          <a:bodyPr/>
          <a:lstStyle/>
          <a:p>
            <a:r>
              <a:rPr lang="en-US" dirty="0"/>
              <a:t>Dialysis Survival Compared to Common Cancers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B7FCCB-FB4A-4006-851A-C371400845FF}"/>
              </a:ext>
            </a:extLst>
          </p:cNvPr>
          <p:cNvSpPr txBox="1"/>
          <p:nvPr/>
        </p:nvSpPr>
        <p:spPr>
          <a:xfrm>
            <a:off x="643467" y="5638800"/>
            <a:ext cx="1089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Unadjusted 10-year survival for all-cause mortality in Canada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-105" charset="0"/>
              <a:ea typeface="ＭＳ Ｐゴシック" pitchFamily="-105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N = 33,500 incident maintenance dialysis patients; 532,452 incident cancer patients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D7DDAE-1BE7-45AD-97A0-9C4BE80C9F7E}"/>
              </a:ext>
            </a:extLst>
          </p:cNvPr>
          <p:cNvSpPr txBox="1"/>
          <p:nvPr/>
        </p:nvSpPr>
        <p:spPr>
          <a:xfrm>
            <a:off x="358140" y="6445470"/>
            <a:ext cx="56797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Naylor KL, et al.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Am J Kidney Dis.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 2019.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Epub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 ahead of print. doi:10.1053/j.ajkd.2018.12.011.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029200" y="1676400"/>
            <a:ext cx="4572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427A"/>
              </a:solidFill>
              <a:effectLst/>
              <a:uLnTx/>
              <a:uFillTx/>
              <a:latin typeface="Verdana" charset="0"/>
              <a:ea typeface="ＭＳ Ｐゴシック" pitchFamily="-105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4C4B63-6044-47A0-AD7D-67D6E9971A58}"/>
              </a:ext>
            </a:extLst>
          </p:cNvPr>
          <p:cNvSpPr txBox="1"/>
          <p:nvPr/>
        </p:nvSpPr>
        <p:spPr>
          <a:xfrm>
            <a:off x="7226300" y="1219200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Men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048050" y="1757916"/>
            <a:ext cx="457200" cy="2994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427A"/>
              </a:solidFill>
              <a:effectLst/>
              <a:uLnTx/>
              <a:uFillTx/>
              <a:latin typeface="Verdana" charset="0"/>
              <a:ea typeface="ＭＳ Ｐゴシック" pitchFamily="-105" charset="-128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1C2464-80B5-634A-8A85-54AC0E023081}"/>
              </a:ext>
            </a:extLst>
          </p:cNvPr>
          <p:cNvCxnSpPr/>
          <p:nvPr/>
        </p:nvCxnSpPr>
        <p:spPr bwMode="auto">
          <a:xfrm>
            <a:off x="1391224" y="1761726"/>
            <a:ext cx="838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FB97B8-4603-344A-91D9-E3C26FCEA74B}"/>
              </a:ext>
            </a:extLst>
          </p:cNvPr>
          <p:cNvCxnSpPr/>
          <p:nvPr/>
        </p:nvCxnSpPr>
        <p:spPr bwMode="auto">
          <a:xfrm>
            <a:off x="1391224" y="2085576"/>
            <a:ext cx="838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730848-82F8-8E47-8D78-A11911463EE0}"/>
              </a:ext>
            </a:extLst>
          </p:cNvPr>
          <p:cNvCxnSpPr/>
          <p:nvPr/>
        </p:nvCxnSpPr>
        <p:spPr bwMode="auto">
          <a:xfrm>
            <a:off x="1391224" y="2409426"/>
            <a:ext cx="838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4C7CA49-F64E-A740-9B31-D4A7F68B6686}"/>
              </a:ext>
            </a:extLst>
          </p:cNvPr>
          <p:cNvCxnSpPr/>
          <p:nvPr/>
        </p:nvCxnSpPr>
        <p:spPr bwMode="auto">
          <a:xfrm>
            <a:off x="1391224" y="2729466"/>
            <a:ext cx="838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EC98EDC-4AE9-7442-94F4-7A1CD5DD7156}"/>
              </a:ext>
            </a:extLst>
          </p:cNvPr>
          <p:cNvCxnSpPr/>
          <p:nvPr/>
        </p:nvCxnSpPr>
        <p:spPr bwMode="auto">
          <a:xfrm>
            <a:off x="1391224" y="3049506"/>
            <a:ext cx="838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AE2B4DF-B5CC-AA4F-AF7E-1E924D05803D}"/>
              </a:ext>
            </a:extLst>
          </p:cNvPr>
          <p:cNvCxnSpPr/>
          <p:nvPr/>
        </p:nvCxnSpPr>
        <p:spPr bwMode="auto">
          <a:xfrm>
            <a:off x="1391224" y="3369546"/>
            <a:ext cx="838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05B72E-BF21-2D44-B2DB-305E49668197}"/>
              </a:ext>
            </a:extLst>
          </p:cNvPr>
          <p:cNvCxnSpPr/>
          <p:nvPr/>
        </p:nvCxnSpPr>
        <p:spPr bwMode="auto">
          <a:xfrm>
            <a:off x="1391224" y="3697206"/>
            <a:ext cx="838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480872-EE51-8E4C-BA2D-11907B2BE8ED}"/>
              </a:ext>
            </a:extLst>
          </p:cNvPr>
          <p:cNvCxnSpPr/>
          <p:nvPr/>
        </p:nvCxnSpPr>
        <p:spPr bwMode="auto">
          <a:xfrm>
            <a:off x="1391224" y="4017246"/>
            <a:ext cx="838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E4EAB75-6AE9-534A-AD49-2A4C15A2D7AC}"/>
              </a:ext>
            </a:extLst>
          </p:cNvPr>
          <p:cNvCxnSpPr/>
          <p:nvPr/>
        </p:nvCxnSpPr>
        <p:spPr bwMode="auto">
          <a:xfrm>
            <a:off x="1391224" y="4337286"/>
            <a:ext cx="838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EF0AD92-9AEF-784E-BD1D-74D232FBC422}"/>
              </a:ext>
            </a:extLst>
          </p:cNvPr>
          <p:cNvCxnSpPr/>
          <p:nvPr/>
        </p:nvCxnSpPr>
        <p:spPr bwMode="auto">
          <a:xfrm>
            <a:off x="1391224" y="4657326"/>
            <a:ext cx="838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BE3AB35-BEDB-2242-B958-906E572F4123}"/>
              </a:ext>
            </a:extLst>
          </p:cNvPr>
          <p:cNvCxnSpPr/>
          <p:nvPr/>
        </p:nvCxnSpPr>
        <p:spPr bwMode="auto">
          <a:xfrm>
            <a:off x="1391224" y="4977366"/>
            <a:ext cx="838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94D7049-088F-DF47-ACAF-FD6671CA3F22}"/>
              </a:ext>
            </a:extLst>
          </p:cNvPr>
          <p:cNvCxnSpPr>
            <a:cxnSpLocks/>
          </p:cNvCxnSpPr>
          <p:nvPr/>
        </p:nvCxnSpPr>
        <p:spPr bwMode="auto">
          <a:xfrm>
            <a:off x="1462290" y="4977366"/>
            <a:ext cx="341071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642DA938-C535-8F47-918E-DB5E3F4FF21D}"/>
              </a:ext>
            </a:extLst>
          </p:cNvPr>
          <p:cNvCxnSpPr>
            <a:cxnSpLocks/>
          </p:cNvCxnSpPr>
          <p:nvPr/>
        </p:nvCxnSpPr>
        <p:spPr bwMode="auto">
          <a:xfrm flipV="1">
            <a:off x="1475044" y="1757917"/>
            <a:ext cx="0" cy="33108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C7D6B70A-D0F0-E742-A1C5-2BEAA430CAB5}"/>
              </a:ext>
            </a:extLst>
          </p:cNvPr>
          <p:cNvCxnSpPr>
            <a:cxnSpLocks/>
          </p:cNvCxnSpPr>
          <p:nvPr/>
        </p:nvCxnSpPr>
        <p:spPr bwMode="auto">
          <a:xfrm flipV="1">
            <a:off x="2597908" y="4977366"/>
            <a:ext cx="0" cy="914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1BF72C10-F5FA-664E-AA62-892D1802CE4D}"/>
              </a:ext>
            </a:extLst>
          </p:cNvPr>
          <p:cNvCxnSpPr>
            <a:cxnSpLocks/>
          </p:cNvCxnSpPr>
          <p:nvPr/>
        </p:nvCxnSpPr>
        <p:spPr bwMode="auto">
          <a:xfrm flipV="1">
            <a:off x="3730247" y="4977366"/>
            <a:ext cx="0" cy="914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38673568-0111-DF4A-B40C-7A0CC8A959DE}"/>
              </a:ext>
            </a:extLst>
          </p:cNvPr>
          <p:cNvCxnSpPr>
            <a:cxnSpLocks/>
          </p:cNvCxnSpPr>
          <p:nvPr/>
        </p:nvCxnSpPr>
        <p:spPr bwMode="auto">
          <a:xfrm flipV="1">
            <a:off x="4876800" y="4977366"/>
            <a:ext cx="0" cy="914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2" name="TextBox 211">
            <a:extLst>
              <a:ext uri="{FF2B5EF4-FFF2-40B4-BE49-F238E27FC236}">
                <a16:creationId xmlns:a16="http://schemas.microsoft.com/office/drawing/2014/main" id="{4F0442F1-6B44-7044-8E72-33EA7624A588}"/>
              </a:ext>
            </a:extLst>
          </p:cNvPr>
          <p:cNvSpPr txBox="1"/>
          <p:nvPr/>
        </p:nvSpPr>
        <p:spPr>
          <a:xfrm>
            <a:off x="2459011" y="137870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DEF7A739-E29E-9C47-BCFB-3F059B5E0CC6}"/>
              </a:ext>
            </a:extLst>
          </p:cNvPr>
          <p:cNvSpPr txBox="1"/>
          <p:nvPr/>
        </p:nvSpPr>
        <p:spPr>
          <a:xfrm>
            <a:off x="2425223" y="1219200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Women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1529338A-012E-9244-BD2F-077B5790775E}"/>
              </a:ext>
            </a:extLst>
          </p:cNvPr>
          <p:cNvSpPr txBox="1"/>
          <p:nvPr/>
        </p:nvSpPr>
        <p:spPr>
          <a:xfrm rot="16200000">
            <a:off x="-410021" y="3209357"/>
            <a:ext cx="2642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Survival probability (%)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80C88E49-0E75-9046-B14B-081B246403CC}"/>
              </a:ext>
            </a:extLst>
          </p:cNvPr>
          <p:cNvSpPr txBox="1"/>
          <p:nvPr/>
        </p:nvSpPr>
        <p:spPr>
          <a:xfrm>
            <a:off x="972095" y="1630151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100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98651E17-E27D-D64F-B47B-1F376CD85E17}"/>
              </a:ext>
            </a:extLst>
          </p:cNvPr>
          <p:cNvSpPr txBox="1"/>
          <p:nvPr/>
        </p:nvSpPr>
        <p:spPr>
          <a:xfrm>
            <a:off x="1069879" y="1957061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90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C7E364C8-FF87-F845-BFDB-75CAF043D174}"/>
              </a:ext>
            </a:extLst>
          </p:cNvPr>
          <p:cNvSpPr txBox="1"/>
          <p:nvPr/>
        </p:nvSpPr>
        <p:spPr>
          <a:xfrm>
            <a:off x="1069879" y="2279233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80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E7D58B8B-78B2-DE47-9D32-61ADC7F7F5C7}"/>
              </a:ext>
            </a:extLst>
          </p:cNvPr>
          <p:cNvSpPr txBox="1"/>
          <p:nvPr/>
        </p:nvSpPr>
        <p:spPr>
          <a:xfrm>
            <a:off x="1069879" y="2596667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70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C8376E2-F660-6D4C-975C-94CDC8191618}"/>
              </a:ext>
            </a:extLst>
          </p:cNvPr>
          <p:cNvSpPr txBox="1"/>
          <p:nvPr/>
        </p:nvSpPr>
        <p:spPr>
          <a:xfrm>
            <a:off x="1069879" y="2918839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60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D70B5852-4BF6-6B4B-8ACC-5377DDA47684}"/>
              </a:ext>
            </a:extLst>
          </p:cNvPr>
          <p:cNvSpPr txBox="1"/>
          <p:nvPr/>
        </p:nvSpPr>
        <p:spPr>
          <a:xfrm>
            <a:off x="1069879" y="3241011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50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CA3F7784-0732-4C4D-8E9C-FC2696E5A244}"/>
              </a:ext>
            </a:extLst>
          </p:cNvPr>
          <p:cNvSpPr txBox="1"/>
          <p:nvPr/>
        </p:nvSpPr>
        <p:spPr>
          <a:xfrm>
            <a:off x="1069879" y="3558446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40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BC41592A-D9B8-4B47-99DC-77BF288F88D7}"/>
              </a:ext>
            </a:extLst>
          </p:cNvPr>
          <p:cNvSpPr txBox="1"/>
          <p:nvPr/>
        </p:nvSpPr>
        <p:spPr>
          <a:xfrm>
            <a:off x="1069879" y="3880618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30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CC58E616-25E4-064A-9859-2C08E781E065}"/>
              </a:ext>
            </a:extLst>
          </p:cNvPr>
          <p:cNvSpPr txBox="1"/>
          <p:nvPr/>
        </p:nvSpPr>
        <p:spPr>
          <a:xfrm>
            <a:off x="1069879" y="4207528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20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3CB3466A-99FF-934A-A6D8-707631320BF4}"/>
              </a:ext>
            </a:extLst>
          </p:cNvPr>
          <p:cNvSpPr txBox="1"/>
          <p:nvPr/>
        </p:nvSpPr>
        <p:spPr>
          <a:xfrm>
            <a:off x="1069879" y="4524963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10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19418F9F-9BBB-A846-BCE1-C59D100C95D3}"/>
              </a:ext>
            </a:extLst>
          </p:cNvPr>
          <p:cNvSpPr txBox="1"/>
          <p:nvPr/>
        </p:nvSpPr>
        <p:spPr>
          <a:xfrm>
            <a:off x="1167661" y="4847135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0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1A1B0731-66E1-9F48-A2E9-D4DE56CB6627}"/>
              </a:ext>
            </a:extLst>
          </p:cNvPr>
          <p:cNvSpPr txBox="1"/>
          <p:nvPr/>
        </p:nvSpPr>
        <p:spPr>
          <a:xfrm>
            <a:off x="1512560" y="4995332"/>
            <a:ext cx="1108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1997-2001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C8B4E561-91FA-1743-9008-078BBFC833EF}"/>
              </a:ext>
            </a:extLst>
          </p:cNvPr>
          <p:cNvSpPr txBox="1"/>
          <p:nvPr/>
        </p:nvSpPr>
        <p:spPr>
          <a:xfrm>
            <a:off x="2616473" y="4995332"/>
            <a:ext cx="1108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2002-2006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E0EFB3E3-AE96-6F43-8515-47E3AEEFC5F0}"/>
              </a:ext>
            </a:extLst>
          </p:cNvPr>
          <p:cNvSpPr txBox="1"/>
          <p:nvPr/>
        </p:nvSpPr>
        <p:spPr>
          <a:xfrm>
            <a:off x="3767764" y="4995332"/>
            <a:ext cx="1108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2007-2011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199DD555-EAD2-D649-99DE-1BBFCBCA769F}"/>
              </a:ext>
            </a:extLst>
          </p:cNvPr>
          <p:cNvSpPr txBox="1"/>
          <p:nvPr/>
        </p:nvSpPr>
        <p:spPr>
          <a:xfrm>
            <a:off x="2908601" y="5252665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Era</a:t>
            </a:r>
          </a:p>
        </p:txBody>
      </p:sp>
      <p:sp>
        <p:nvSpPr>
          <p:cNvPr id="231" name="Diamond 230">
            <a:extLst>
              <a:ext uri="{FF2B5EF4-FFF2-40B4-BE49-F238E27FC236}">
                <a16:creationId xmlns:a16="http://schemas.microsoft.com/office/drawing/2014/main" id="{FCBF6110-B371-DF49-A9D6-D44CD63EF105}"/>
              </a:ext>
            </a:extLst>
          </p:cNvPr>
          <p:cNvSpPr/>
          <p:nvPr/>
        </p:nvSpPr>
        <p:spPr bwMode="auto">
          <a:xfrm>
            <a:off x="1932108" y="2736792"/>
            <a:ext cx="180037" cy="180037"/>
          </a:xfrm>
          <a:prstGeom prst="diamond">
            <a:avLst/>
          </a:prstGeom>
          <a:solidFill>
            <a:schemeClr val="accent5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32" name="Diamond 231">
            <a:extLst>
              <a:ext uri="{FF2B5EF4-FFF2-40B4-BE49-F238E27FC236}">
                <a16:creationId xmlns:a16="http://schemas.microsoft.com/office/drawing/2014/main" id="{3FAA4B0B-0CAF-6B4D-88E9-79F670F5C065}"/>
              </a:ext>
            </a:extLst>
          </p:cNvPr>
          <p:cNvSpPr/>
          <p:nvPr/>
        </p:nvSpPr>
        <p:spPr bwMode="auto">
          <a:xfrm>
            <a:off x="3073924" y="2665725"/>
            <a:ext cx="180037" cy="180037"/>
          </a:xfrm>
          <a:prstGeom prst="diamond">
            <a:avLst/>
          </a:prstGeom>
          <a:solidFill>
            <a:schemeClr val="accent5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33" name="Diamond 232">
            <a:extLst>
              <a:ext uri="{FF2B5EF4-FFF2-40B4-BE49-F238E27FC236}">
                <a16:creationId xmlns:a16="http://schemas.microsoft.com/office/drawing/2014/main" id="{434906A0-492C-8A45-A13E-60C52E00AC38}"/>
              </a:ext>
            </a:extLst>
          </p:cNvPr>
          <p:cNvSpPr/>
          <p:nvPr/>
        </p:nvSpPr>
        <p:spPr bwMode="auto">
          <a:xfrm>
            <a:off x="4206264" y="2566231"/>
            <a:ext cx="180037" cy="180037"/>
          </a:xfrm>
          <a:prstGeom prst="diamond">
            <a:avLst/>
          </a:prstGeom>
          <a:solidFill>
            <a:schemeClr val="accent5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915D2402-3A38-2248-8C70-873970596F22}"/>
              </a:ext>
            </a:extLst>
          </p:cNvPr>
          <p:cNvGrpSpPr/>
          <p:nvPr/>
        </p:nvGrpSpPr>
        <p:grpSpPr>
          <a:xfrm>
            <a:off x="1964908" y="3614387"/>
            <a:ext cx="128030" cy="174428"/>
            <a:chOff x="2059584" y="3614387"/>
            <a:chExt cx="128030" cy="174428"/>
          </a:xfrm>
        </p:grpSpPr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D32CE347-548A-8D4B-8DBA-B47F7EF8C84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66302" y="3617825"/>
              <a:ext cx="121312" cy="17099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AAD74613-3533-C343-AB13-1412D53A65E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059584" y="3614387"/>
              <a:ext cx="121312" cy="17099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69974622-86CC-5D44-9B7F-BB890398E716}"/>
              </a:ext>
            </a:extLst>
          </p:cNvPr>
          <p:cNvGrpSpPr/>
          <p:nvPr/>
        </p:nvGrpSpPr>
        <p:grpSpPr>
          <a:xfrm>
            <a:off x="3095876" y="3511259"/>
            <a:ext cx="128030" cy="174428"/>
            <a:chOff x="2059584" y="3614387"/>
            <a:chExt cx="128030" cy="174428"/>
          </a:xfrm>
        </p:grpSpPr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6F7E1132-20B1-8848-9400-92F92168453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66302" y="3617825"/>
              <a:ext cx="121312" cy="17099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DF6232D8-2E9E-A345-B825-77BAD159281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059584" y="3614387"/>
              <a:ext cx="121312" cy="17099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923E2AB8-FB53-434C-B3BD-6A4460E95AA9}"/>
              </a:ext>
            </a:extLst>
          </p:cNvPr>
          <p:cNvGrpSpPr/>
          <p:nvPr/>
        </p:nvGrpSpPr>
        <p:grpSpPr>
          <a:xfrm>
            <a:off x="4223407" y="3380631"/>
            <a:ext cx="128030" cy="174428"/>
            <a:chOff x="2059584" y="3614387"/>
            <a:chExt cx="128030" cy="174428"/>
          </a:xfrm>
        </p:grpSpPr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E89ED706-FB79-4B4E-AC71-20E2C55313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66302" y="3617825"/>
              <a:ext cx="121312" cy="17099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626C9790-F055-484E-BEA4-1BF757B9F9E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059584" y="3614387"/>
              <a:ext cx="121312" cy="17099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11E5E19D-4577-2B4B-A676-3B3F19DF7A34}"/>
              </a:ext>
            </a:extLst>
          </p:cNvPr>
          <p:cNvGrpSpPr/>
          <p:nvPr/>
        </p:nvGrpSpPr>
        <p:grpSpPr>
          <a:xfrm>
            <a:off x="1971626" y="3959120"/>
            <a:ext cx="128030" cy="180041"/>
            <a:chOff x="2059584" y="3608774"/>
            <a:chExt cx="128030" cy="180041"/>
          </a:xfrm>
        </p:grpSpPr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8979BCD5-FCA1-9940-8A8C-A185CFC5C02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66302" y="3617825"/>
              <a:ext cx="121312" cy="17099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C86BA354-AF4E-1940-8B7F-38C82BF54D7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059584" y="3614387"/>
              <a:ext cx="121312" cy="17099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4DBF8374-9E74-9D48-A2C7-0143513670F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24900" y="3608774"/>
              <a:ext cx="0" cy="18004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AE6A43AF-04D7-124F-AECB-AFB75C8BAA10}"/>
              </a:ext>
            </a:extLst>
          </p:cNvPr>
          <p:cNvGrpSpPr/>
          <p:nvPr/>
        </p:nvGrpSpPr>
        <p:grpSpPr>
          <a:xfrm>
            <a:off x="3095720" y="3955682"/>
            <a:ext cx="128030" cy="180041"/>
            <a:chOff x="2059584" y="3608774"/>
            <a:chExt cx="128030" cy="180041"/>
          </a:xfrm>
        </p:grpSpPr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1E9CF5A1-900D-4B40-814E-A655ADD4962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66302" y="3617825"/>
              <a:ext cx="121312" cy="17099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89E3D96E-2A35-E443-8FC5-86F5A1865C5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059584" y="3614387"/>
              <a:ext cx="121312" cy="17099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ABBE10C9-2257-3843-B59F-F6E7B43E0D2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24900" y="3608774"/>
              <a:ext cx="0" cy="18004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03D8BD1D-41A9-264D-AD62-D1A47E509BBD}"/>
              </a:ext>
            </a:extLst>
          </p:cNvPr>
          <p:cNvGrpSpPr/>
          <p:nvPr/>
        </p:nvGrpSpPr>
        <p:grpSpPr>
          <a:xfrm>
            <a:off x="4223250" y="3993496"/>
            <a:ext cx="128030" cy="180041"/>
            <a:chOff x="2059584" y="3608774"/>
            <a:chExt cx="128030" cy="180041"/>
          </a:xfrm>
        </p:grpSpPr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53213543-B4F2-FB43-9169-13338691981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66302" y="3617825"/>
              <a:ext cx="121312" cy="17099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62E1523C-A056-DF44-84E0-18D6E6641ED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059584" y="3614387"/>
              <a:ext cx="121312" cy="17099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F20A9B41-596A-CA45-AC89-BAECC22F473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24900" y="3608774"/>
              <a:ext cx="0" cy="18004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5" name="Triangle 264">
            <a:extLst>
              <a:ext uri="{FF2B5EF4-FFF2-40B4-BE49-F238E27FC236}">
                <a16:creationId xmlns:a16="http://schemas.microsoft.com/office/drawing/2014/main" id="{9146D1C9-7456-FE41-BE7E-54F0280A0CB0}"/>
              </a:ext>
            </a:extLst>
          </p:cNvPr>
          <p:cNvSpPr/>
          <p:nvPr/>
        </p:nvSpPr>
        <p:spPr bwMode="auto">
          <a:xfrm>
            <a:off x="1938967" y="4513983"/>
            <a:ext cx="186629" cy="160887"/>
          </a:xfrm>
          <a:prstGeom prst="triangle">
            <a:avLst/>
          </a:prstGeom>
          <a:solidFill>
            <a:srgbClr val="3C0D7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66" name="Triangle 265">
            <a:extLst>
              <a:ext uri="{FF2B5EF4-FFF2-40B4-BE49-F238E27FC236}">
                <a16:creationId xmlns:a16="http://schemas.microsoft.com/office/drawing/2014/main" id="{EBEE6751-973F-DE44-8F40-52B399E2F010}"/>
              </a:ext>
            </a:extLst>
          </p:cNvPr>
          <p:cNvSpPr/>
          <p:nvPr/>
        </p:nvSpPr>
        <p:spPr bwMode="auto">
          <a:xfrm>
            <a:off x="3069935" y="4510546"/>
            <a:ext cx="186629" cy="160887"/>
          </a:xfrm>
          <a:prstGeom prst="triangle">
            <a:avLst/>
          </a:prstGeom>
          <a:solidFill>
            <a:srgbClr val="3C0D7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67" name="Triangle 266">
            <a:extLst>
              <a:ext uri="{FF2B5EF4-FFF2-40B4-BE49-F238E27FC236}">
                <a16:creationId xmlns:a16="http://schemas.microsoft.com/office/drawing/2014/main" id="{16BE2B2C-E8E0-EE41-87AA-D6FF6F5709B9}"/>
              </a:ext>
            </a:extLst>
          </p:cNvPr>
          <p:cNvSpPr/>
          <p:nvPr/>
        </p:nvSpPr>
        <p:spPr bwMode="auto">
          <a:xfrm>
            <a:off x="4197466" y="4472732"/>
            <a:ext cx="186629" cy="160887"/>
          </a:xfrm>
          <a:prstGeom prst="triangle">
            <a:avLst/>
          </a:prstGeom>
          <a:solidFill>
            <a:srgbClr val="3C0D7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F282D10D-6BC5-0F49-A982-2E05D4CDF60D}"/>
              </a:ext>
            </a:extLst>
          </p:cNvPr>
          <p:cNvSpPr/>
          <p:nvPr/>
        </p:nvSpPr>
        <p:spPr bwMode="auto">
          <a:xfrm>
            <a:off x="1958585" y="4741716"/>
            <a:ext cx="160830" cy="16083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1507F919-3B2A-C449-968D-9E7958D34FDF}"/>
              </a:ext>
            </a:extLst>
          </p:cNvPr>
          <p:cNvSpPr/>
          <p:nvPr/>
        </p:nvSpPr>
        <p:spPr bwMode="auto">
          <a:xfrm>
            <a:off x="3079241" y="4707340"/>
            <a:ext cx="160830" cy="16083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6A4D4F4E-C9E1-DF46-AA89-4AF22BABE278}"/>
              </a:ext>
            </a:extLst>
          </p:cNvPr>
          <p:cNvSpPr/>
          <p:nvPr/>
        </p:nvSpPr>
        <p:spPr bwMode="auto">
          <a:xfrm>
            <a:off x="4210209" y="4703902"/>
            <a:ext cx="160830" cy="16083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71" name="Freeform 270">
            <a:extLst>
              <a:ext uri="{FF2B5EF4-FFF2-40B4-BE49-F238E27FC236}">
                <a16:creationId xmlns:a16="http://schemas.microsoft.com/office/drawing/2014/main" id="{29A106BA-36E7-BD43-AD8F-51A9B9811C24}"/>
              </a:ext>
            </a:extLst>
          </p:cNvPr>
          <p:cNvSpPr/>
          <p:nvPr/>
        </p:nvSpPr>
        <p:spPr bwMode="auto">
          <a:xfrm>
            <a:off x="2040070" y="4785131"/>
            <a:ext cx="2258499" cy="34376"/>
          </a:xfrm>
          <a:custGeom>
            <a:avLst/>
            <a:gdLst>
              <a:gd name="connsiteX0" fmla="*/ 0 w 2258499"/>
              <a:gd name="connsiteY0" fmla="*/ 34376 h 34376"/>
              <a:gd name="connsiteX1" fmla="*/ 1134406 w 2258499"/>
              <a:gd name="connsiteY1" fmla="*/ 0 h 34376"/>
              <a:gd name="connsiteX2" fmla="*/ 2258499 w 2258499"/>
              <a:gd name="connsiteY2" fmla="*/ 0 h 3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8499" h="34376">
                <a:moveTo>
                  <a:pt x="0" y="34376"/>
                </a:moveTo>
                <a:lnTo>
                  <a:pt x="1134406" y="0"/>
                </a:lnTo>
                <a:lnTo>
                  <a:pt x="2258499" y="0"/>
                </a:lnTo>
              </a:path>
            </a:pathLst>
          </a:cu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72" name="Freeform 271">
            <a:extLst>
              <a:ext uri="{FF2B5EF4-FFF2-40B4-BE49-F238E27FC236}">
                <a16:creationId xmlns:a16="http://schemas.microsoft.com/office/drawing/2014/main" id="{79F9CC4D-7C76-AB4B-B9CD-87F6D2BB4485}"/>
              </a:ext>
            </a:extLst>
          </p:cNvPr>
          <p:cNvSpPr/>
          <p:nvPr/>
        </p:nvSpPr>
        <p:spPr bwMode="auto">
          <a:xfrm>
            <a:off x="2036632" y="4558250"/>
            <a:ext cx="2255062" cy="34376"/>
          </a:xfrm>
          <a:custGeom>
            <a:avLst/>
            <a:gdLst>
              <a:gd name="connsiteX0" fmla="*/ 0 w 2255062"/>
              <a:gd name="connsiteY0" fmla="*/ 30938 h 34376"/>
              <a:gd name="connsiteX1" fmla="*/ 1130969 w 2255062"/>
              <a:gd name="connsiteY1" fmla="*/ 34376 h 34376"/>
              <a:gd name="connsiteX2" fmla="*/ 2255062 w 2255062"/>
              <a:gd name="connsiteY2" fmla="*/ 0 h 3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5062" h="34376">
                <a:moveTo>
                  <a:pt x="0" y="30938"/>
                </a:moveTo>
                <a:lnTo>
                  <a:pt x="1130969" y="34376"/>
                </a:lnTo>
                <a:lnTo>
                  <a:pt x="2255062" y="0"/>
                </a:lnTo>
              </a:path>
            </a:pathLst>
          </a:custGeom>
          <a:noFill/>
          <a:ln w="31750" cap="flat" cmpd="sng" algn="ctr">
            <a:solidFill>
              <a:srgbClr val="3C0D7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73" name="Freeform 272">
            <a:extLst>
              <a:ext uri="{FF2B5EF4-FFF2-40B4-BE49-F238E27FC236}">
                <a16:creationId xmlns:a16="http://schemas.microsoft.com/office/drawing/2014/main" id="{B4632CE0-B036-8644-9BAE-2404C142ECFB}"/>
              </a:ext>
            </a:extLst>
          </p:cNvPr>
          <p:cNvSpPr/>
          <p:nvPr/>
        </p:nvSpPr>
        <p:spPr bwMode="auto">
          <a:xfrm>
            <a:off x="2029757" y="4042611"/>
            <a:ext cx="2261937" cy="30938"/>
          </a:xfrm>
          <a:custGeom>
            <a:avLst/>
            <a:gdLst>
              <a:gd name="connsiteX0" fmla="*/ 0 w 2261937"/>
              <a:gd name="connsiteY0" fmla="*/ 0 h 30938"/>
              <a:gd name="connsiteX1" fmla="*/ 1137844 w 2261937"/>
              <a:gd name="connsiteY1" fmla="*/ 3437 h 30938"/>
              <a:gd name="connsiteX2" fmla="*/ 2261937 w 2261937"/>
              <a:gd name="connsiteY2" fmla="*/ 30938 h 3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1937" h="30938">
                <a:moveTo>
                  <a:pt x="0" y="0"/>
                </a:moveTo>
                <a:lnTo>
                  <a:pt x="1137844" y="3437"/>
                </a:lnTo>
                <a:lnTo>
                  <a:pt x="2261937" y="30938"/>
                </a:lnTo>
              </a:path>
            </a:pathLst>
          </a:custGeom>
          <a:noFill/>
          <a:ln w="317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74" name="Freeform 273">
            <a:extLst>
              <a:ext uri="{FF2B5EF4-FFF2-40B4-BE49-F238E27FC236}">
                <a16:creationId xmlns:a16="http://schemas.microsoft.com/office/drawing/2014/main" id="{AB5F6043-A270-5F42-BDEA-7F65A7966CFD}"/>
              </a:ext>
            </a:extLst>
          </p:cNvPr>
          <p:cNvSpPr/>
          <p:nvPr/>
        </p:nvSpPr>
        <p:spPr bwMode="auto">
          <a:xfrm>
            <a:off x="2022882" y="3465095"/>
            <a:ext cx="2265374" cy="226881"/>
          </a:xfrm>
          <a:custGeom>
            <a:avLst/>
            <a:gdLst>
              <a:gd name="connsiteX0" fmla="*/ 0 w 2265374"/>
              <a:gd name="connsiteY0" fmla="*/ 226881 h 226881"/>
              <a:gd name="connsiteX1" fmla="*/ 1137844 w 2265374"/>
              <a:gd name="connsiteY1" fmla="*/ 134066 h 226881"/>
              <a:gd name="connsiteX2" fmla="*/ 2265374 w 2265374"/>
              <a:gd name="connsiteY2" fmla="*/ 0 h 22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5374" h="226881">
                <a:moveTo>
                  <a:pt x="0" y="226881"/>
                </a:moveTo>
                <a:lnTo>
                  <a:pt x="1137844" y="134066"/>
                </a:lnTo>
                <a:lnTo>
                  <a:pt x="2265374" y="0"/>
                </a:lnTo>
              </a:path>
            </a:pathLst>
          </a:custGeom>
          <a:noFill/>
          <a:ln w="317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75" name="Freeform 274">
            <a:extLst>
              <a:ext uri="{FF2B5EF4-FFF2-40B4-BE49-F238E27FC236}">
                <a16:creationId xmlns:a16="http://schemas.microsoft.com/office/drawing/2014/main" id="{0166C9EA-ACFF-5745-9B8D-FF3B4E9290FD}"/>
              </a:ext>
            </a:extLst>
          </p:cNvPr>
          <p:cNvSpPr/>
          <p:nvPr/>
        </p:nvSpPr>
        <p:spPr bwMode="auto">
          <a:xfrm>
            <a:off x="2016007" y="2657260"/>
            <a:ext cx="2282562" cy="171880"/>
          </a:xfrm>
          <a:custGeom>
            <a:avLst/>
            <a:gdLst>
              <a:gd name="connsiteX0" fmla="*/ 0 w 2282562"/>
              <a:gd name="connsiteY0" fmla="*/ 171880 h 171880"/>
              <a:gd name="connsiteX1" fmla="*/ 1141281 w 2282562"/>
              <a:gd name="connsiteY1" fmla="*/ 103128 h 171880"/>
              <a:gd name="connsiteX2" fmla="*/ 2282562 w 2282562"/>
              <a:gd name="connsiteY2" fmla="*/ 0 h 17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2562" h="171880">
                <a:moveTo>
                  <a:pt x="0" y="171880"/>
                </a:moveTo>
                <a:lnTo>
                  <a:pt x="1141281" y="103128"/>
                </a:lnTo>
                <a:lnTo>
                  <a:pt x="2282562" y="0"/>
                </a:lnTo>
              </a:path>
            </a:pathLst>
          </a:custGeom>
          <a:noFill/>
          <a:ln w="317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22430B8D-E9DB-F34C-8E14-2E166B863B23}"/>
              </a:ext>
            </a:extLst>
          </p:cNvPr>
          <p:cNvCxnSpPr/>
          <p:nvPr/>
        </p:nvCxnSpPr>
        <p:spPr bwMode="auto">
          <a:xfrm>
            <a:off x="5833782" y="1761726"/>
            <a:ext cx="838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74C190D4-A842-8241-B44C-3F6D854F1BDD}"/>
              </a:ext>
            </a:extLst>
          </p:cNvPr>
          <p:cNvCxnSpPr/>
          <p:nvPr/>
        </p:nvCxnSpPr>
        <p:spPr bwMode="auto">
          <a:xfrm>
            <a:off x="5833782" y="2085576"/>
            <a:ext cx="838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9CB91C9F-34BA-BA4C-AB7B-178DC19B8100}"/>
              </a:ext>
            </a:extLst>
          </p:cNvPr>
          <p:cNvCxnSpPr/>
          <p:nvPr/>
        </p:nvCxnSpPr>
        <p:spPr bwMode="auto">
          <a:xfrm>
            <a:off x="5833782" y="2409426"/>
            <a:ext cx="838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FEBB05B2-B463-664B-9AB5-68E58C801D36}"/>
              </a:ext>
            </a:extLst>
          </p:cNvPr>
          <p:cNvCxnSpPr/>
          <p:nvPr/>
        </p:nvCxnSpPr>
        <p:spPr bwMode="auto">
          <a:xfrm>
            <a:off x="5833782" y="2729466"/>
            <a:ext cx="838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25B36FE7-00BD-8245-AE72-3930B56C74DB}"/>
              </a:ext>
            </a:extLst>
          </p:cNvPr>
          <p:cNvCxnSpPr/>
          <p:nvPr/>
        </p:nvCxnSpPr>
        <p:spPr bwMode="auto">
          <a:xfrm>
            <a:off x="5833782" y="3049506"/>
            <a:ext cx="838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2425FF12-8D4C-F743-84A9-7B2072C62CEF}"/>
              </a:ext>
            </a:extLst>
          </p:cNvPr>
          <p:cNvCxnSpPr/>
          <p:nvPr/>
        </p:nvCxnSpPr>
        <p:spPr bwMode="auto">
          <a:xfrm>
            <a:off x="5833782" y="3369546"/>
            <a:ext cx="838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91C70089-D1AA-1E4E-8AC6-06EAE0F6138E}"/>
              </a:ext>
            </a:extLst>
          </p:cNvPr>
          <p:cNvCxnSpPr/>
          <p:nvPr/>
        </p:nvCxnSpPr>
        <p:spPr bwMode="auto">
          <a:xfrm>
            <a:off x="5833782" y="3697206"/>
            <a:ext cx="838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B8881727-D552-384A-B192-B4CE120EBDEE}"/>
              </a:ext>
            </a:extLst>
          </p:cNvPr>
          <p:cNvCxnSpPr/>
          <p:nvPr/>
        </p:nvCxnSpPr>
        <p:spPr bwMode="auto">
          <a:xfrm>
            <a:off x="5833782" y="4017246"/>
            <a:ext cx="838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F8E54BA4-9686-D241-AE64-071C28C30E34}"/>
              </a:ext>
            </a:extLst>
          </p:cNvPr>
          <p:cNvCxnSpPr/>
          <p:nvPr/>
        </p:nvCxnSpPr>
        <p:spPr bwMode="auto">
          <a:xfrm>
            <a:off x="5833782" y="4337286"/>
            <a:ext cx="838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18B3A8F9-4307-1F43-A346-7AA9D258DDB8}"/>
              </a:ext>
            </a:extLst>
          </p:cNvPr>
          <p:cNvCxnSpPr/>
          <p:nvPr/>
        </p:nvCxnSpPr>
        <p:spPr bwMode="auto">
          <a:xfrm>
            <a:off x="5833782" y="4657326"/>
            <a:ext cx="838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AE21321D-4A41-924F-9126-C9D658207D2C}"/>
              </a:ext>
            </a:extLst>
          </p:cNvPr>
          <p:cNvCxnSpPr/>
          <p:nvPr/>
        </p:nvCxnSpPr>
        <p:spPr bwMode="auto">
          <a:xfrm>
            <a:off x="5833782" y="4977366"/>
            <a:ext cx="838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04393325-443E-D747-8811-DF2B1F6D8B17}"/>
              </a:ext>
            </a:extLst>
          </p:cNvPr>
          <p:cNvCxnSpPr>
            <a:cxnSpLocks/>
          </p:cNvCxnSpPr>
          <p:nvPr/>
        </p:nvCxnSpPr>
        <p:spPr bwMode="auto">
          <a:xfrm>
            <a:off x="5904848" y="4977366"/>
            <a:ext cx="341071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FF0E9725-70A1-954A-8223-7670DD56460F}"/>
              </a:ext>
            </a:extLst>
          </p:cNvPr>
          <p:cNvCxnSpPr>
            <a:cxnSpLocks/>
          </p:cNvCxnSpPr>
          <p:nvPr/>
        </p:nvCxnSpPr>
        <p:spPr bwMode="auto">
          <a:xfrm flipV="1">
            <a:off x="5917602" y="1757917"/>
            <a:ext cx="0" cy="33108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3CF5FBF4-831F-A44B-9133-0F5D70C96206}"/>
              </a:ext>
            </a:extLst>
          </p:cNvPr>
          <p:cNvCxnSpPr>
            <a:cxnSpLocks/>
          </p:cNvCxnSpPr>
          <p:nvPr/>
        </p:nvCxnSpPr>
        <p:spPr bwMode="auto">
          <a:xfrm flipV="1">
            <a:off x="7040466" y="4977366"/>
            <a:ext cx="0" cy="914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239E161A-5202-E449-B6A9-21293C3E0277}"/>
              </a:ext>
            </a:extLst>
          </p:cNvPr>
          <p:cNvCxnSpPr>
            <a:cxnSpLocks/>
          </p:cNvCxnSpPr>
          <p:nvPr/>
        </p:nvCxnSpPr>
        <p:spPr bwMode="auto">
          <a:xfrm flipV="1">
            <a:off x="8172805" y="4977366"/>
            <a:ext cx="0" cy="914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1B13EADE-53D8-AC4D-9F83-392ED8CEC710}"/>
              </a:ext>
            </a:extLst>
          </p:cNvPr>
          <p:cNvCxnSpPr>
            <a:cxnSpLocks/>
          </p:cNvCxnSpPr>
          <p:nvPr/>
        </p:nvCxnSpPr>
        <p:spPr bwMode="auto">
          <a:xfrm flipV="1">
            <a:off x="9319358" y="4977366"/>
            <a:ext cx="0" cy="914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3" name="TextBox 302">
            <a:extLst>
              <a:ext uri="{FF2B5EF4-FFF2-40B4-BE49-F238E27FC236}">
                <a16:creationId xmlns:a16="http://schemas.microsoft.com/office/drawing/2014/main" id="{885D9B84-1E5E-864A-8126-BE5AA008E1D8}"/>
              </a:ext>
            </a:extLst>
          </p:cNvPr>
          <p:cNvSpPr txBox="1"/>
          <p:nvPr/>
        </p:nvSpPr>
        <p:spPr>
          <a:xfrm>
            <a:off x="6901569" y="137870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55EDB1D9-0DDD-3B48-B22A-7B99241F8A70}"/>
              </a:ext>
            </a:extLst>
          </p:cNvPr>
          <p:cNvSpPr txBox="1"/>
          <p:nvPr/>
        </p:nvSpPr>
        <p:spPr>
          <a:xfrm rot="16200000">
            <a:off x="4032537" y="3209357"/>
            <a:ext cx="2642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Survival probability (%)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F98EC3F5-05DB-A246-9AE5-E44560DC9E6E}"/>
              </a:ext>
            </a:extLst>
          </p:cNvPr>
          <p:cNvSpPr txBox="1"/>
          <p:nvPr/>
        </p:nvSpPr>
        <p:spPr>
          <a:xfrm>
            <a:off x="5414653" y="1630151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100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4DADA188-17B1-164C-9359-44130AEEE5A0}"/>
              </a:ext>
            </a:extLst>
          </p:cNvPr>
          <p:cNvSpPr txBox="1"/>
          <p:nvPr/>
        </p:nvSpPr>
        <p:spPr>
          <a:xfrm>
            <a:off x="5512437" y="1957061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90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CCD55C4B-E71E-E148-A3EC-DEAF82B7406A}"/>
              </a:ext>
            </a:extLst>
          </p:cNvPr>
          <p:cNvSpPr txBox="1"/>
          <p:nvPr/>
        </p:nvSpPr>
        <p:spPr>
          <a:xfrm>
            <a:off x="5512437" y="2279233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80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35B608F7-7DD3-884F-8A9A-BF4228AE2FB9}"/>
              </a:ext>
            </a:extLst>
          </p:cNvPr>
          <p:cNvSpPr txBox="1"/>
          <p:nvPr/>
        </p:nvSpPr>
        <p:spPr>
          <a:xfrm>
            <a:off x="5512437" y="2596667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70</a:t>
            </a: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FCAF9B8C-A837-204E-AED4-D7B0FC6CCBA8}"/>
              </a:ext>
            </a:extLst>
          </p:cNvPr>
          <p:cNvSpPr txBox="1"/>
          <p:nvPr/>
        </p:nvSpPr>
        <p:spPr>
          <a:xfrm>
            <a:off x="5512437" y="2918839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60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11CA79AB-8AFE-ED42-A79A-B3649DFC92CE}"/>
              </a:ext>
            </a:extLst>
          </p:cNvPr>
          <p:cNvSpPr txBox="1"/>
          <p:nvPr/>
        </p:nvSpPr>
        <p:spPr>
          <a:xfrm>
            <a:off x="5512437" y="3241011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50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10A40BE1-F397-2F48-8FDF-07950F3B37EE}"/>
              </a:ext>
            </a:extLst>
          </p:cNvPr>
          <p:cNvSpPr txBox="1"/>
          <p:nvPr/>
        </p:nvSpPr>
        <p:spPr>
          <a:xfrm>
            <a:off x="5512437" y="3558446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40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2C1D8EE7-1696-DB49-9AFA-0DB80BCEA708}"/>
              </a:ext>
            </a:extLst>
          </p:cNvPr>
          <p:cNvSpPr txBox="1"/>
          <p:nvPr/>
        </p:nvSpPr>
        <p:spPr>
          <a:xfrm>
            <a:off x="5512437" y="3880618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30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61BD4F9D-C661-DD48-BB16-642527071221}"/>
              </a:ext>
            </a:extLst>
          </p:cNvPr>
          <p:cNvSpPr txBox="1"/>
          <p:nvPr/>
        </p:nvSpPr>
        <p:spPr>
          <a:xfrm>
            <a:off x="5512437" y="4207528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20</a:t>
            </a: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126C1FAA-03DD-5D42-92E5-13660A64111E}"/>
              </a:ext>
            </a:extLst>
          </p:cNvPr>
          <p:cNvSpPr txBox="1"/>
          <p:nvPr/>
        </p:nvSpPr>
        <p:spPr>
          <a:xfrm>
            <a:off x="5512437" y="4524963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10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AF972828-8972-624E-A544-7E1CDE66A6FC}"/>
              </a:ext>
            </a:extLst>
          </p:cNvPr>
          <p:cNvSpPr txBox="1"/>
          <p:nvPr/>
        </p:nvSpPr>
        <p:spPr>
          <a:xfrm>
            <a:off x="5610219" y="4847135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0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E39C8CE4-9C50-B04F-AA0B-50361064FA3C}"/>
              </a:ext>
            </a:extLst>
          </p:cNvPr>
          <p:cNvSpPr txBox="1"/>
          <p:nvPr/>
        </p:nvSpPr>
        <p:spPr>
          <a:xfrm>
            <a:off x="5955118" y="4995332"/>
            <a:ext cx="1108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1997-2001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A6D368A9-96AE-2041-AFC8-B315D2F4292A}"/>
              </a:ext>
            </a:extLst>
          </p:cNvPr>
          <p:cNvSpPr txBox="1"/>
          <p:nvPr/>
        </p:nvSpPr>
        <p:spPr>
          <a:xfrm>
            <a:off x="7059031" y="4995332"/>
            <a:ext cx="1108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2002-2006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592B8E25-D8AA-F943-969E-12F569088189}"/>
              </a:ext>
            </a:extLst>
          </p:cNvPr>
          <p:cNvSpPr txBox="1"/>
          <p:nvPr/>
        </p:nvSpPr>
        <p:spPr>
          <a:xfrm>
            <a:off x="8210322" y="4995332"/>
            <a:ext cx="1108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2007-2011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823FB5E0-A3B3-504B-A210-E1C66A354987}"/>
              </a:ext>
            </a:extLst>
          </p:cNvPr>
          <p:cNvSpPr txBox="1"/>
          <p:nvPr/>
        </p:nvSpPr>
        <p:spPr>
          <a:xfrm>
            <a:off x="7351159" y="5252665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-105" charset="0"/>
                <a:ea typeface="ＭＳ Ｐゴシック" pitchFamily="-105" charset="-128"/>
              </a:rPr>
              <a:t>Era</a:t>
            </a:r>
          </a:p>
        </p:txBody>
      </p:sp>
      <p:sp>
        <p:nvSpPr>
          <p:cNvPr id="320" name="Diamond 319">
            <a:extLst>
              <a:ext uri="{FF2B5EF4-FFF2-40B4-BE49-F238E27FC236}">
                <a16:creationId xmlns:a16="http://schemas.microsoft.com/office/drawing/2014/main" id="{F2E4613B-4C0E-1E4D-86A4-D21D7EEE2471}"/>
              </a:ext>
            </a:extLst>
          </p:cNvPr>
          <p:cNvSpPr/>
          <p:nvPr/>
        </p:nvSpPr>
        <p:spPr bwMode="auto">
          <a:xfrm>
            <a:off x="6374666" y="2926866"/>
            <a:ext cx="180037" cy="180037"/>
          </a:xfrm>
          <a:prstGeom prst="diamond">
            <a:avLst/>
          </a:prstGeom>
          <a:solidFill>
            <a:schemeClr val="accent5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321" name="Diamond 320">
            <a:extLst>
              <a:ext uri="{FF2B5EF4-FFF2-40B4-BE49-F238E27FC236}">
                <a16:creationId xmlns:a16="http://schemas.microsoft.com/office/drawing/2014/main" id="{AE697F0F-9E76-5C49-878A-C64497BC69F1}"/>
              </a:ext>
            </a:extLst>
          </p:cNvPr>
          <p:cNvSpPr/>
          <p:nvPr/>
        </p:nvSpPr>
        <p:spPr bwMode="auto">
          <a:xfrm>
            <a:off x="7516482" y="2661286"/>
            <a:ext cx="180037" cy="180037"/>
          </a:xfrm>
          <a:prstGeom prst="diamond">
            <a:avLst/>
          </a:prstGeom>
          <a:solidFill>
            <a:schemeClr val="accent5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322" name="Diamond 321">
            <a:extLst>
              <a:ext uri="{FF2B5EF4-FFF2-40B4-BE49-F238E27FC236}">
                <a16:creationId xmlns:a16="http://schemas.microsoft.com/office/drawing/2014/main" id="{3E61F1CA-B0D1-5743-B488-4317F8DF8498}"/>
              </a:ext>
            </a:extLst>
          </p:cNvPr>
          <p:cNvSpPr/>
          <p:nvPr/>
        </p:nvSpPr>
        <p:spPr bwMode="auto">
          <a:xfrm>
            <a:off x="8648822" y="2548475"/>
            <a:ext cx="180037" cy="180037"/>
          </a:xfrm>
          <a:prstGeom prst="diamond">
            <a:avLst/>
          </a:prstGeom>
          <a:solidFill>
            <a:schemeClr val="accent5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25306C40-AF28-764B-BDC2-8C42CA6836F5}"/>
              </a:ext>
            </a:extLst>
          </p:cNvPr>
          <p:cNvGrpSpPr/>
          <p:nvPr/>
        </p:nvGrpSpPr>
        <p:grpSpPr>
          <a:xfrm>
            <a:off x="6407466" y="3708697"/>
            <a:ext cx="128030" cy="174428"/>
            <a:chOff x="2059584" y="3614387"/>
            <a:chExt cx="128030" cy="174428"/>
          </a:xfrm>
        </p:grpSpPr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B8094158-D33F-184E-ACF0-5D1F826F47C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66302" y="3617825"/>
              <a:ext cx="121312" cy="17099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58378CD0-F6A9-5B44-9FA5-A7D067FFAD9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059584" y="3614387"/>
              <a:ext cx="121312" cy="17099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A7587A70-5B63-4849-A276-A6E1C6EA111D}"/>
              </a:ext>
            </a:extLst>
          </p:cNvPr>
          <p:cNvGrpSpPr/>
          <p:nvPr/>
        </p:nvGrpSpPr>
        <p:grpSpPr>
          <a:xfrm>
            <a:off x="7538434" y="3573405"/>
            <a:ext cx="128030" cy="174428"/>
            <a:chOff x="2059584" y="3614387"/>
            <a:chExt cx="128030" cy="174428"/>
          </a:xfrm>
        </p:grpSpPr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D595AD97-41E6-E940-B48C-634EA37E3D6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66302" y="3617825"/>
              <a:ext cx="121312" cy="17099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97B300CE-DB85-B847-B984-60319A552D5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059584" y="3614387"/>
              <a:ext cx="121312" cy="17099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67AF9AA1-718E-5446-A8BA-6E3C35EF3602}"/>
              </a:ext>
            </a:extLst>
          </p:cNvPr>
          <p:cNvGrpSpPr/>
          <p:nvPr/>
        </p:nvGrpSpPr>
        <p:grpSpPr>
          <a:xfrm>
            <a:off x="8665965" y="3393948"/>
            <a:ext cx="128030" cy="174428"/>
            <a:chOff x="2059584" y="3614387"/>
            <a:chExt cx="128030" cy="174428"/>
          </a:xfrm>
        </p:grpSpPr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80630AB2-C5C3-5047-ADC2-EFDA08152A9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66302" y="3617825"/>
              <a:ext cx="121312" cy="17099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A2207230-0A04-E94E-9CB5-A07C4E329A4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059584" y="3614387"/>
              <a:ext cx="121312" cy="17099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B8FDFBE2-3549-9047-934D-B6159EAA1569}"/>
              </a:ext>
            </a:extLst>
          </p:cNvPr>
          <p:cNvGrpSpPr/>
          <p:nvPr/>
        </p:nvGrpSpPr>
        <p:grpSpPr>
          <a:xfrm>
            <a:off x="6414184" y="3905872"/>
            <a:ext cx="128030" cy="180041"/>
            <a:chOff x="2059584" y="3608774"/>
            <a:chExt cx="128030" cy="180041"/>
          </a:xfrm>
        </p:grpSpPr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62C2C75F-1F67-1C40-9CC1-52AAE3E5E4D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66302" y="3617825"/>
              <a:ext cx="121312" cy="17099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39B01D9A-E0A1-C942-8CFA-EE532B0F14C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059584" y="3614387"/>
              <a:ext cx="121312" cy="17099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002903A2-E688-1A43-A21E-41D5A0FAFA4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24900" y="3608774"/>
              <a:ext cx="0" cy="18004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5225B5BB-60E3-4446-B0F6-2E79B1EAFF3B}"/>
              </a:ext>
            </a:extLst>
          </p:cNvPr>
          <p:cNvGrpSpPr/>
          <p:nvPr/>
        </p:nvGrpSpPr>
        <p:grpSpPr>
          <a:xfrm>
            <a:off x="7538278" y="3955682"/>
            <a:ext cx="128030" cy="180041"/>
            <a:chOff x="2059584" y="3608774"/>
            <a:chExt cx="128030" cy="180041"/>
          </a:xfrm>
        </p:grpSpPr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CA9EBF19-BC78-9F43-879C-61ECA0ACA6E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66302" y="3617825"/>
              <a:ext cx="121312" cy="17099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1DE33663-3667-B945-B326-A66781B0C85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059584" y="3614387"/>
              <a:ext cx="121312" cy="17099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ECF78484-DEF2-984A-9D7E-0140F9D9813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24900" y="3608774"/>
              <a:ext cx="0" cy="18004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55EFDBCC-EE82-5042-928D-6B36028228EE}"/>
              </a:ext>
            </a:extLst>
          </p:cNvPr>
          <p:cNvGrpSpPr/>
          <p:nvPr/>
        </p:nvGrpSpPr>
        <p:grpSpPr>
          <a:xfrm>
            <a:off x="8665808" y="3935789"/>
            <a:ext cx="128030" cy="180041"/>
            <a:chOff x="2059584" y="3608774"/>
            <a:chExt cx="128030" cy="180041"/>
          </a:xfrm>
        </p:grpSpPr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85A7CD80-A8A2-B149-99FF-D1083BC71D1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66302" y="3617825"/>
              <a:ext cx="121312" cy="17099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8B172954-F16F-1541-8E69-65EFB7990E0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059584" y="3614387"/>
              <a:ext cx="121312" cy="17099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4C780BAC-ECA1-2A4C-801E-CBB3753A2FA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24900" y="3608774"/>
              <a:ext cx="0" cy="18004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48" name="Rectangle 347">
            <a:extLst>
              <a:ext uri="{FF2B5EF4-FFF2-40B4-BE49-F238E27FC236}">
                <a16:creationId xmlns:a16="http://schemas.microsoft.com/office/drawing/2014/main" id="{086FE341-E151-2441-90B4-0937FD6C563B}"/>
              </a:ext>
            </a:extLst>
          </p:cNvPr>
          <p:cNvSpPr/>
          <p:nvPr/>
        </p:nvSpPr>
        <p:spPr bwMode="auto">
          <a:xfrm>
            <a:off x="7521799" y="4729413"/>
            <a:ext cx="160830" cy="16083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535CF20B-4A4F-6049-BFD1-EE0339891F7F}"/>
              </a:ext>
            </a:extLst>
          </p:cNvPr>
          <p:cNvSpPr/>
          <p:nvPr/>
        </p:nvSpPr>
        <p:spPr bwMode="auto">
          <a:xfrm>
            <a:off x="8652767" y="4689997"/>
            <a:ext cx="160830" cy="16083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366" name="Triangle 365">
            <a:extLst>
              <a:ext uri="{FF2B5EF4-FFF2-40B4-BE49-F238E27FC236}">
                <a16:creationId xmlns:a16="http://schemas.microsoft.com/office/drawing/2014/main" id="{AD28455E-C241-DA48-A8BA-276C858B1314}"/>
              </a:ext>
            </a:extLst>
          </p:cNvPr>
          <p:cNvSpPr/>
          <p:nvPr/>
        </p:nvSpPr>
        <p:spPr bwMode="auto">
          <a:xfrm>
            <a:off x="7508451" y="4634648"/>
            <a:ext cx="186629" cy="160887"/>
          </a:xfrm>
          <a:prstGeom prst="triangle">
            <a:avLst/>
          </a:prstGeom>
          <a:solidFill>
            <a:srgbClr val="3C0D7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367" name="Rectangle 366">
            <a:extLst>
              <a:ext uri="{FF2B5EF4-FFF2-40B4-BE49-F238E27FC236}">
                <a16:creationId xmlns:a16="http://schemas.microsoft.com/office/drawing/2014/main" id="{2BA4EC5F-C444-B94A-9740-05501D173BD4}"/>
              </a:ext>
            </a:extLst>
          </p:cNvPr>
          <p:cNvSpPr/>
          <p:nvPr/>
        </p:nvSpPr>
        <p:spPr bwMode="auto">
          <a:xfrm>
            <a:off x="6401143" y="4741716"/>
            <a:ext cx="160830" cy="16083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368" name="Triangle 367">
            <a:extLst>
              <a:ext uri="{FF2B5EF4-FFF2-40B4-BE49-F238E27FC236}">
                <a16:creationId xmlns:a16="http://schemas.microsoft.com/office/drawing/2014/main" id="{514FFB7C-60DB-6B43-A972-070D58EC2FFB}"/>
              </a:ext>
            </a:extLst>
          </p:cNvPr>
          <p:cNvSpPr/>
          <p:nvPr/>
        </p:nvSpPr>
        <p:spPr bwMode="auto">
          <a:xfrm>
            <a:off x="6381525" y="4641432"/>
            <a:ext cx="186629" cy="160887"/>
          </a:xfrm>
          <a:prstGeom prst="triangle">
            <a:avLst/>
          </a:prstGeom>
          <a:solidFill>
            <a:srgbClr val="3C0D7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369" name="Freeform 368">
            <a:extLst>
              <a:ext uri="{FF2B5EF4-FFF2-40B4-BE49-F238E27FC236}">
                <a16:creationId xmlns:a16="http://schemas.microsoft.com/office/drawing/2014/main" id="{627DB404-3366-6D46-89AC-20748F30802E}"/>
              </a:ext>
            </a:extLst>
          </p:cNvPr>
          <p:cNvSpPr/>
          <p:nvPr/>
        </p:nvSpPr>
        <p:spPr bwMode="auto">
          <a:xfrm>
            <a:off x="6456655" y="2627790"/>
            <a:ext cx="2281562" cy="386179"/>
          </a:xfrm>
          <a:custGeom>
            <a:avLst/>
            <a:gdLst>
              <a:gd name="connsiteX0" fmla="*/ 0 w 2281562"/>
              <a:gd name="connsiteY0" fmla="*/ 386179 h 386179"/>
              <a:gd name="connsiteX1" fmla="*/ 1145220 w 2281562"/>
              <a:gd name="connsiteY1" fmla="*/ 119849 h 386179"/>
              <a:gd name="connsiteX2" fmla="*/ 2281562 w 2281562"/>
              <a:gd name="connsiteY2" fmla="*/ 0 h 38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1562" h="386179">
                <a:moveTo>
                  <a:pt x="0" y="386179"/>
                </a:moveTo>
                <a:lnTo>
                  <a:pt x="1145220" y="119849"/>
                </a:lnTo>
                <a:lnTo>
                  <a:pt x="2281562" y="0"/>
                </a:lnTo>
              </a:path>
            </a:pathLst>
          </a:custGeom>
          <a:noFill/>
          <a:ln w="317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370" name="Freeform 369">
            <a:extLst>
              <a:ext uri="{FF2B5EF4-FFF2-40B4-BE49-F238E27FC236}">
                <a16:creationId xmlns:a16="http://schemas.microsoft.com/office/drawing/2014/main" id="{D9E2F3A5-F772-6A48-AEF2-A26B372DE79B}"/>
              </a:ext>
            </a:extLst>
          </p:cNvPr>
          <p:cNvSpPr/>
          <p:nvPr/>
        </p:nvSpPr>
        <p:spPr bwMode="auto">
          <a:xfrm>
            <a:off x="6465533" y="3484485"/>
            <a:ext cx="2268245" cy="310719"/>
          </a:xfrm>
          <a:custGeom>
            <a:avLst/>
            <a:gdLst>
              <a:gd name="connsiteX0" fmla="*/ 0 w 2268245"/>
              <a:gd name="connsiteY0" fmla="*/ 310719 h 310719"/>
              <a:gd name="connsiteX1" fmla="*/ 1131903 w 2268245"/>
              <a:gd name="connsiteY1" fmla="*/ 168676 h 310719"/>
              <a:gd name="connsiteX2" fmla="*/ 2268245 w 2268245"/>
              <a:gd name="connsiteY2" fmla="*/ 0 h 31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8245" h="310719">
                <a:moveTo>
                  <a:pt x="0" y="310719"/>
                </a:moveTo>
                <a:lnTo>
                  <a:pt x="1131903" y="168676"/>
                </a:lnTo>
                <a:lnTo>
                  <a:pt x="2268245" y="0"/>
                </a:lnTo>
              </a:path>
            </a:pathLst>
          </a:custGeom>
          <a:noFill/>
          <a:ln w="317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371" name="Freeform 370">
            <a:extLst>
              <a:ext uri="{FF2B5EF4-FFF2-40B4-BE49-F238E27FC236}">
                <a16:creationId xmlns:a16="http://schemas.microsoft.com/office/drawing/2014/main" id="{047CE532-60C3-764A-895B-8A6983CD2462}"/>
              </a:ext>
            </a:extLst>
          </p:cNvPr>
          <p:cNvSpPr/>
          <p:nvPr/>
        </p:nvSpPr>
        <p:spPr bwMode="auto">
          <a:xfrm>
            <a:off x="6465533" y="3990513"/>
            <a:ext cx="2254928" cy="53266"/>
          </a:xfrm>
          <a:custGeom>
            <a:avLst/>
            <a:gdLst>
              <a:gd name="connsiteX0" fmla="*/ 0 w 2254928"/>
              <a:gd name="connsiteY0" fmla="*/ 0 h 53266"/>
              <a:gd name="connsiteX1" fmla="*/ 1127464 w 2254928"/>
              <a:gd name="connsiteY1" fmla="*/ 53266 h 53266"/>
              <a:gd name="connsiteX2" fmla="*/ 2254928 w 2254928"/>
              <a:gd name="connsiteY2" fmla="*/ 35510 h 5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4928" h="53266">
                <a:moveTo>
                  <a:pt x="0" y="0"/>
                </a:moveTo>
                <a:lnTo>
                  <a:pt x="1127464" y="53266"/>
                </a:lnTo>
                <a:lnTo>
                  <a:pt x="2254928" y="35510"/>
                </a:lnTo>
              </a:path>
            </a:pathLst>
          </a:custGeom>
          <a:noFill/>
          <a:ln w="317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373" name="Freeform 372">
            <a:extLst>
              <a:ext uri="{FF2B5EF4-FFF2-40B4-BE49-F238E27FC236}">
                <a16:creationId xmlns:a16="http://schemas.microsoft.com/office/drawing/2014/main" id="{40BE5F90-F43D-474F-9CED-062C54E50471}"/>
              </a:ext>
            </a:extLst>
          </p:cNvPr>
          <p:cNvSpPr/>
          <p:nvPr/>
        </p:nvSpPr>
        <p:spPr bwMode="auto">
          <a:xfrm>
            <a:off x="6487727" y="4767309"/>
            <a:ext cx="2286000" cy="39949"/>
          </a:xfrm>
          <a:custGeom>
            <a:avLst/>
            <a:gdLst>
              <a:gd name="connsiteX0" fmla="*/ 0 w 2286000"/>
              <a:gd name="connsiteY0" fmla="*/ 35510 h 39949"/>
              <a:gd name="connsiteX1" fmla="*/ 1105270 w 2286000"/>
              <a:gd name="connsiteY1" fmla="*/ 39949 h 39949"/>
              <a:gd name="connsiteX2" fmla="*/ 2286000 w 2286000"/>
              <a:gd name="connsiteY2" fmla="*/ 0 h 3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39949">
                <a:moveTo>
                  <a:pt x="0" y="35510"/>
                </a:moveTo>
                <a:lnTo>
                  <a:pt x="1105270" y="39949"/>
                </a:lnTo>
                <a:lnTo>
                  <a:pt x="2286000" y="0"/>
                </a:lnTo>
              </a:path>
            </a:pathLst>
          </a:cu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525000" y="2704884"/>
            <a:ext cx="2743200" cy="523220"/>
            <a:chOff x="9914006" y="2704884"/>
            <a:chExt cx="2446406" cy="523220"/>
          </a:xfrm>
        </p:grpSpPr>
        <p:sp>
          <p:nvSpPr>
            <p:cNvPr id="363" name="Diamond 362">
              <a:extLst>
                <a:ext uri="{FF2B5EF4-FFF2-40B4-BE49-F238E27FC236}">
                  <a16:creationId xmlns:a16="http://schemas.microsoft.com/office/drawing/2014/main" id="{5BF17110-2179-5043-B499-2FACB35B8808}"/>
                </a:ext>
              </a:extLst>
            </p:cNvPr>
            <p:cNvSpPr/>
            <p:nvPr/>
          </p:nvSpPr>
          <p:spPr bwMode="auto">
            <a:xfrm>
              <a:off x="10007194" y="2754054"/>
              <a:ext cx="180037" cy="180037"/>
            </a:xfrm>
            <a:prstGeom prst="diamond">
              <a:avLst/>
            </a:prstGeom>
            <a:solidFill>
              <a:schemeClr val="accent5"/>
            </a:solidFill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39147D20-E44B-B242-B6BE-4B9AB3842007}"/>
                </a:ext>
              </a:extLst>
            </p:cNvPr>
            <p:cNvCxnSpPr/>
            <p:nvPr/>
          </p:nvCxnSpPr>
          <p:spPr bwMode="auto">
            <a:xfrm>
              <a:off x="9914006" y="2841029"/>
              <a:ext cx="377142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5" name="TextBox 384">
              <a:extLst>
                <a:ext uri="{FF2B5EF4-FFF2-40B4-BE49-F238E27FC236}">
                  <a16:creationId xmlns:a16="http://schemas.microsoft.com/office/drawing/2014/main" id="{AA8A8316-DE8F-3047-9BC8-84BAF961EDC7}"/>
                </a:ext>
              </a:extLst>
            </p:cNvPr>
            <p:cNvSpPr txBox="1"/>
            <p:nvPr/>
          </p:nvSpPr>
          <p:spPr>
            <a:xfrm>
              <a:off x="10260000" y="2704884"/>
              <a:ext cx="21004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Breast/Prostate </a:t>
              </a: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Cancer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525000" y="4268057"/>
            <a:ext cx="2820614" cy="307777"/>
            <a:chOff x="9914006" y="3080686"/>
            <a:chExt cx="2820614" cy="307777"/>
          </a:xfrm>
        </p:grpSpPr>
        <p:sp>
          <p:nvSpPr>
            <p:cNvPr id="364" name="Rectangle 363">
              <a:extLst>
                <a:ext uri="{FF2B5EF4-FFF2-40B4-BE49-F238E27FC236}">
                  <a16:creationId xmlns:a16="http://schemas.microsoft.com/office/drawing/2014/main" id="{BB59F0E0-4B04-2848-B03F-7F9B5A472CDE}"/>
                </a:ext>
              </a:extLst>
            </p:cNvPr>
            <p:cNvSpPr/>
            <p:nvPr/>
          </p:nvSpPr>
          <p:spPr bwMode="auto">
            <a:xfrm>
              <a:off x="10021024" y="3127180"/>
              <a:ext cx="160830" cy="16083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8AEA9AA9-FFF9-4D4B-A697-A034F4974232}"/>
                </a:ext>
              </a:extLst>
            </p:cNvPr>
            <p:cNvCxnSpPr/>
            <p:nvPr/>
          </p:nvCxnSpPr>
          <p:spPr bwMode="auto">
            <a:xfrm>
              <a:off x="9914006" y="3212989"/>
              <a:ext cx="377142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6" name="TextBox 385">
              <a:extLst>
                <a:ext uri="{FF2B5EF4-FFF2-40B4-BE49-F238E27FC236}">
                  <a16:creationId xmlns:a16="http://schemas.microsoft.com/office/drawing/2014/main" id="{468DD129-29D8-1144-8AFA-4BBE898769DF}"/>
                </a:ext>
              </a:extLst>
            </p:cNvPr>
            <p:cNvSpPr txBox="1"/>
            <p:nvPr/>
          </p:nvSpPr>
          <p:spPr>
            <a:xfrm>
              <a:off x="10260000" y="3080686"/>
              <a:ext cx="24746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 smtClean="0">
                  <a:solidFill>
                    <a:srgbClr val="000000"/>
                  </a:solidFill>
                </a:rPr>
                <a:t>Pancreatic</a:t>
              </a:r>
              <a:r>
                <a:rPr kumimoji="0" lang="en-US" sz="14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Cancer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525000" y="3877263"/>
            <a:ext cx="2083990" cy="307777"/>
            <a:chOff x="9914006" y="3459880"/>
            <a:chExt cx="2083990" cy="307777"/>
          </a:xfrm>
        </p:grpSpPr>
        <p:sp>
          <p:nvSpPr>
            <p:cNvPr id="362" name="Triangle 361">
              <a:extLst>
                <a:ext uri="{FF2B5EF4-FFF2-40B4-BE49-F238E27FC236}">
                  <a16:creationId xmlns:a16="http://schemas.microsoft.com/office/drawing/2014/main" id="{1DA8F8E0-2876-6E45-9CD1-A309AFABAE8B}"/>
                </a:ext>
              </a:extLst>
            </p:cNvPr>
            <p:cNvSpPr/>
            <p:nvPr/>
          </p:nvSpPr>
          <p:spPr bwMode="auto">
            <a:xfrm>
              <a:off x="10003339" y="3513847"/>
              <a:ext cx="186629" cy="160887"/>
            </a:xfrm>
            <a:prstGeom prst="triangle">
              <a:avLst/>
            </a:prstGeom>
            <a:solidFill>
              <a:srgbClr val="3C0D7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6D48AB7E-CD3C-E640-9DCF-41F36DD82851}"/>
                </a:ext>
              </a:extLst>
            </p:cNvPr>
            <p:cNvCxnSpPr/>
            <p:nvPr/>
          </p:nvCxnSpPr>
          <p:spPr bwMode="auto">
            <a:xfrm>
              <a:off x="9914006" y="3590290"/>
              <a:ext cx="377142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3C0D7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7" name="TextBox 386">
              <a:extLst>
                <a:ext uri="{FF2B5EF4-FFF2-40B4-BE49-F238E27FC236}">
                  <a16:creationId xmlns:a16="http://schemas.microsoft.com/office/drawing/2014/main" id="{7AB0CF14-3295-E84B-AC11-E810C10DECC3}"/>
                </a:ext>
              </a:extLst>
            </p:cNvPr>
            <p:cNvSpPr txBox="1"/>
            <p:nvPr/>
          </p:nvSpPr>
          <p:spPr>
            <a:xfrm>
              <a:off x="10260000" y="3459880"/>
              <a:ext cx="17379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Lung Cancer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525000" y="3095677"/>
            <a:ext cx="2239664" cy="307777"/>
            <a:chOff x="9914006" y="3834952"/>
            <a:chExt cx="2239664" cy="307777"/>
          </a:xfrm>
        </p:grpSpPr>
        <p:grpSp>
          <p:nvGrpSpPr>
            <p:cNvPr id="359" name="Group 358">
              <a:extLst>
                <a:ext uri="{FF2B5EF4-FFF2-40B4-BE49-F238E27FC236}">
                  <a16:creationId xmlns:a16="http://schemas.microsoft.com/office/drawing/2014/main" id="{E98F9130-944B-F444-A0E4-B5DC8B21B71A}"/>
                </a:ext>
              </a:extLst>
            </p:cNvPr>
            <p:cNvGrpSpPr/>
            <p:nvPr/>
          </p:nvGrpSpPr>
          <p:grpSpPr>
            <a:xfrm>
              <a:off x="10039165" y="3874901"/>
              <a:ext cx="128030" cy="174428"/>
              <a:chOff x="2059584" y="3614387"/>
              <a:chExt cx="128030" cy="174428"/>
            </a:xfrm>
          </p:grpSpPr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07FDDA0E-2A7C-4A45-89F1-910E6FA0D0A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66302" y="3617825"/>
                <a:ext cx="121312" cy="17099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1" name="Straight Connector 360">
                <a:extLst>
                  <a:ext uri="{FF2B5EF4-FFF2-40B4-BE49-F238E27FC236}">
                    <a16:creationId xmlns:a16="http://schemas.microsoft.com/office/drawing/2014/main" id="{38B79AA4-525A-5948-819F-C6651FD089F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059584" y="3614387"/>
                <a:ext cx="121312" cy="17099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284D76C0-320A-1341-9C21-955E2616A119}"/>
                </a:ext>
              </a:extLst>
            </p:cNvPr>
            <p:cNvCxnSpPr/>
            <p:nvPr/>
          </p:nvCxnSpPr>
          <p:spPr bwMode="auto">
            <a:xfrm>
              <a:off x="9914006" y="3963152"/>
              <a:ext cx="377142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8" name="TextBox 387">
              <a:extLst>
                <a:ext uri="{FF2B5EF4-FFF2-40B4-BE49-F238E27FC236}">
                  <a16:creationId xmlns:a16="http://schemas.microsoft.com/office/drawing/2014/main" id="{A209325F-8B8F-DA4F-B5AE-4D1319721AA7}"/>
                </a:ext>
              </a:extLst>
            </p:cNvPr>
            <p:cNvSpPr txBox="1"/>
            <p:nvPr/>
          </p:nvSpPr>
          <p:spPr>
            <a:xfrm>
              <a:off x="10259999" y="3834952"/>
              <a:ext cx="18936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Colorectal Cancer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525000" y="3486470"/>
            <a:ext cx="2083990" cy="307777"/>
            <a:chOff x="9914006" y="4208545"/>
            <a:chExt cx="2083990" cy="307777"/>
          </a:xfrm>
        </p:grpSpPr>
        <p:grpSp>
          <p:nvGrpSpPr>
            <p:cNvPr id="12" name="Group 11"/>
            <p:cNvGrpSpPr/>
            <p:nvPr/>
          </p:nvGrpSpPr>
          <p:grpSpPr>
            <a:xfrm>
              <a:off x="9914006" y="4255459"/>
              <a:ext cx="377142" cy="180041"/>
              <a:chOff x="9914006" y="4255459"/>
              <a:chExt cx="377142" cy="180041"/>
            </a:xfrm>
          </p:grpSpPr>
          <p:grpSp>
            <p:nvGrpSpPr>
              <p:cNvPr id="355" name="Group 354">
                <a:extLst>
                  <a:ext uri="{FF2B5EF4-FFF2-40B4-BE49-F238E27FC236}">
                    <a16:creationId xmlns:a16="http://schemas.microsoft.com/office/drawing/2014/main" id="{B6A0537E-DE81-2449-8763-F7BFB97DF36E}"/>
                  </a:ext>
                </a:extLst>
              </p:cNvPr>
              <p:cNvGrpSpPr/>
              <p:nvPr/>
            </p:nvGrpSpPr>
            <p:grpSpPr>
              <a:xfrm>
                <a:off x="10039008" y="4255459"/>
                <a:ext cx="128030" cy="180041"/>
                <a:chOff x="2059584" y="3608774"/>
                <a:chExt cx="128030" cy="180041"/>
              </a:xfrm>
            </p:grpSpPr>
            <p:cxnSp>
              <p:nvCxnSpPr>
                <p:cNvPr id="356" name="Straight Connector 355">
                  <a:extLst>
                    <a:ext uri="{FF2B5EF4-FFF2-40B4-BE49-F238E27FC236}">
                      <a16:creationId xmlns:a16="http://schemas.microsoft.com/office/drawing/2014/main" id="{E7D5015C-DF87-3847-B004-9F00EAAC542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066302" y="3617825"/>
                  <a:ext cx="121312" cy="17099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7" name="Straight Connector 356">
                  <a:extLst>
                    <a:ext uri="{FF2B5EF4-FFF2-40B4-BE49-F238E27FC236}">
                      <a16:creationId xmlns:a16="http://schemas.microsoft.com/office/drawing/2014/main" id="{C77105CC-229B-724B-A79C-08AC7710850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059584" y="3614387"/>
                  <a:ext cx="121312" cy="17099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8" name="Straight Connector 357">
                  <a:extLst>
                    <a:ext uri="{FF2B5EF4-FFF2-40B4-BE49-F238E27FC236}">
                      <a16:creationId xmlns:a16="http://schemas.microsoft.com/office/drawing/2014/main" id="{C4B53281-89B6-F847-8A0E-09BDD80E61F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124900" y="3608774"/>
                  <a:ext cx="0" cy="180041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379" name="Straight Connector 378">
                <a:extLst>
                  <a:ext uri="{FF2B5EF4-FFF2-40B4-BE49-F238E27FC236}">
                    <a16:creationId xmlns:a16="http://schemas.microsoft.com/office/drawing/2014/main" id="{3E305DB3-5CE3-BC46-A93B-ECB187AD2525}"/>
                  </a:ext>
                </a:extLst>
              </p:cNvPr>
              <p:cNvCxnSpPr/>
              <p:nvPr/>
            </p:nvCxnSpPr>
            <p:spPr bwMode="auto">
              <a:xfrm>
                <a:off x="9914006" y="4340453"/>
                <a:ext cx="377142" cy="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89" name="TextBox 388">
              <a:extLst>
                <a:ext uri="{FF2B5EF4-FFF2-40B4-BE49-F238E27FC236}">
                  <a16:creationId xmlns:a16="http://schemas.microsoft.com/office/drawing/2014/main" id="{12E21B10-87DB-FD4C-A198-A85BEEBA2AA0}"/>
                </a:ext>
              </a:extLst>
            </p:cNvPr>
            <p:cNvSpPr txBox="1"/>
            <p:nvPr/>
          </p:nvSpPr>
          <p:spPr>
            <a:xfrm>
              <a:off x="10260000" y="4208545"/>
              <a:ext cx="17379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-105" charset="0"/>
                  <a:ea typeface="ＭＳ Ｐゴシック" pitchFamily="-105" charset="-128"/>
                </a:rPr>
                <a:t>Dialysis</a:t>
              </a:r>
            </a:p>
          </p:txBody>
        </p:sp>
      </p:grpSp>
      <p:sp>
        <p:nvSpPr>
          <p:cNvPr id="390" name="Triangle 389">
            <a:extLst>
              <a:ext uri="{FF2B5EF4-FFF2-40B4-BE49-F238E27FC236}">
                <a16:creationId xmlns:a16="http://schemas.microsoft.com/office/drawing/2014/main" id="{FFB340D7-4660-4F4A-815E-4D05CC442482}"/>
              </a:ext>
            </a:extLst>
          </p:cNvPr>
          <p:cNvSpPr/>
          <p:nvPr/>
        </p:nvSpPr>
        <p:spPr bwMode="auto">
          <a:xfrm>
            <a:off x="8640024" y="4628442"/>
            <a:ext cx="186629" cy="160887"/>
          </a:xfrm>
          <a:prstGeom prst="triangle">
            <a:avLst/>
          </a:prstGeom>
          <a:solidFill>
            <a:srgbClr val="3C0D7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391" name="Freeform 390">
            <a:extLst>
              <a:ext uri="{FF2B5EF4-FFF2-40B4-BE49-F238E27FC236}">
                <a16:creationId xmlns:a16="http://schemas.microsoft.com/office/drawing/2014/main" id="{FACB5955-6015-1A40-A7E4-18E7403294C3}"/>
              </a:ext>
            </a:extLst>
          </p:cNvPr>
          <p:cNvSpPr/>
          <p:nvPr/>
        </p:nvSpPr>
        <p:spPr bwMode="auto">
          <a:xfrm>
            <a:off x="6478850" y="4718482"/>
            <a:ext cx="2259367" cy="8877"/>
          </a:xfrm>
          <a:custGeom>
            <a:avLst/>
            <a:gdLst>
              <a:gd name="connsiteX0" fmla="*/ 0 w 2259367"/>
              <a:gd name="connsiteY0" fmla="*/ 0 h 8877"/>
              <a:gd name="connsiteX1" fmla="*/ 1109708 w 2259367"/>
              <a:gd name="connsiteY1" fmla="*/ 4438 h 8877"/>
              <a:gd name="connsiteX2" fmla="*/ 2259367 w 2259367"/>
              <a:gd name="connsiteY2" fmla="*/ 8877 h 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9367" h="8877">
                <a:moveTo>
                  <a:pt x="0" y="0"/>
                </a:moveTo>
                <a:lnTo>
                  <a:pt x="1109708" y="4438"/>
                </a:lnTo>
                <a:lnTo>
                  <a:pt x="2259367" y="8877"/>
                </a:lnTo>
              </a:path>
            </a:pathLst>
          </a:custGeom>
          <a:noFill/>
          <a:ln w="31750" cap="flat" cmpd="sng" algn="ctr">
            <a:solidFill>
              <a:srgbClr val="3C0D7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68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63247"/>
            <a:ext cx="11430000" cy="492443"/>
          </a:xfrm>
        </p:spPr>
        <p:txBody>
          <a:bodyPr/>
          <a:lstStyle/>
          <a:p>
            <a:r>
              <a:rPr lang="en-US" dirty="0" smtClean="0"/>
              <a:t>NNT </a:t>
            </a:r>
            <a:r>
              <a:rPr lang="en-US" dirty="0"/>
              <a:t>for </a:t>
            </a:r>
            <a:r>
              <a:rPr lang="en-US" dirty="0" smtClean="0"/>
              <a:t>Renal </a:t>
            </a:r>
            <a:r>
              <a:rPr lang="en-US" dirty="0"/>
              <a:t>and </a:t>
            </a:r>
            <a:r>
              <a:rPr lang="en-US" dirty="0" smtClean="0"/>
              <a:t>CV </a:t>
            </a:r>
            <a:r>
              <a:rPr lang="en-US" dirty="0"/>
              <a:t>Outcomes Over 2.5 Years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567624" y="4460795"/>
            <a:ext cx="3356108" cy="1330405"/>
            <a:chOff x="2423600" y="4198207"/>
            <a:chExt cx="3356108" cy="1330405"/>
          </a:xfrm>
        </p:grpSpPr>
        <p:grpSp>
          <p:nvGrpSpPr>
            <p:cNvPr id="180" name="Group 179"/>
            <p:cNvGrpSpPr/>
            <p:nvPr/>
          </p:nvGrpSpPr>
          <p:grpSpPr>
            <a:xfrm>
              <a:off x="2423600" y="4272991"/>
              <a:ext cx="3356108" cy="1255621"/>
              <a:chOff x="466165" y="2743200"/>
              <a:chExt cx="3356108" cy="1255621"/>
            </a:xfrm>
          </p:grpSpPr>
          <p:pic>
            <p:nvPicPr>
              <p:cNvPr id="182" name="Picture 181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6165" y="2744118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183" name="Picture 182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487" y="2744118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184" name="Picture 183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809" y="2744118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185" name="Picture 184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130" y="2744118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186" name="Picture 185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9452" y="2744118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187" name="Picture 186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7774" y="2744118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188" name="Picture 187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6096" y="2744118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189" name="Picture 188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4417" y="2744118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190" name="Picture 189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2739" y="2744118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191" name="Picture 190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1061" y="2744118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192" name="Picture 191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8044" y="2743200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193" name="Picture 192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6365" y="2743200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194" name="Picture 193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4687" y="2743200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195" name="Picture 194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3009" y="2743200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196" name="Picture 195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31331" y="2743200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197" name="Picture 196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9652" y="2743200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198" name="Picture 197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67974" y="2743200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199" name="Picture 198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6296" y="2743200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200" name="Picture 199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4618" y="2743200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201" name="Picture 200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2940" y="2743200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202" name="Picture 201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6165" y="3164030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203" name="Picture 202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487" y="3164030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204" name="Picture 203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809" y="3164030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205" name="Picture 204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130" y="3164030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206" name="Picture 205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9452" y="3164030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207" name="Picture 206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7774" y="3164030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208" name="Picture 207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6096" y="3164030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209" name="Picture 208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4417" y="3164030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210" name="Picture 209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2739" y="3164030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211" name="Picture 210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1061" y="3164030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212" name="Picture 211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8044" y="3163112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213" name="Picture 212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6365" y="3163112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214" name="Picture 213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4687" y="3163112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215" name="Picture 214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3009" y="3163112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216" name="Picture 215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31331" y="3163112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217" name="Picture 216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9652" y="3163112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218" name="Picture 217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67974" y="3163112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219" name="Picture 218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6296" y="3163112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220" name="Picture 219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4618" y="3163112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221" name="Picture 220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2940" y="3163112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222" name="Picture 221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6165" y="3604330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223" name="Picture 222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487" y="3604330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224" name="Picture 223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809" y="3604330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225" name="Picture 224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130" y="3604330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226" name="Picture 225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9452" y="3604330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227" name="Picture 226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7774" y="3604330"/>
                <a:ext cx="149333" cy="394491"/>
              </a:xfrm>
              <a:prstGeom prst="rect">
                <a:avLst/>
              </a:prstGeom>
            </p:spPr>
          </p:pic>
        </p:grpSp>
        <p:sp>
          <p:nvSpPr>
            <p:cNvPr id="181" name="TextBox 180"/>
            <p:cNvSpPr txBox="1"/>
            <p:nvPr/>
          </p:nvSpPr>
          <p:spPr>
            <a:xfrm>
              <a:off x="2423600" y="4198207"/>
              <a:ext cx="1005840" cy="584775"/>
            </a:xfrm>
            <a:prstGeom prst="rect">
              <a:avLst/>
            </a:prstGeom>
            <a:noFill/>
            <a:ln>
              <a:solidFill>
                <a:srgbClr val="09357A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latin typeface="+mn-lt"/>
                  <a:ea typeface="+mn-ea"/>
                  <a:cs typeface="+mn-cs"/>
                </a:rPr>
                <a:t>46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95" name="TextBox 294"/>
          <p:cNvSpPr txBox="1"/>
          <p:nvPr/>
        </p:nvSpPr>
        <p:spPr>
          <a:xfrm>
            <a:off x="6315456" y="3906421"/>
            <a:ext cx="3742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</a:rPr>
              <a:t>CV </a:t>
            </a:r>
            <a:r>
              <a:rPr lang="en-US" sz="1800" b="1" dirty="0">
                <a:solidFill>
                  <a:srgbClr val="000000"/>
                </a:solidFill>
              </a:rPr>
              <a:t>death, </a:t>
            </a:r>
            <a:r>
              <a:rPr lang="en-US" sz="1800" b="1" dirty="0" smtClean="0">
                <a:solidFill>
                  <a:srgbClr val="000000"/>
                </a:solidFill>
              </a:rPr>
              <a:t>MI</a:t>
            </a:r>
            <a:r>
              <a:rPr lang="en-US" sz="1800" b="1" dirty="0">
                <a:solidFill>
                  <a:srgbClr val="000000"/>
                </a:solidFill>
              </a:rPr>
              <a:t>, or </a:t>
            </a:r>
            <a:r>
              <a:rPr lang="en-US" sz="1800" b="1" dirty="0" smtClean="0">
                <a:solidFill>
                  <a:srgbClr val="000000"/>
                </a:solidFill>
              </a:rPr>
              <a:t>stroke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296" name="TextBox 295"/>
          <p:cNvSpPr txBox="1"/>
          <p:nvPr/>
        </p:nvSpPr>
        <p:spPr>
          <a:xfrm>
            <a:off x="1447800" y="3906421"/>
            <a:ext cx="425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</a:rPr>
              <a:t>Hospitalization for heart </a:t>
            </a:r>
            <a:r>
              <a:rPr lang="en-US" sz="1800" b="1" dirty="0" smtClean="0">
                <a:solidFill>
                  <a:srgbClr val="000000"/>
                </a:solidFill>
              </a:rPr>
              <a:t>failure</a:t>
            </a:r>
            <a:endParaRPr lang="en-US" sz="1800" b="1" baseline="30000" dirty="0">
              <a:solidFill>
                <a:srgbClr val="0000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450535" y="4460795"/>
            <a:ext cx="3368973" cy="873225"/>
            <a:chOff x="6469353" y="4198207"/>
            <a:chExt cx="3368973" cy="873225"/>
          </a:xfrm>
        </p:grpSpPr>
        <p:pic>
          <p:nvPicPr>
            <p:cNvPr id="298" name="Picture 297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218" y="4257029"/>
              <a:ext cx="149333" cy="394491"/>
            </a:xfrm>
            <a:prstGeom prst="rect">
              <a:avLst/>
            </a:prstGeom>
          </p:spPr>
        </p:pic>
        <p:pic>
          <p:nvPicPr>
            <p:cNvPr id="299" name="Picture 298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0540" y="4257029"/>
              <a:ext cx="149333" cy="394491"/>
            </a:xfrm>
            <a:prstGeom prst="rect">
              <a:avLst/>
            </a:prstGeom>
          </p:spPr>
        </p:pic>
        <p:pic>
          <p:nvPicPr>
            <p:cNvPr id="300" name="Picture 299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862" y="4257029"/>
              <a:ext cx="149333" cy="394491"/>
            </a:xfrm>
            <a:prstGeom prst="rect">
              <a:avLst/>
            </a:prstGeom>
          </p:spPr>
        </p:pic>
        <p:pic>
          <p:nvPicPr>
            <p:cNvPr id="301" name="Picture 300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183" y="4257029"/>
              <a:ext cx="149333" cy="394491"/>
            </a:xfrm>
            <a:prstGeom prst="rect">
              <a:avLst/>
            </a:prstGeom>
          </p:spPr>
        </p:pic>
        <p:pic>
          <p:nvPicPr>
            <p:cNvPr id="302" name="Picture 301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5505" y="4257029"/>
              <a:ext cx="149333" cy="394491"/>
            </a:xfrm>
            <a:prstGeom prst="rect">
              <a:avLst/>
            </a:prstGeom>
          </p:spPr>
        </p:pic>
        <p:pic>
          <p:nvPicPr>
            <p:cNvPr id="303" name="Picture 302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3827" y="4257029"/>
              <a:ext cx="149333" cy="394491"/>
            </a:xfrm>
            <a:prstGeom prst="rect">
              <a:avLst/>
            </a:prstGeom>
          </p:spPr>
        </p:pic>
        <p:pic>
          <p:nvPicPr>
            <p:cNvPr id="304" name="Picture 303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149" y="4257029"/>
              <a:ext cx="149333" cy="394491"/>
            </a:xfrm>
            <a:prstGeom prst="rect">
              <a:avLst/>
            </a:prstGeom>
          </p:spPr>
        </p:pic>
        <p:pic>
          <p:nvPicPr>
            <p:cNvPr id="305" name="Picture 304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470" y="4257029"/>
              <a:ext cx="149333" cy="394491"/>
            </a:xfrm>
            <a:prstGeom prst="rect">
              <a:avLst/>
            </a:prstGeom>
          </p:spPr>
        </p:pic>
        <p:pic>
          <p:nvPicPr>
            <p:cNvPr id="306" name="Picture 305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8792" y="4257029"/>
              <a:ext cx="149333" cy="394491"/>
            </a:xfrm>
            <a:prstGeom prst="rect">
              <a:avLst/>
            </a:prstGeom>
          </p:spPr>
        </p:pic>
        <p:pic>
          <p:nvPicPr>
            <p:cNvPr id="307" name="Picture 306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7114" y="4257029"/>
              <a:ext cx="149333" cy="394491"/>
            </a:xfrm>
            <a:prstGeom prst="rect">
              <a:avLst/>
            </a:prstGeom>
          </p:spPr>
        </p:pic>
        <p:pic>
          <p:nvPicPr>
            <p:cNvPr id="308" name="Picture 307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4097" y="4256111"/>
              <a:ext cx="149333" cy="394491"/>
            </a:xfrm>
            <a:prstGeom prst="rect">
              <a:avLst/>
            </a:prstGeom>
          </p:spPr>
        </p:pic>
        <p:pic>
          <p:nvPicPr>
            <p:cNvPr id="309" name="Picture 308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2418" y="4256111"/>
              <a:ext cx="149333" cy="394491"/>
            </a:xfrm>
            <a:prstGeom prst="rect">
              <a:avLst/>
            </a:prstGeom>
          </p:spPr>
        </p:pic>
        <p:pic>
          <p:nvPicPr>
            <p:cNvPr id="310" name="Picture 309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0740" y="4256111"/>
              <a:ext cx="149333" cy="394491"/>
            </a:xfrm>
            <a:prstGeom prst="rect">
              <a:avLst/>
            </a:prstGeom>
          </p:spPr>
        </p:pic>
        <p:pic>
          <p:nvPicPr>
            <p:cNvPr id="311" name="Picture 310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9062" y="4256111"/>
              <a:ext cx="149333" cy="394491"/>
            </a:xfrm>
            <a:prstGeom prst="rect">
              <a:avLst/>
            </a:prstGeom>
          </p:spPr>
        </p:pic>
        <p:pic>
          <p:nvPicPr>
            <p:cNvPr id="312" name="Picture 311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7384" y="4256111"/>
              <a:ext cx="149333" cy="394491"/>
            </a:xfrm>
            <a:prstGeom prst="rect">
              <a:avLst/>
            </a:prstGeom>
          </p:spPr>
        </p:pic>
        <p:pic>
          <p:nvPicPr>
            <p:cNvPr id="313" name="Picture 312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5705" y="4256111"/>
              <a:ext cx="149333" cy="394491"/>
            </a:xfrm>
            <a:prstGeom prst="rect">
              <a:avLst/>
            </a:prstGeom>
          </p:spPr>
        </p:pic>
        <p:pic>
          <p:nvPicPr>
            <p:cNvPr id="314" name="Picture 313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027" y="4256111"/>
              <a:ext cx="149333" cy="394491"/>
            </a:xfrm>
            <a:prstGeom prst="rect">
              <a:avLst/>
            </a:prstGeom>
          </p:spPr>
        </p:pic>
        <p:pic>
          <p:nvPicPr>
            <p:cNvPr id="315" name="Picture 314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2349" y="4256111"/>
              <a:ext cx="149333" cy="394491"/>
            </a:xfrm>
            <a:prstGeom prst="rect">
              <a:avLst/>
            </a:prstGeom>
          </p:spPr>
        </p:pic>
        <p:pic>
          <p:nvPicPr>
            <p:cNvPr id="316" name="Picture 315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671" y="4256111"/>
              <a:ext cx="149333" cy="394491"/>
            </a:xfrm>
            <a:prstGeom prst="rect">
              <a:avLst/>
            </a:prstGeom>
          </p:spPr>
        </p:pic>
        <p:pic>
          <p:nvPicPr>
            <p:cNvPr id="317" name="Picture 316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8993" y="4256111"/>
              <a:ext cx="149333" cy="394491"/>
            </a:xfrm>
            <a:prstGeom prst="rect">
              <a:avLst/>
            </a:prstGeom>
          </p:spPr>
        </p:pic>
        <p:pic>
          <p:nvPicPr>
            <p:cNvPr id="318" name="Picture 317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218" y="4676941"/>
              <a:ext cx="149333" cy="394491"/>
            </a:xfrm>
            <a:prstGeom prst="rect">
              <a:avLst/>
            </a:prstGeom>
          </p:spPr>
        </p:pic>
        <p:pic>
          <p:nvPicPr>
            <p:cNvPr id="319" name="Picture 318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0540" y="4676941"/>
              <a:ext cx="149333" cy="394491"/>
            </a:xfrm>
            <a:prstGeom prst="rect">
              <a:avLst/>
            </a:prstGeom>
          </p:spPr>
        </p:pic>
        <p:pic>
          <p:nvPicPr>
            <p:cNvPr id="320" name="Picture 319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862" y="4676941"/>
              <a:ext cx="149333" cy="394491"/>
            </a:xfrm>
            <a:prstGeom prst="rect">
              <a:avLst/>
            </a:prstGeom>
          </p:spPr>
        </p:pic>
        <p:pic>
          <p:nvPicPr>
            <p:cNvPr id="321" name="Picture 320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183" y="4676941"/>
              <a:ext cx="149333" cy="394491"/>
            </a:xfrm>
            <a:prstGeom prst="rect">
              <a:avLst/>
            </a:prstGeom>
          </p:spPr>
        </p:pic>
        <p:pic>
          <p:nvPicPr>
            <p:cNvPr id="322" name="Picture 321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5505" y="4676941"/>
              <a:ext cx="149333" cy="394491"/>
            </a:xfrm>
            <a:prstGeom prst="rect">
              <a:avLst/>
            </a:prstGeom>
          </p:spPr>
        </p:pic>
        <p:pic>
          <p:nvPicPr>
            <p:cNvPr id="323" name="Picture 322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3827" y="4676941"/>
              <a:ext cx="149333" cy="394491"/>
            </a:xfrm>
            <a:prstGeom prst="rect">
              <a:avLst/>
            </a:prstGeom>
          </p:spPr>
        </p:pic>
        <p:pic>
          <p:nvPicPr>
            <p:cNvPr id="324" name="Picture 323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149" y="4676941"/>
              <a:ext cx="149333" cy="394491"/>
            </a:xfrm>
            <a:prstGeom prst="rect">
              <a:avLst/>
            </a:prstGeom>
          </p:spPr>
        </p:pic>
        <p:pic>
          <p:nvPicPr>
            <p:cNvPr id="325" name="Picture 324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470" y="4676941"/>
              <a:ext cx="149333" cy="394491"/>
            </a:xfrm>
            <a:prstGeom prst="rect">
              <a:avLst/>
            </a:prstGeom>
          </p:spPr>
        </p:pic>
        <p:pic>
          <p:nvPicPr>
            <p:cNvPr id="326" name="Picture 325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8792" y="4676941"/>
              <a:ext cx="149333" cy="394491"/>
            </a:xfrm>
            <a:prstGeom prst="rect">
              <a:avLst/>
            </a:prstGeom>
          </p:spPr>
        </p:pic>
        <p:pic>
          <p:nvPicPr>
            <p:cNvPr id="327" name="Picture 326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7114" y="4676941"/>
              <a:ext cx="149333" cy="394491"/>
            </a:xfrm>
            <a:prstGeom prst="rect">
              <a:avLst/>
            </a:prstGeom>
          </p:spPr>
        </p:pic>
        <p:pic>
          <p:nvPicPr>
            <p:cNvPr id="328" name="Picture 327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4097" y="4676023"/>
              <a:ext cx="149333" cy="394491"/>
            </a:xfrm>
            <a:prstGeom prst="rect">
              <a:avLst/>
            </a:prstGeom>
          </p:spPr>
        </p:pic>
        <p:pic>
          <p:nvPicPr>
            <p:cNvPr id="329" name="Picture 328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2418" y="4676023"/>
              <a:ext cx="149333" cy="394491"/>
            </a:xfrm>
            <a:prstGeom prst="rect">
              <a:avLst/>
            </a:prstGeom>
          </p:spPr>
        </p:pic>
        <p:pic>
          <p:nvPicPr>
            <p:cNvPr id="330" name="Picture 329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0740" y="4676023"/>
              <a:ext cx="149333" cy="394491"/>
            </a:xfrm>
            <a:prstGeom prst="rect">
              <a:avLst/>
            </a:prstGeom>
          </p:spPr>
        </p:pic>
        <p:pic>
          <p:nvPicPr>
            <p:cNvPr id="331" name="Picture 330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9062" y="4676023"/>
              <a:ext cx="149333" cy="394491"/>
            </a:xfrm>
            <a:prstGeom prst="rect">
              <a:avLst/>
            </a:prstGeom>
          </p:spPr>
        </p:pic>
        <p:pic>
          <p:nvPicPr>
            <p:cNvPr id="332" name="Picture 331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7384" y="4676023"/>
              <a:ext cx="149333" cy="394491"/>
            </a:xfrm>
            <a:prstGeom prst="rect">
              <a:avLst/>
            </a:prstGeom>
          </p:spPr>
        </p:pic>
        <p:pic>
          <p:nvPicPr>
            <p:cNvPr id="333" name="Picture 332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5705" y="4676023"/>
              <a:ext cx="149333" cy="394491"/>
            </a:xfrm>
            <a:prstGeom prst="rect">
              <a:avLst/>
            </a:prstGeom>
          </p:spPr>
        </p:pic>
        <p:pic>
          <p:nvPicPr>
            <p:cNvPr id="334" name="Picture 333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027" y="4676023"/>
              <a:ext cx="149333" cy="394491"/>
            </a:xfrm>
            <a:prstGeom prst="rect">
              <a:avLst/>
            </a:prstGeom>
          </p:spPr>
        </p:pic>
        <p:pic>
          <p:nvPicPr>
            <p:cNvPr id="335" name="Picture 334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2349" y="4676023"/>
              <a:ext cx="149333" cy="394491"/>
            </a:xfrm>
            <a:prstGeom prst="rect">
              <a:avLst/>
            </a:prstGeom>
          </p:spPr>
        </p:pic>
        <p:pic>
          <p:nvPicPr>
            <p:cNvPr id="336" name="Picture 335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671" y="4676023"/>
              <a:ext cx="149333" cy="394491"/>
            </a:xfrm>
            <a:prstGeom prst="rect">
              <a:avLst/>
            </a:prstGeom>
          </p:spPr>
        </p:pic>
        <p:pic>
          <p:nvPicPr>
            <p:cNvPr id="337" name="Picture 336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8993" y="4676023"/>
              <a:ext cx="149333" cy="394491"/>
            </a:xfrm>
            <a:prstGeom prst="rect">
              <a:avLst/>
            </a:prstGeom>
          </p:spPr>
        </p:pic>
        <p:sp>
          <p:nvSpPr>
            <p:cNvPr id="340" name="TextBox 339"/>
            <p:cNvSpPr txBox="1"/>
            <p:nvPr/>
          </p:nvSpPr>
          <p:spPr>
            <a:xfrm>
              <a:off x="6469353" y="4198207"/>
              <a:ext cx="1005840" cy="584775"/>
            </a:xfrm>
            <a:prstGeom prst="rect">
              <a:avLst/>
            </a:prstGeom>
            <a:noFill/>
            <a:ln>
              <a:solidFill>
                <a:srgbClr val="09357A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smtClean="0">
                  <a:latin typeface="+mn-lt"/>
                  <a:ea typeface="+mn-ea"/>
                  <a:cs typeface="+mn-cs"/>
                </a:rPr>
                <a:t>40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44748" y="1634188"/>
            <a:ext cx="11290052" cy="2030360"/>
            <a:chOff x="444748" y="1371600"/>
            <a:chExt cx="11290052" cy="2030360"/>
          </a:xfrm>
        </p:grpSpPr>
        <p:grpSp>
          <p:nvGrpSpPr>
            <p:cNvPr id="31" name="Group 30"/>
            <p:cNvGrpSpPr/>
            <p:nvPr/>
          </p:nvGrpSpPr>
          <p:grpSpPr>
            <a:xfrm>
              <a:off x="4419169" y="2071555"/>
              <a:ext cx="3356108" cy="873072"/>
              <a:chOff x="4379078" y="2071555"/>
              <a:chExt cx="3356108" cy="873072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79078" y="2130224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7400" y="2130224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5722" y="2130224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4043" y="2130224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2365" y="2130224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687" y="2130224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9009" y="2130224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7330" y="2130224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5652" y="2130224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3974" y="2130224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0957" y="2129306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9278" y="2129306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7600" y="2129306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5922" y="2129306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4244" y="2129306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2565" y="2129306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0887" y="2129306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49209" y="2129306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7531" y="2129306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5853" y="2129306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79078" y="2550136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7400" y="2550136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5722" y="2550136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4043" y="2550136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2365" y="2550136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687" y="2550136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9009" y="2550136"/>
                <a:ext cx="149333" cy="394491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7330" y="2550136"/>
                <a:ext cx="149333" cy="394491"/>
              </a:xfrm>
              <a:prstGeom prst="rect">
                <a:avLst/>
              </a:prstGeom>
            </p:spPr>
          </p:pic>
          <p:sp>
            <p:nvSpPr>
              <p:cNvPr id="171" name="TextBox 170"/>
              <p:cNvSpPr txBox="1"/>
              <p:nvPr/>
            </p:nvSpPr>
            <p:spPr>
              <a:xfrm>
                <a:off x="4390363" y="2071555"/>
                <a:ext cx="1005840" cy="584775"/>
              </a:xfrm>
              <a:prstGeom prst="rect">
                <a:avLst/>
              </a:prstGeom>
              <a:noFill/>
              <a:ln>
                <a:solidFill>
                  <a:srgbClr val="09357A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dirty="0">
                    <a:latin typeface="+mn-lt"/>
                    <a:ea typeface="+mn-ea"/>
                    <a:cs typeface="+mn-cs"/>
                  </a:rPr>
                  <a:t>28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74" name="TextBox 173"/>
            <p:cNvSpPr txBox="1"/>
            <p:nvPr/>
          </p:nvSpPr>
          <p:spPr>
            <a:xfrm>
              <a:off x="4379078" y="1371600"/>
              <a:ext cx="3808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</a:rPr>
                <a:t>ESKD, doubling of serum creatinine, or renal death</a:t>
              </a:r>
              <a:endParaRPr lang="en-US" sz="1800" b="1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8378692" y="1371600"/>
              <a:ext cx="30016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</a:rPr>
                <a:t>ESKD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8378692" y="2071555"/>
              <a:ext cx="3356108" cy="1330405"/>
              <a:chOff x="8378692" y="2071555"/>
              <a:chExt cx="3356108" cy="1330405"/>
            </a:xfrm>
          </p:grpSpPr>
          <p:grpSp>
            <p:nvGrpSpPr>
              <p:cNvPr id="232" name="Group 231"/>
              <p:cNvGrpSpPr/>
              <p:nvPr/>
            </p:nvGrpSpPr>
            <p:grpSpPr>
              <a:xfrm>
                <a:off x="8378692" y="2146339"/>
                <a:ext cx="3356108" cy="1255621"/>
                <a:chOff x="466165" y="2743200"/>
                <a:chExt cx="3356108" cy="1255621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6165" y="2744118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35" name="Picture 234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4487" y="2744118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36" name="Picture 235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2809" y="2744118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37" name="Picture 236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1130" y="2744118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38" name="Picture 237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39452" y="2744118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39" name="Picture 238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7774" y="2744118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40" name="Picture 239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6096" y="2744118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41" name="Picture 240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44417" y="2744118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42" name="Picture 241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12739" y="2744118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43" name="Picture 242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81061" y="2744118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44" name="Picture 243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58044" y="2743200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45" name="Picture 244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6365" y="2743200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46" name="Picture 245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4687" y="2743200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47" name="Picture 246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3009" y="2743200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48" name="Picture 247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31331" y="2743200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49" name="Picture 248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99652" y="2743200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50" name="Picture 249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67974" y="2743200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51" name="Picture 250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36296" y="2743200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52" name="Picture 251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04618" y="2743200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53" name="Picture 252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72940" y="2743200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54" name="Picture 253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6165" y="3164030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55" name="Picture 254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4487" y="3164030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56" name="Picture 255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2809" y="3164030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57" name="Picture 256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1130" y="3164030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58" name="Picture 257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39452" y="3164030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59" name="Picture 258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7774" y="3164030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60" name="Picture 259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6096" y="3164030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61" name="Picture 260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44417" y="3164030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62" name="Picture 261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12739" y="3164030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63" name="Picture 262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81061" y="3164030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64" name="Picture 263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58044" y="3163112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65" name="Picture 264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6365" y="3163112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4687" y="3163112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67" name="Picture 266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3009" y="3163112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68" name="Picture 267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31331" y="3163112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69" name="Picture 268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99652" y="3163112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70" name="Picture 269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67974" y="3163112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71" name="Picture 270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36296" y="3163112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72" name="Picture 271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04618" y="3163112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73" name="Picture 272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72940" y="3163112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74" name="Picture 273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6165" y="3604330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75" name="Picture 274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4487" y="3604330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76" name="Picture 275"/>
                <p:cNvPicPr>
                  <a:picLocks noChangeAspect="1"/>
                </p:cNvPicPr>
                <p:nvPr/>
              </p:nvPicPr>
              <p:blipFill>
                <a:blip r:embed="rId3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2809" y="3604330"/>
                  <a:ext cx="149333" cy="394491"/>
                </a:xfrm>
                <a:prstGeom prst="rect">
                  <a:avLst/>
                </a:prstGeom>
              </p:spPr>
            </p:pic>
          </p:grpSp>
          <p:sp>
            <p:nvSpPr>
              <p:cNvPr id="233" name="TextBox 232"/>
              <p:cNvSpPr txBox="1"/>
              <p:nvPr/>
            </p:nvSpPr>
            <p:spPr>
              <a:xfrm>
                <a:off x="8378692" y="2071555"/>
                <a:ext cx="1005840" cy="584775"/>
              </a:xfrm>
              <a:prstGeom prst="rect">
                <a:avLst/>
              </a:prstGeom>
              <a:noFill/>
              <a:ln>
                <a:solidFill>
                  <a:srgbClr val="09357A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dirty="0" smtClean="0">
                    <a:latin typeface="+mn-lt"/>
                    <a:ea typeface="+mn-ea"/>
                    <a:cs typeface="+mn-cs"/>
                  </a:rPr>
                  <a:t>43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73" name="TextBox 172"/>
            <p:cNvSpPr txBox="1"/>
            <p:nvPr/>
          </p:nvSpPr>
          <p:spPr>
            <a:xfrm>
              <a:off x="444748" y="1371600"/>
              <a:ext cx="42034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</a:rPr>
                <a:t>Primary composite </a:t>
              </a:r>
              <a:endParaRPr lang="en-US" sz="1800" b="1" dirty="0" smtClean="0">
                <a:solidFill>
                  <a:srgbClr val="000000"/>
                </a:solidFill>
              </a:endParaRPr>
            </a:p>
            <a:p>
              <a:r>
                <a:rPr lang="en-US" sz="1800" b="1" dirty="0" smtClean="0">
                  <a:solidFill>
                    <a:srgbClr val="000000"/>
                  </a:solidFill>
                </a:rPr>
                <a:t>outcome</a:t>
              </a:r>
              <a:endParaRPr lang="en-US" sz="1800" b="1" baseline="30000" dirty="0">
                <a:solidFill>
                  <a:srgbClr val="000000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44748" y="2071555"/>
              <a:ext cx="3371006" cy="890413"/>
              <a:chOff x="444748" y="2071555"/>
              <a:chExt cx="3371006" cy="890413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459646" y="2129305"/>
                <a:ext cx="3356108" cy="832663"/>
                <a:chOff x="459646" y="2129305"/>
                <a:chExt cx="3356108" cy="832663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646" y="2130223"/>
                  <a:ext cx="149333" cy="394491"/>
                </a:xfrm>
                <a:prstGeom prst="rect">
                  <a:avLst/>
                </a:prstGeom>
                <a:noFill/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7968" y="2130223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6290" y="2130223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4611" y="2130223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32933" y="2130223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1255" y="2130223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9577" y="2130223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37898" y="2130223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6220" y="2130223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74542" y="2130223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51525" y="2129305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9846" y="2129305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88168" y="2129305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56490" y="2129305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24812" y="2129305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93133" y="2129305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61455" y="2129305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29777" y="2129305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8267" y="2129305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66421" y="2129305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3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8571" y="2563182"/>
                  <a:ext cx="149333" cy="394491"/>
                </a:xfrm>
                <a:prstGeom prst="rect">
                  <a:avLst/>
                </a:prstGeom>
              </p:spPr>
            </p:pic>
            <p:pic>
              <p:nvPicPr>
                <p:cNvPr id="354" name="Picture 353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6450" y="2567477"/>
                  <a:ext cx="149333" cy="394491"/>
                </a:xfrm>
                <a:prstGeom prst="rect">
                  <a:avLst/>
                </a:prstGeom>
              </p:spPr>
            </p:pic>
          </p:grpSp>
          <p:sp>
            <p:nvSpPr>
              <p:cNvPr id="48" name="TextBox 47"/>
              <p:cNvSpPr txBox="1"/>
              <p:nvPr/>
            </p:nvSpPr>
            <p:spPr>
              <a:xfrm>
                <a:off x="444748" y="2071555"/>
                <a:ext cx="1005840" cy="584775"/>
              </a:xfrm>
              <a:prstGeom prst="rect">
                <a:avLst/>
              </a:prstGeom>
              <a:noFill/>
              <a:ln>
                <a:solidFill>
                  <a:srgbClr val="09357A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dirty="0" smtClean="0">
                    <a:latin typeface="+mn-lt"/>
                    <a:ea typeface="+mn-ea"/>
                    <a:cs typeface="+mn-cs"/>
                  </a:rPr>
                  <a:t>22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216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63247"/>
            <a:ext cx="11430000" cy="492443"/>
          </a:xfrm>
        </p:spPr>
        <p:txBody>
          <a:bodyPr/>
          <a:lstStyle/>
          <a:p>
            <a:r>
              <a:rPr lang="en-US" dirty="0"/>
              <a:t>Primary Outcome: Benefits in eGFR 30 to &lt;45 Subgroup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290191"/>
              </p:ext>
            </p:extLst>
          </p:nvPr>
        </p:nvGraphicFramePr>
        <p:xfrm>
          <a:off x="408495" y="1203958"/>
          <a:ext cx="11672921" cy="28058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2142">
                  <a:extLst>
                    <a:ext uri="{9D8B030D-6E8A-4147-A177-3AD203B41FA5}">
                      <a16:colId xmlns:a16="http://schemas.microsoft.com/office/drawing/2014/main" val="845977230"/>
                    </a:ext>
                  </a:extLst>
                </a:gridCol>
                <a:gridCol w="4683763">
                  <a:extLst>
                    <a:ext uri="{9D8B030D-6E8A-4147-A177-3AD203B41FA5}">
                      <a16:colId xmlns:a16="http://schemas.microsoft.com/office/drawing/2014/main" val="319208609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276021995"/>
                    </a:ext>
                  </a:extLst>
                </a:gridCol>
                <a:gridCol w="1489616">
                  <a:extLst>
                    <a:ext uri="{9D8B030D-6E8A-4147-A177-3AD203B41FA5}">
                      <a16:colId xmlns:a16="http://schemas.microsoft.com/office/drawing/2014/main" val="2071953961"/>
                    </a:ext>
                  </a:extLst>
                </a:gridCol>
              </a:tblGrid>
              <a:tr h="671011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    Hazard 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ratio </a:t>
                      </a: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    (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95% CI)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Interaction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 value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989576"/>
                  </a:ext>
                </a:extLst>
              </a:tr>
              <a:tr h="38848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Screening eGFR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715467"/>
                  </a:ext>
                </a:extLst>
              </a:tr>
              <a:tr h="582134">
                <a:tc>
                  <a:txBody>
                    <a:bodyPr/>
                    <a:lstStyle/>
                    <a:p>
                      <a:pPr marL="119063" indent="0"/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30 to &lt;45 mL/min/1.73 m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2</a:t>
                      </a:r>
                      <a:endParaRPr lang="en-US" sz="1600" baseline="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0.75 (0.59–0.95)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060448"/>
                  </a:ext>
                </a:extLst>
              </a:tr>
              <a:tr h="582134">
                <a:tc>
                  <a:txBody>
                    <a:bodyPr/>
                    <a:lstStyle/>
                    <a:p>
                      <a:pPr marL="119063" indent="0"/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45 to &lt;60 mL/min/1.73 m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2</a:t>
                      </a:r>
                      <a:endParaRPr lang="en-US" sz="1600" baseline="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0.52 (0.38–0.72)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159870"/>
                  </a:ext>
                </a:extLst>
              </a:tr>
              <a:tr h="582134">
                <a:tc>
                  <a:txBody>
                    <a:bodyPr/>
                    <a:lstStyle/>
                    <a:p>
                      <a:pPr marL="119063" indent="0"/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60 to &lt;90 mL/min/1.73 m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2</a:t>
                      </a:r>
                      <a:endParaRPr lang="en-US" sz="1600" baseline="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0.82 (0.60–1.12)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97554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017400" y="4626240"/>
            <a:ext cx="4166563" cy="326760"/>
            <a:chOff x="4206006" y="5903483"/>
            <a:chExt cx="4166563" cy="326760"/>
          </a:xfrm>
        </p:grpSpPr>
        <p:sp>
          <p:nvSpPr>
            <p:cNvPr id="13" name="object 39"/>
            <p:cNvSpPr/>
            <p:nvPr/>
          </p:nvSpPr>
          <p:spPr>
            <a:xfrm>
              <a:off x="5560594" y="5950971"/>
              <a:ext cx="1236345" cy="0"/>
            </a:xfrm>
            <a:custGeom>
              <a:avLst/>
              <a:gdLst/>
              <a:ahLst/>
              <a:cxnLst/>
              <a:rect l="l" t="t" r="r" b="b"/>
              <a:pathLst>
                <a:path w="1236345">
                  <a:moveTo>
                    <a:pt x="1235786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16A3DD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4" name="object 40"/>
            <p:cNvSpPr/>
            <p:nvPr/>
          </p:nvSpPr>
          <p:spPr>
            <a:xfrm>
              <a:off x="5492231" y="5903483"/>
              <a:ext cx="82550" cy="95250"/>
            </a:xfrm>
            <a:custGeom>
              <a:avLst/>
              <a:gdLst/>
              <a:ahLst/>
              <a:cxnLst/>
              <a:rect l="l" t="t" r="r" b="b"/>
              <a:pathLst>
                <a:path w="82550" h="95250">
                  <a:moveTo>
                    <a:pt x="82257" y="0"/>
                  </a:moveTo>
                  <a:lnTo>
                    <a:pt x="0" y="47485"/>
                  </a:lnTo>
                  <a:lnTo>
                    <a:pt x="82257" y="94983"/>
                  </a:lnTo>
                  <a:lnTo>
                    <a:pt x="82257" y="0"/>
                  </a:lnTo>
                  <a:close/>
                </a:path>
              </a:pathLst>
            </a:custGeom>
            <a:solidFill>
              <a:srgbClr val="16A3DD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5" name="object 41"/>
            <p:cNvSpPr/>
            <p:nvPr/>
          </p:nvSpPr>
          <p:spPr>
            <a:xfrm>
              <a:off x="7002220" y="5950971"/>
              <a:ext cx="1203325" cy="0"/>
            </a:xfrm>
            <a:custGeom>
              <a:avLst/>
              <a:gdLst/>
              <a:ahLst/>
              <a:cxnLst/>
              <a:rect l="l" t="t" r="r" b="b"/>
              <a:pathLst>
                <a:path w="1203325">
                  <a:moveTo>
                    <a:pt x="1203248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16A3DD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6" name="object 42"/>
            <p:cNvSpPr/>
            <p:nvPr/>
          </p:nvSpPr>
          <p:spPr>
            <a:xfrm>
              <a:off x="8191572" y="5903483"/>
              <a:ext cx="82550" cy="95250"/>
            </a:xfrm>
            <a:custGeom>
              <a:avLst/>
              <a:gdLst/>
              <a:ahLst/>
              <a:cxnLst/>
              <a:rect l="l" t="t" r="r" b="b"/>
              <a:pathLst>
                <a:path w="82550" h="95250">
                  <a:moveTo>
                    <a:pt x="0" y="0"/>
                  </a:moveTo>
                  <a:lnTo>
                    <a:pt x="0" y="94983"/>
                  </a:lnTo>
                  <a:lnTo>
                    <a:pt x="82257" y="47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A3DD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427A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7" name="object 43"/>
            <p:cNvSpPr txBox="1"/>
            <p:nvPr/>
          </p:nvSpPr>
          <p:spPr>
            <a:xfrm>
              <a:off x="4206006" y="6019801"/>
              <a:ext cx="2596290" cy="210442"/>
            </a:xfrm>
            <a:prstGeom prst="rect">
              <a:avLst/>
            </a:prstGeom>
          </p:spPr>
          <p:txBody>
            <a:bodyPr vert="horz" wrap="square" lIns="0" tIns="8255" rIns="0" bIns="0" rtlCol="0">
              <a:spAutoFit/>
            </a:bodyPr>
            <a:lstStyle/>
            <a:p>
              <a:pPr marL="12700" marR="5080" indent="431165" algn="r" fontAlgn="auto">
                <a:lnSpc>
                  <a:spcPct val="102499"/>
                </a:lnSpc>
                <a:spcBef>
                  <a:spcPts val="65"/>
                </a:spcBef>
                <a:spcAft>
                  <a:spcPts val="0"/>
                </a:spcAft>
              </a:pPr>
              <a:r>
                <a:rPr sz="14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Favors </a:t>
              </a:r>
              <a:r>
                <a:rPr lang="en-US" sz="14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C</a:t>
              </a:r>
              <a:r>
                <a:rPr sz="14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anagliflozin</a:t>
              </a:r>
              <a:endParaRPr sz="14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8" name="object 44"/>
            <p:cNvSpPr txBox="1"/>
            <p:nvPr/>
          </p:nvSpPr>
          <p:spPr>
            <a:xfrm>
              <a:off x="7010400" y="6019800"/>
              <a:ext cx="1362169" cy="210442"/>
            </a:xfrm>
            <a:prstGeom prst="rect">
              <a:avLst/>
            </a:prstGeom>
          </p:spPr>
          <p:txBody>
            <a:bodyPr vert="horz" wrap="square" lIns="0" tIns="8255" rIns="0" bIns="0" rtlCol="0">
              <a:spAutoFit/>
            </a:bodyPr>
            <a:lstStyle/>
            <a:p>
              <a:pPr marL="12700" marR="5080" fontAlgn="auto">
                <a:lnSpc>
                  <a:spcPct val="102499"/>
                </a:lnSpc>
                <a:spcBef>
                  <a:spcPts val="65"/>
                </a:spcBef>
                <a:spcAft>
                  <a:spcPts val="0"/>
                </a:spcAft>
              </a:pPr>
              <a:r>
                <a:rPr sz="14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Favors </a:t>
              </a:r>
              <a:r>
                <a:rPr lang="en-US" sz="14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P</a:t>
              </a:r>
              <a:r>
                <a:rPr sz="14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lacebo</a:t>
              </a:r>
              <a:endParaRPr sz="14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graphicFrame>
        <p:nvGraphicFramePr>
          <p:cNvPr id="36" name="Char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7517789"/>
              </p:ext>
            </p:extLst>
          </p:nvPr>
        </p:nvGraphicFramePr>
        <p:xfrm>
          <a:off x="5181600" y="1752600"/>
          <a:ext cx="3048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5095776" y="4307197"/>
            <a:ext cx="3281135" cy="333718"/>
            <a:chOff x="4491945" y="5535185"/>
            <a:chExt cx="3281135" cy="333718"/>
          </a:xfrm>
        </p:grpSpPr>
        <p:sp>
          <p:nvSpPr>
            <p:cNvPr id="22" name="object 2"/>
            <p:cNvSpPr txBox="1"/>
            <p:nvPr/>
          </p:nvSpPr>
          <p:spPr>
            <a:xfrm>
              <a:off x="4491945" y="5640635"/>
              <a:ext cx="451214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fontAlgn="auto">
                <a:spcBef>
                  <a:spcPts val="100"/>
                </a:spcBef>
                <a:spcAft>
                  <a:spcPts val="0"/>
                </a:spcAft>
              </a:pPr>
              <a:r>
                <a:rPr sz="14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0.25</a:t>
              </a:r>
            </a:p>
          </p:txBody>
        </p:sp>
        <p:sp>
          <p:nvSpPr>
            <p:cNvPr id="23" name="object 3"/>
            <p:cNvSpPr txBox="1"/>
            <p:nvPr/>
          </p:nvSpPr>
          <p:spPr>
            <a:xfrm>
              <a:off x="5229637" y="5640625"/>
              <a:ext cx="376415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fontAlgn="auto">
                <a:spcBef>
                  <a:spcPts val="100"/>
                </a:spcBef>
                <a:spcAft>
                  <a:spcPts val="0"/>
                </a:spcAft>
              </a:pPr>
              <a:r>
                <a:rPr sz="14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0.5</a:t>
              </a:r>
            </a:p>
          </p:txBody>
        </p:sp>
        <p:sp>
          <p:nvSpPr>
            <p:cNvPr id="24" name="object 4"/>
            <p:cNvSpPr txBox="1"/>
            <p:nvPr/>
          </p:nvSpPr>
          <p:spPr>
            <a:xfrm>
              <a:off x="5949118" y="5639625"/>
              <a:ext cx="334793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fontAlgn="auto">
                <a:spcBef>
                  <a:spcPts val="100"/>
                </a:spcBef>
                <a:spcAft>
                  <a:spcPts val="0"/>
                </a:spcAft>
              </a:pPr>
              <a:r>
                <a:rPr sz="14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1.0</a:t>
              </a:r>
            </a:p>
          </p:txBody>
        </p:sp>
        <p:sp>
          <p:nvSpPr>
            <p:cNvPr id="25" name="object 5"/>
            <p:cNvSpPr txBox="1"/>
            <p:nvPr/>
          </p:nvSpPr>
          <p:spPr>
            <a:xfrm>
              <a:off x="6663265" y="5639625"/>
              <a:ext cx="340127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fontAlgn="auto">
                <a:spcBef>
                  <a:spcPts val="100"/>
                </a:spcBef>
                <a:spcAft>
                  <a:spcPts val="0"/>
                </a:spcAft>
              </a:pPr>
              <a:r>
                <a:rPr sz="14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2.0</a:t>
              </a:r>
            </a:p>
          </p:txBody>
        </p:sp>
        <p:sp>
          <p:nvSpPr>
            <p:cNvPr id="26" name="object 6"/>
            <p:cNvSpPr txBox="1"/>
            <p:nvPr/>
          </p:nvSpPr>
          <p:spPr>
            <a:xfrm>
              <a:off x="7327256" y="5639625"/>
              <a:ext cx="445824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fontAlgn="auto">
                <a:spcBef>
                  <a:spcPts val="100"/>
                </a:spcBef>
                <a:spcAft>
                  <a:spcPts val="0"/>
                </a:spcAft>
              </a:pPr>
              <a:r>
                <a:rPr sz="14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4.0</a:t>
              </a:r>
            </a:p>
          </p:txBody>
        </p:sp>
        <p:sp>
          <p:nvSpPr>
            <p:cNvPr id="27" name="object 7"/>
            <p:cNvSpPr/>
            <p:nvPr/>
          </p:nvSpPr>
          <p:spPr>
            <a:xfrm>
              <a:off x="4709511" y="5547896"/>
              <a:ext cx="1270" cy="92075"/>
            </a:xfrm>
            <a:custGeom>
              <a:avLst/>
              <a:gdLst/>
              <a:ahLst/>
              <a:cxnLst/>
              <a:rect l="l" t="t" r="r" b="b"/>
              <a:pathLst>
                <a:path w="1269" h="92075">
                  <a:moveTo>
                    <a:pt x="0" y="0"/>
                  </a:moveTo>
                  <a:lnTo>
                    <a:pt x="1219" y="91859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8" name="object 8"/>
            <p:cNvSpPr/>
            <p:nvPr/>
          </p:nvSpPr>
          <p:spPr>
            <a:xfrm>
              <a:off x="5372328" y="5547896"/>
              <a:ext cx="1270" cy="92075"/>
            </a:xfrm>
            <a:custGeom>
              <a:avLst/>
              <a:gdLst/>
              <a:ahLst/>
              <a:cxnLst/>
              <a:rect l="l" t="t" r="r" b="b"/>
              <a:pathLst>
                <a:path w="1270" h="92075">
                  <a:moveTo>
                    <a:pt x="0" y="0"/>
                  </a:moveTo>
                  <a:lnTo>
                    <a:pt x="1219" y="91859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9" name="object 9"/>
            <p:cNvSpPr/>
            <p:nvPr/>
          </p:nvSpPr>
          <p:spPr>
            <a:xfrm>
              <a:off x="6090679" y="554789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h="92075">
                  <a:moveTo>
                    <a:pt x="0" y="0"/>
                  </a:moveTo>
                  <a:lnTo>
                    <a:pt x="0" y="91871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0" name="object 10"/>
            <p:cNvSpPr/>
            <p:nvPr/>
          </p:nvSpPr>
          <p:spPr>
            <a:xfrm>
              <a:off x="6797953" y="554789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h="92075">
                  <a:moveTo>
                    <a:pt x="0" y="0"/>
                  </a:moveTo>
                  <a:lnTo>
                    <a:pt x="0" y="91871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1" name="object 11"/>
            <p:cNvSpPr/>
            <p:nvPr/>
          </p:nvSpPr>
          <p:spPr>
            <a:xfrm>
              <a:off x="7462005" y="554789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h="92075">
                  <a:moveTo>
                    <a:pt x="0" y="0"/>
                  </a:moveTo>
                  <a:lnTo>
                    <a:pt x="0" y="91871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2" name="object 36"/>
            <p:cNvSpPr/>
            <p:nvPr/>
          </p:nvSpPr>
          <p:spPr>
            <a:xfrm>
              <a:off x="4709511" y="5550526"/>
              <a:ext cx="2752725" cy="0"/>
            </a:xfrm>
            <a:custGeom>
              <a:avLst/>
              <a:gdLst/>
              <a:ahLst/>
              <a:cxnLst/>
              <a:rect l="l" t="t" r="r" b="b"/>
              <a:pathLst>
                <a:path w="2752725">
                  <a:moveTo>
                    <a:pt x="0" y="0"/>
                  </a:moveTo>
                  <a:lnTo>
                    <a:pt x="2752496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3" name="object 72"/>
            <p:cNvSpPr/>
            <p:nvPr/>
          </p:nvSpPr>
          <p:spPr>
            <a:xfrm>
              <a:off x="6089586" y="5535185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-3175" y="6350"/>
                  </a:moveTo>
                  <a:lnTo>
                    <a:pt x="3175" y="635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200" y="5588343"/>
            <a:ext cx="149333" cy="394491"/>
          </a:xfrm>
          <a:prstGeom prst="rect">
            <a:avLst/>
          </a:prstGeom>
          <a:noFill/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522" y="5588343"/>
            <a:ext cx="149333" cy="39449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844" y="5588343"/>
            <a:ext cx="149333" cy="39449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165" y="5588343"/>
            <a:ext cx="149333" cy="39449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87" y="5588343"/>
            <a:ext cx="149333" cy="39449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09" y="5588343"/>
            <a:ext cx="149333" cy="39449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131" y="5588343"/>
            <a:ext cx="149333" cy="39449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452" y="5588343"/>
            <a:ext cx="149333" cy="39449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774" y="5588343"/>
            <a:ext cx="149333" cy="39449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96" y="5588343"/>
            <a:ext cx="149333" cy="39449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079" y="5587425"/>
            <a:ext cx="149333" cy="39449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400" y="5587425"/>
            <a:ext cx="149333" cy="39449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722" y="5587425"/>
            <a:ext cx="149333" cy="39449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44" y="5587425"/>
            <a:ext cx="149333" cy="39449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467" y="5587425"/>
            <a:ext cx="149333" cy="394491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4831302" y="5587425"/>
            <a:ext cx="1005840" cy="584775"/>
          </a:xfrm>
          <a:prstGeom prst="rect">
            <a:avLst/>
          </a:prstGeom>
          <a:noFill/>
          <a:ln>
            <a:solidFill>
              <a:srgbClr val="09357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+mn-lt"/>
                <a:ea typeface="+mn-ea"/>
                <a:cs typeface="+mn-cs"/>
              </a:rPr>
              <a:t>16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05000" y="5052848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NNT in patients with eGFR 30 to &lt;45 mL/min/1.73 m</a:t>
            </a:r>
            <a:r>
              <a:rPr lang="en-US" sz="1800" b="1" baseline="30000" dirty="0" smtClean="0">
                <a:solidFill>
                  <a:srgbClr val="000000"/>
                </a:solidFill>
              </a:rPr>
              <a:t>2</a:t>
            </a:r>
            <a:endParaRPr lang="en-US" sz="1800" b="1" baseline="30000" dirty="0">
              <a:solidFill>
                <a:srgbClr val="000000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295" y="5587425"/>
            <a:ext cx="149333" cy="39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9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09358"/>
            <a:ext cx="11430000" cy="646331"/>
          </a:xfrm>
        </p:spPr>
        <p:txBody>
          <a:bodyPr/>
          <a:lstStyle/>
          <a:p>
            <a:r>
              <a:rPr lang="en-US" sz="3600" dirty="0" smtClean="0"/>
              <a:t>Conclusion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7637"/>
            <a:ext cx="11430000" cy="402272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Canagliflozin </a:t>
            </a:r>
            <a:r>
              <a:rPr lang="en-US" sz="2800" dirty="0"/>
              <a:t>safely reduced the risk of kidney </a:t>
            </a:r>
            <a:r>
              <a:rPr lang="en-US" sz="2800" dirty="0" smtClean="0"/>
              <a:t>failure </a:t>
            </a:r>
            <a:r>
              <a:rPr lang="en-US" sz="2800" dirty="0"/>
              <a:t>and </a:t>
            </a:r>
            <a:r>
              <a:rPr lang="en-US" sz="2800" dirty="0" smtClean="0"/>
              <a:t>prevented CV events </a:t>
            </a:r>
            <a:r>
              <a:rPr lang="en-US" sz="2800" dirty="0"/>
              <a:t>in people with </a:t>
            </a:r>
            <a:r>
              <a:rPr lang="en-US" sz="2800" dirty="0" smtClean="0"/>
              <a:t>T2DM and CKD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956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1441" y="620776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4766608"/>
            <a:ext cx="113537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Slides </a:t>
            </a:r>
            <a:r>
              <a:rPr lang="en-US" b="1" dirty="0">
                <a:solidFill>
                  <a:srgbClr val="000000"/>
                </a:solidFill>
              </a:rPr>
              <a:t>available at </a:t>
            </a:r>
            <a:r>
              <a:rPr lang="en-US" b="1" dirty="0">
                <a:solidFill>
                  <a:srgbClr val="000000"/>
                </a:solidFill>
                <a:hlinkClick r:id="rId3"/>
              </a:rPr>
              <a:t>www.georgeinstitute.org</a:t>
            </a:r>
            <a:r>
              <a:rPr lang="en-US" b="1" dirty="0">
                <a:solidFill>
                  <a:srgbClr val="000000"/>
                </a:solidFill>
              </a:rPr>
              <a:t> and </a:t>
            </a:r>
            <a:r>
              <a:rPr lang="en-US" b="1" dirty="0" smtClean="0">
                <a:solidFill>
                  <a:srgbClr val="000000"/>
                </a:solidFill>
                <a:hlinkClick r:id="rId4"/>
              </a:rPr>
              <a:t>http://med.stanford.edu/sccr.html</a:t>
            </a:r>
            <a:endParaRPr lang="en-US" b="1" dirty="0" smtClean="0">
              <a:solidFill>
                <a:srgbClr val="000000"/>
              </a:solidFill>
            </a:endParaRPr>
          </a:p>
          <a:p>
            <a:pPr algn="ctr"/>
            <a:endParaRPr lang="en-US" sz="2000" b="1" dirty="0" smtClean="0">
              <a:solidFill>
                <a:srgbClr val="000000"/>
              </a:solidFill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Paper and editorial available at </a:t>
            </a:r>
            <a:r>
              <a:rPr lang="en-US" b="1" dirty="0">
                <a:solidFill>
                  <a:srgbClr val="000000"/>
                </a:solidFill>
                <a:hlinkClick r:id="rId5"/>
              </a:rPr>
              <a:t>www.nejm.org</a:t>
            </a:r>
            <a:r>
              <a:rPr lang="en-US" b="1" dirty="0">
                <a:solidFill>
                  <a:srgbClr val="000000"/>
                </a:solidFill>
              </a:rPr>
              <a:t/>
            </a:r>
            <a:br>
              <a:rPr lang="en-US" b="1" dirty="0">
                <a:solidFill>
                  <a:srgbClr val="000000"/>
                </a:solidFill>
              </a:rPr>
            </a:b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5F45DB-1363-504E-8DE5-E3929AC5A9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023" b="81910"/>
          <a:stretch/>
        </p:blipFill>
        <p:spPr>
          <a:xfrm>
            <a:off x="1981200" y="304800"/>
            <a:ext cx="9144000" cy="7454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7983" y="1183784"/>
            <a:ext cx="7592233" cy="346664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7203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12268200" cy="45720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Thanks to the Participants and the following people for their contributions: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0548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2"/>
          <p:cNvSpPr txBox="1">
            <a:spLocks/>
          </p:cNvSpPr>
          <p:nvPr/>
        </p:nvSpPr>
        <p:spPr bwMode="auto">
          <a:xfrm>
            <a:off x="4175760" y="381000"/>
            <a:ext cx="3840480" cy="1988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 sz="1800">
                <a:solidFill>
                  <a:srgbClr val="000000"/>
                </a:solidFill>
                <a:latin typeface="+mn-lt"/>
                <a:ea typeface="ＭＳ Ｐゴシック" pitchFamily="42" charset="-128"/>
                <a:cs typeface="ＭＳ Ｐゴシック" pitchFamily="42" charset="-128"/>
              </a:defRPr>
            </a:lvl1pPr>
            <a:lvl2pPr marL="569913" indent="-2270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–"/>
              <a:defRPr sz="1600">
                <a:solidFill>
                  <a:srgbClr val="000000"/>
                </a:solidFill>
                <a:latin typeface="+mn-lt"/>
                <a:ea typeface="ＭＳ Ｐゴシック" pitchFamily="42" charset="-128"/>
              </a:defRPr>
            </a:lvl2pPr>
            <a:lvl3pPr marL="912813" indent="-22701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000000"/>
                </a:solidFill>
                <a:latin typeface="+mn-lt"/>
                <a:ea typeface="ＭＳ Ｐゴシック" pitchFamily="42" charset="-128"/>
              </a:defRPr>
            </a:lvl3pPr>
            <a:lvl4pPr marL="1252538" indent="-220663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chemeClr val="accent2"/>
              </a:buClr>
              <a:buChar char="–"/>
              <a:defRPr sz="1200">
                <a:solidFill>
                  <a:srgbClr val="000000"/>
                </a:solidFill>
                <a:latin typeface="+mn-lt"/>
                <a:ea typeface="ＭＳ Ｐゴシック" pitchFamily="42" charset="-128"/>
              </a:defRPr>
            </a:lvl4pPr>
            <a:lvl5pPr marL="1601788" indent="-230188" algn="l" rtl="0" eaLnBrk="1" fontAlgn="base" hangingPunct="1">
              <a:spcBef>
                <a:spcPts val="100"/>
              </a:spcBef>
              <a:spcAft>
                <a:spcPct val="0"/>
              </a:spcAft>
              <a:buClr>
                <a:schemeClr val="accent2"/>
              </a:buClr>
              <a:buFont typeface="Arial" pitchFamily="-105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pitchFamily="42" charset="-128"/>
              </a:defRPr>
            </a:lvl5pPr>
            <a:lvl6pPr marL="206057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51777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97497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43217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200" b="1" dirty="0"/>
              <a:t>Independent Data Monitoring Committee: </a:t>
            </a:r>
            <a:r>
              <a:rPr lang="en-US" sz="1200" dirty="0"/>
              <a:t>Darren Maguire (chair), </a:t>
            </a:r>
            <a:r>
              <a:rPr lang="en-US" sz="1200" dirty="0" err="1"/>
              <a:t>Rury</a:t>
            </a:r>
            <a:r>
              <a:rPr lang="en-US" sz="1200" dirty="0"/>
              <a:t> Holman, </a:t>
            </a:r>
            <a:r>
              <a:rPr lang="en-US" sz="1200" dirty="0" smtClean="0"/>
              <a:t>Philip </a:t>
            </a:r>
            <a:r>
              <a:rPr lang="en-US" sz="1200" dirty="0"/>
              <a:t>Home, Dan </a:t>
            </a:r>
            <a:r>
              <a:rPr lang="en-US" sz="1200" dirty="0" err="1"/>
              <a:t>Scharfstein</a:t>
            </a:r>
            <a:r>
              <a:rPr lang="en-US" sz="1200" dirty="0"/>
              <a:t>, </a:t>
            </a:r>
            <a:r>
              <a:rPr lang="en-US" sz="1200" dirty="0" smtClean="0"/>
              <a:t>and Patrick </a:t>
            </a:r>
            <a:r>
              <a:rPr lang="en-US" sz="1200" dirty="0" err="1"/>
              <a:t>Parfrey</a:t>
            </a:r>
            <a:endParaRPr lang="en-US" sz="1200" b="1" dirty="0"/>
          </a:p>
          <a:p>
            <a:pPr marL="0" indent="0">
              <a:buNone/>
            </a:pPr>
            <a:r>
              <a:rPr lang="en-US" sz="1200" b="1" kern="0" dirty="0"/>
              <a:t>National Lead Investigators</a:t>
            </a:r>
            <a:r>
              <a:rPr lang="en-US" sz="1200" kern="0" dirty="0"/>
              <a:t>: Diego Aizenberg (Argentina and Chile), Roberto </a:t>
            </a:r>
            <a:r>
              <a:rPr lang="en-US" sz="1200" kern="0" dirty="0" err="1"/>
              <a:t>Pecoits-Filho</a:t>
            </a:r>
            <a:r>
              <a:rPr lang="en-US" sz="1200" kern="0" dirty="0"/>
              <a:t> (Brazil), Adeera Levin and David </a:t>
            </a:r>
            <a:r>
              <a:rPr lang="en-US" sz="1200" kern="0" dirty="0" err="1"/>
              <a:t>Cherney</a:t>
            </a:r>
            <a:r>
              <a:rPr lang="en-US" sz="1200" kern="0" dirty="0"/>
              <a:t> (Canada), Gregorio </a:t>
            </a:r>
            <a:r>
              <a:rPr lang="en-US" sz="1200" kern="0" dirty="0" err="1"/>
              <a:t>Obrador</a:t>
            </a:r>
            <a:r>
              <a:rPr lang="en-US" sz="1200" kern="0" dirty="0"/>
              <a:t> (Mexico, Colombia, and Guatemala), Glenn </a:t>
            </a:r>
            <a:r>
              <a:rPr lang="en-US" sz="1200" kern="0" dirty="0" err="1"/>
              <a:t>Chertow</a:t>
            </a:r>
            <a:r>
              <a:rPr lang="en-US" sz="1200" kern="0" dirty="0"/>
              <a:t> and Tara Chang (United States), Carmel Hawley (Australia and New Zealand), </a:t>
            </a:r>
            <a:r>
              <a:rPr lang="en-US" sz="1200" kern="0" dirty="0" err="1"/>
              <a:t>Linong</a:t>
            </a:r>
            <a:r>
              <a:rPr lang="en-US" sz="1200" kern="0" dirty="0"/>
              <a:t> Ji and Hong Zhang (China), Takashi Wada (Japan), </a:t>
            </a:r>
            <a:r>
              <a:rPr lang="en-US" sz="1200" kern="0" dirty="0" err="1"/>
              <a:t>Vivekanand</a:t>
            </a:r>
            <a:r>
              <a:rPr lang="en-US" sz="1200" kern="0" dirty="0"/>
              <a:t> </a:t>
            </a:r>
            <a:r>
              <a:rPr lang="en-US" sz="1200" kern="0" dirty="0" err="1"/>
              <a:t>Jha</a:t>
            </a:r>
            <a:r>
              <a:rPr lang="en-US" sz="1200" kern="0" dirty="0"/>
              <a:t> (India), Soo Kun Lim (Malaysia), Mary Anne Lim-</a:t>
            </a:r>
            <a:r>
              <a:rPr lang="en-US" sz="1200" kern="0" dirty="0" err="1"/>
              <a:t>Abrahan</a:t>
            </a:r>
            <a:r>
              <a:rPr lang="en-US" sz="1200" kern="0" dirty="0"/>
              <a:t> and Florence Santos (Philippines), Dong-Wan </a:t>
            </a:r>
            <a:r>
              <a:rPr lang="en-US" sz="1200" kern="0" dirty="0" err="1"/>
              <a:t>Chae</a:t>
            </a:r>
            <a:r>
              <a:rPr lang="en-US" sz="1200" kern="0" dirty="0"/>
              <a:t> (South Korea), Shang-</a:t>
            </a:r>
            <a:r>
              <a:rPr lang="en-US" sz="1200" kern="0" dirty="0" err="1"/>
              <a:t>Jyh</a:t>
            </a:r>
            <a:r>
              <a:rPr lang="en-US" sz="1200" kern="0" dirty="0"/>
              <a:t> Hwang (Taiwan), </a:t>
            </a:r>
            <a:r>
              <a:rPr lang="en-US" sz="1200" kern="0" dirty="0" err="1"/>
              <a:t>Evgueniy</a:t>
            </a:r>
            <a:r>
              <a:rPr lang="en-US" sz="1200" kern="0" dirty="0"/>
              <a:t> </a:t>
            </a:r>
            <a:r>
              <a:rPr lang="en-US" sz="1200" kern="0" dirty="0" err="1"/>
              <a:t>Vazelov</a:t>
            </a:r>
            <a:r>
              <a:rPr lang="en-US" sz="1200" kern="0" dirty="0"/>
              <a:t> (Bulgaria), Ivan </a:t>
            </a:r>
            <a:r>
              <a:rPr lang="en-US" sz="1200" kern="0" dirty="0" err="1"/>
              <a:t>Rychlík</a:t>
            </a:r>
            <a:r>
              <a:rPr lang="en-US" sz="1200" kern="0" dirty="0"/>
              <a:t> (Czech Republic and Slovakia), </a:t>
            </a:r>
            <a:r>
              <a:rPr lang="en-US" sz="1200" kern="0" dirty="0" err="1"/>
              <a:t>Samy</a:t>
            </a:r>
            <a:r>
              <a:rPr lang="en-US" sz="1200" kern="0" dirty="0"/>
              <a:t> </a:t>
            </a:r>
            <a:r>
              <a:rPr lang="en-US" sz="1200" kern="0" dirty="0" err="1"/>
              <a:t>Hadjadj</a:t>
            </a:r>
            <a:r>
              <a:rPr lang="en-US" sz="1200" kern="0" dirty="0"/>
              <a:t> (France), Vera </a:t>
            </a:r>
            <a:r>
              <a:rPr lang="en-US" sz="1200" kern="0" dirty="0" err="1"/>
              <a:t>Krane</a:t>
            </a:r>
            <a:r>
              <a:rPr lang="en-US" sz="1200" kern="0" dirty="0"/>
              <a:t> (Germany), </a:t>
            </a:r>
            <a:r>
              <a:rPr lang="en-US" sz="1200" kern="0" dirty="0" err="1"/>
              <a:t>László</a:t>
            </a:r>
            <a:r>
              <a:rPr lang="en-US" sz="1200" kern="0" dirty="0"/>
              <a:t> </a:t>
            </a:r>
            <a:r>
              <a:rPr lang="en-US" sz="1200" kern="0" dirty="0" err="1"/>
              <a:t>Rosivall</a:t>
            </a:r>
            <a:r>
              <a:rPr lang="en-US" sz="1200" kern="0" dirty="0"/>
              <a:t> (Hungary), Luca De Nicola (Italy), Alexander </a:t>
            </a:r>
            <a:r>
              <a:rPr lang="en-US" sz="1200" kern="0" dirty="0" err="1"/>
              <a:t>Dreval</a:t>
            </a:r>
            <a:r>
              <a:rPr lang="en-US" sz="1200" kern="0" dirty="0"/>
              <a:t> (Lithuania and Russia), </a:t>
            </a:r>
            <a:r>
              <a:rPr lang="en-US" sz="1200" kern="0" dirty="0" err="1"/>
              <a:t>Michał</a:t>
            </a:r>
            <a:r>
              <a:rPr lang="en-US" sz="1200" kern="0" dirty="0"/>
              <a:t> </a:t>
            </a:r>
            <a:r>
              <a:rPr lang="en-US" sz="1200" kern="0" dirty="0" err="1"/>
              <a:t>Nowicki</a:t>
            </a:r>
            <a:r>
              <a:rPr lang="en-US" sz="1200" kern="0" dirty="0"/>
              <a:t> (Poland), Adalbert Schiller (Romania), Larry Distiller (South Africa), </a:t>
            </a:r>
            <a:br>
              <a:rPr lang="en-US" sz="1200" kern="0" dirty="0"/>
            </a:br>
            <a:r>
              <a:rPr lang="en-US" sz="1200" kern="0" dirty="0"/>
              <a:t>Jose L </a:t>
            </a:r>
            <a:r>
              <a:rPr lang="en-US" sz="1200" kern="0" dirty="0" err="1"/>
              <a:t>Górriz</a:t>
            </a:r>
            <a:r>
              <a:rPr lang="en-US" sz="1200" kern="0" dirty="0"/>
              <a:t> (Spain), </a:t>
            </a:r>
            <a:r>
              <a:rPr lang="en-US" sz="1200" kern="0" dirty="0" err="1"/>
              <a:t>Mykola</a:t>
            </a:r>
            <a:r>
              <a:rPr lang="en-US" sz="1200" kern="0" dirty="0"/>
              <a:t> </a:t>
            </a:r>
            <a:r>
              <a:rPr lang="en-US" sz="1200" kern="0" dirty="0" err="1"/>
              <a:t>Kolesnyk</a:t>
            </a:r>
            <a:r>
              <a:rPr lang="en-US" sz="1200" kern="0" dirty="0"/>
              <a:t> (Ukraine), </a:t>
            </a:r>
            <a:r>
              <a:rPr lang="en-US" sz="1200" kern="0" dirty="0" smtClean="0"/>
              <a:t>and David </a:t>
            </a:r>
            <a:r>
              <a:rPr lang="en-US" sz="1200" kern="0" dirty="0"/>
              <a:t>C. Wheeler (United Kingdom</a:t>
            </a:r>
            <a:r>
              <a:rPr lang="en-US" sz="1200" kern="0" dirty="0" smtClean="0"/>
              <a:t>)</a:t>
            </a:r>
          </a:p>
          <a:p>
            <a:pPr marL="0" indent="0">
              <a:buNone/>
            </a:pPr>
            <a:endParaRPr lang="en-US" sz="1200" b="1" dirty="0" smtClean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 bwMode="auto">
          <a:xfrm>
            <a:off x="228600" y="381000"/>
            <a:ext cx="3840480" cy="1988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 sz="1800">
                <a:solidFill>
                  <a:srgbClr val="000000"/>
                </a:solidFill>
                <a:latin typeface="+mn-lt"/>
                <a:ea typeface="ＭＳ Ｐゴシック" pitchFamily="42" charset="-128"/>
                <a:cs typeface="ＭＳ Ｐゴシック" pitchFamily="42" charset="-128"/>
              </a:defRPr>
            </a:lvl1pPr>
            <a:lvl2pPr marL="569913" indent="-2270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–"/>
              <a:defRPr sz="1600">
                <a:solidFill>
                  <a:srgbClr val="000000"/>
                </a:solidFill>
                <a:latin typeface="+mn-lt"/>
                <a:ea typeface="ＭＳ Ｐゴシック" pitchFamily="42" charset="-128"/>
              </a:defRPr>
            </a:lvl2pPr>
            <a:lvl3pPr marL="912813" indent="-22701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000000"/>
                </a:solidFill>
                <a:latin typeface="+mn-lt"/>
                <a:ea typeface="ＭＳ Ｐゴシック" pitchFamily="42" charset="-128"/>
              </a:defRPr>
            </a:lvl3pPr>
            <a:lvl4pPr marL="1252538" indent="-220663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chemeClr val="accent2"/>
              </a:buClr>
              <a:buChar char="–"/>
              <a:defRPr sz="1200">
                <a:solidFill>
                  <a:srgbClr val="000000"/>
                </a:solidFill>
                <a:latin typeface="+mn-lt"/>
                <a:ea typeface="ＭＳ Ｐゴシック" pitchFamily="42" charset="-128"/>
              </a:defRPr>
            </a:lvl4pPr>
            <a:lvl5pPr marL="1601788" indent="-230188" algn="l" rtl="0" eaLnBrk="1" fontAlgn="base" hangingPunct="1">
              <a:spcBef>
                <a:spcPts val="100"/>
              </a:spcBef>
              <a:spcAft>
                <a:spcPct val="0"/>
              </a:spcAft>
              <a:buClr>
                <a:schemeClr val="accent2"/>
              </a:buClr>
              <a:buFont typeface="Arial" pitchFamily="-105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pitchFamily="42" charset="-128"/>
              </a:defRPr>
            </a:lvl5pPr>
            <a:lvl6pPr marL="206057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51777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97497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43217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200" b="1" dirty="0"/>
              <a:t>Steering Committee: </a:t>
            </a:r>
            <a:r>
              <a:rPr lang="en-US" sz="1200" dirty="0" err="1"/>
              <a:t>Vlado</a:t>
            </a:r>
            <a:r>
              <a:rPr lang="en-US" sz="1200" dirty="0"/>
              <a:t> Perkovic (Chair), Kenneth W. Mahaffey (co-chair), Rajiv Agarwal, George Bakris, Barry M. Brenner, Christopher P. Cannon, David M. Charytan, Dick de Zeeuw, Tom Greene, Meg J. Jardine, </a:t>
            </a:r>
            <a:r>
              <a:rPr lang="en-US" sz="1200" dirty="0" err="1"/>
              <a:t>Hiddo</a:t>
            </a:r>
            <a:r>
              <a:rPr lang="en-US" sz="1200" dirty="0"/>
              <a:t> J.L. Heerspink, Adeera Levin, Gary Meininger (Sponsor), Bruce Neal, Carol Pollock, David C. Wheeler, Hong Zhang, </a:t>
            </a:r>
            <a:r>
              <a:rPr lang="en-US" sz="1200" dirty="0" smtClean="0"/>
              <a:t>and Bernard </a:t>
            </a:r>
            <a:r>
              <a:rPr lang="en-US" sz="1200" dirty="0" err="1"/>
              <a:t>Zinman</a:t>
            </a:r>
            <a:endParaRPr lang="en-US" sz="1200" dirty="0"/>
          </a:p>
          <a:p>
            <a:pPr marL="0" indent="0">
              <a:buNone/>
            </a:pPr>
            <a:r>
              <a:rPr lang="en-US" sz="1200" b="1" dirty="0"/>
              <a:t>Regional Lead Investigators:</a:t>
            </a:r>
            <a:r>
              <a:rPr lang="en-US" sz="1200" dirty="0"/>
              <a:t> Meg Jardine (Global Scientific Lead), </a:t>
            </a:r>
            <a:r>
              <a:rPr lang="en-US" sz="1200" dirty="0" err="1"/>
              <a:t>Hiddo</a:t>
            </a:r>
            <a:r>
              <a:rPr lang="en-US" sz="1200" dirty="0"/>
              <a:t> J.L. Heerspink (Europe Regional Scientific Lead), David M. Charytan (Americas Regional Scientific Lead), Nicole </a:t>
            </a:r>
            <a:r>
              <a:rPr lang="en-US" sz="1200" dirty="0" smtClean="0"/>
              <a:t>Li, </a:t>
            </a:r>
            <a:r>
              <a:rPr lang="en-US" sz="1200" dirty="0"/>
              <a:t>and Inna </a:t>
            </a:r>
            <a:r>
              <a:rPr lang="en-US" sz="1200" dirty="0" err="1"/>
              <a:t>Kolesnyk</a:t>
            </a:r>
            <a:r>
              <a:rPr lang="en-US" sz="1200" dirty="0"/>
              <a:t> (Asia Pacific Regional Scientific Leads)</a:t>
            </a:r>
          </a:p>
          <a:p>
            <a:pPr marL="0" indent="0">
              <a:buFontTx/>
              <a:buNone/>
            </a:pPr>
            <a:r>
              <a:rPr lang="en-US" sz="1200" b="1" dirty="0"/>
              <a:t>Janssen and George Clinical Teams: </a:t>
            </a:r>
            <a:r>
              <a:rPr lang="en-US" sz="1200" dirty="0"/>
              <a:t>Maria Ali, Jim Baldassarre, </a:t>
            </a:r>
            <a:r>
              <a:rPr lang="en-US" sz="1200" dirty="0" err="1"/>
              <a:t>Dainius</a:t>
            </a:r>
            <a:r>
              <a:rPr lang="en-US" sz="1200" dirty="0"/>
              <a:t> </a:t>
            </a:r>
            <a:r>
              <a:rPr lang="en-US" sz="1200" dirty="0" err="1"/>
              <a:t>Balis</a:t>
            </a:r>
            <a:r>
              <a:rPr lang="en-US" sz="1200" dirty="0"/>
              <a:t>, Scott Bull, William Canovatchel, George Capuano, Jun Chen, Pei-Ling Chu, </a:t>
            </a:r>
            <a:r>
              <a:rPr lang="en-US" sz="1200" dirty="0" err="1"/>
              <a:t>Trokon</a:t>
            </a:r>
            <a:r>
              <a:rPr lang="en-US" sz="1200" dirty="0"/>
              <a:t> Cooke, Jag Craig, Jacki </a:t>
            </a:r>
            <a:r>
              <a:rPr lang="en-US" sz="1200" dirty="0" err="1"/>
              <a:t>Danyluk</a:t>
            </a:r>
            <a:r>
              <a:rPr lang="en-US" sz="1200" dirty="0"/>
              <a:t>, </a:t>
            </a:r>
            <a:r>
              <a:rPr lang="en-US" sz="1200" dirty="0" err="1"/>
              <a:t>Mehul</a:t>
            </a:r>
            <a:r>
              <a:rPr lang="en-US" sz="1200" dirty="0"/>
              <a:t> Desai, Robert Edwards, </a:t>
            </a:r>
            <a:r>
              <a:rPr lang="en-US" sz="1200" dirty="0" err="1"/>
              <a:t>Lyndal</a:t>
            </a:r>
            <a:r>
              <a:rPr lang="en-US" sz="1200" dirty="0"/>
              <a:t> Hones, Alan Jenkins, Mary Kavalam, Cha-Chi Lo, </a:t>
            </a:r>
            <a:r>
              <a:rPr lang="en-US" sz="1200" dirty="0" err="1"/>
              <a:t>Xinchao</a:t>
            </a:r>
            <a:r>
              <a:rPr lang="en-US" sz="1200" dirty="0"/>
              <a:t> Luo, Rich Oh, Rose </a:t>
            </a:r>
            <a:r>
              <a:rPr lang="en-US" sz="1200" dirty="0" err="1"/>
              <a:t>Qiu</a:t>
            </a:r>
            <a:r>
              <a:rPr lang="en-US" sz="1200" dirty="0"/>
              <a:t>, Norm Rosenthal, Nicole Schmitt, Danielle </a:t>
            </a:r>
            <a:r>
              <a:rPr lang="en-US" sz="1200" dirty="0" err="1"/>
              <a:t>Siebenkaess</a:t>
            </a:r>
            <a:r>
              <a:rPr lang="en-US" sz="1200" dirty="0"/>
              <a:t>, Roger Simpson, Tao Sun,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Anna </a:t>
            </a:r>
            <a:r>
              <a:rPr lang="en-US" sz="1200" dirty="0" err="1"/>
              <a:t>Temu</a:t>
            </a:r>
            <a:r>
              <a:rPr lang="en-US" sz="1200" dirty="0"/>
              <a:t>, </a:t>
            </a:r>
            <a:r>
              <a:rPr lang="en-US" sz="1200" dirty="0" err="1"/>
              <a:t>Payal</a:t>
            </a:r>
            <a:r>
              <a:rPr lang="en-US" sz="1200" dirty="0"/>
              <a:t> Thakkar, Michele Wells, Yshai Yavin, Renata Yong, </a:t>
            </a:r>
            <a:r>
              <a:rPr lang="en-US" sz="1200" dirty="0" smtClean="0"/>
              <a:t>and Kimberly </a:t>
            </a:r>
            <a:r>
              <a:rPr lang="en-US" sz="1200" dirty="0"/>
              <a:t>Dittmar and Alaina Mitsch (MedErgy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8046720" y="381000"/>
            <a:ext cx="3840480" cy="1988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 sz="1800">
                <a:solidFill>
                  <a:srgbClr val="000000"/>
                </a:solidFill>
                <a:latin typeface="+mn-lt"/>
                <a:ea typeface="ＭＳ Ｐゴシック" pitchFamily="42" charset="-128"/>
                <a:cs typeface="ＭＳ Ｐゴシック" pitchFamily="42" charset="-128"/>
              </a:defRPr>
            </a:lvl1pPr>
            <a:lvl2pPr marL="569913" indent="-2270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–"/>
              <a:defRPr sz="1600">
                <a:solidFill>
                  <a:srgbClr val="000000"/>
                </a:solidFill>
                <a:latin typeface="+mn-lt"/>
                <a:ea typeface="ＭＳ Ｐゴシック" pitchFamily="42" charset="-128"/>
              </a:defRPr>
            </a:lvl2pPr>
            <a:lvl3pPr marL="912813" indent="-22701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000000"/>
                </a:solidFill>
                <a:latin typeface="+mn-lt"/>
                <a:ea typeface="ＭＳ Ｐゴシック" pitchFamily="42" charset="-128"/>
              </a:defRPr>
            </a:lvl3pPr>
            <a:lvl4pPr marL="1252538" indent="-220663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chemeClr val="accent2"/>
              </a:buClr>
              <a:buChar char="–"/>
              <a:defRPr sz="1200">
                <a:solidFill>
                  <a:srgbClr val="000000"/>
                </a:solidFill>
                <a:latin typeface="+mn-lt"/>
                <a:ea typeface="ＭＳ Ｐゴシック" pitchFamily="42" charset="-128"/>
              </a:defRPr>
            </a:lvl4pPr>
            <a:lvl5pPr marL="1601788" indent="-230188" algn="l" rtl="0" eaLnBrk="1" fontAlgn="base" hangingPunct="1">
              <a:spcBef>
                <a:spcPts val="100"/>
              </a:spcBef>
              <a:spcAft>
                <a:spcPct val="0"/>
              </a:spcAft>
              <a:buClr>
                <a:schemeClr val="accent2"/>
              </a:buClr>
              <a:buFont typeface="Arial" pitchFamily="-105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pitchFamily="42" charset="-128"/>
              </a:defRPr>
            </a:lvl5pPr>
            <a:lvl6pPr marL="206057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51777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97497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43217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200" b="1" dirty="0"/>
              <a:t>Endpoint Adjudication Committee: </a:t>
            </a:r>
            <a:br>
              <a:rPr lang="en-US" sz="1200" b="1" dirty="0"/>
            </a:br>
            <a:r>
              <a:rPr lang="en-US" sz="1200" dirty="0"/>
              <a:t>Rajiv Agarwal (chair), Kenneth W. Mahaffey (co-chair), Shahnaz </a:t>
            </a:r>
            <a:r>
              <a:rPr lang="en-US" sz="1200" dirty="0" err="1"/>
              <a:t>Shahinfar</a:t>
            </a:r>
            <a:r>
              <a:rPr lang="en-US" sz="1200" dirty="0"/>
              <a:t>, Phyllis August, Tara Chang, Arjun D. Sinha, James </a:t>
            </a:r>
            <a:r>
              <a:rPr lang="en-US" sz="1200" dirty="0" err="1"/>
              <a:t>Januzzi</a:t>
            </a:r>
            <a:r>
              <a:rPr lang="en-US" sz="1200" dirty="0"/>
              <a:t>, Daniel </a:t>
            </a:r>
            <a:r>
              <a:rPr lang="en-US" sz="1200" dirty="0" err="1"/>
              <a:t>Kolansky</a:t>
            </a:r>
            <a:r>
              <a:rPr lang="en-US" sz="1200" dirty="0"/>
              <a:t>, John </a:t>
            </a:r>
            <a:r>
              <a:rPr lang="en-US" sz="1200" dirty="0" err="1"/>
              <a:t>Amerena</a:t>
            </a:r>
            <a:r>
              <a:rPr lang="en-US" sz="1200" dirty="0"/>
              <a:t>, Graham </a:t>
            </a:r>
            <a:r>
              <a:rPr lang="en-US" sz="1200" dirty="0" err="1"/>
              <a:t>Hillis</a:t>
            </a:r>
            <a:r>
              <a:rPr lang="en-US" sz="1200" dirty="0"/>
              <a:t>, Philip </a:t>
            </a:r>
            <a:r>
              <a:rPr lang="en-US" sz="1200" dirty="0" err="1"/>
              <a:t>Gorelick</a:t>
            </a:r>
            <a:r>
              <a:rPr lang="en-US" sz="1200" dirty="0"/>
              <a:t>, Brett </a:t>
            </a:r>
            <a:r>
              <a:rPr lang="en-US" sz="1200" dirty="0" err="1"/>
              <a:t>Kissela</a:t>
            </a:r>
            <a:r>
              <a:rPr lang="en-US" sz="1200" dirty="0"/>
              <a:t>, Scott </a:t>
            </a:r>
            <a:r>
              <a:rPr lang="en-US" sz="1200" dirty="0" err="1"/>
              <a:t>Kasner</a:t>
            </a:r>
            <a:r>
              <a:rPr lang="en-US" sz="1200" dirty="0"/>
              <a:t>, Richard Lindley, </a:t>
            </a:r>
            <a:r>
              <a:rPr lang="en-US" sz="1200" dirty="0" smtClean="0"/>
              <a:t>and Greg </a:t>
            </a:r>
            <a:r>
              <a:rPr lang="en-US" sz="1200" dirty="0"/>
              <a:t>Fulcher</a:t>
            </a:r>
          </a:p>
          <a:p>
            <a:pPr marL="0" indent="0">
              <a:buFontTx/>
              <a:buNone/>
            </a:pPr>
            <a:r>
              <a:rPr lang="en-US" sz="1200" b="1" dirty="0"/>
              <a:t>Safety Adjudication:</a:t>
            </a:r>
            <a:endParaRPr lang="en-US" sz="1200" dirty="0"/>
          </a:p>
          <a:p>
            <a:pPr marL="0" indent="0">
              <a:buFontTx/>
              <a:buNone/>
            </a:pPr>
            <a:r>
              <a:rPr lang="en-US" sz="1200" dirty="0"/>
              <a:t>Fracture Adjudication:</a:t>
            </a:r>
            <a:r>
              <a:rPr lang="en-US" sz="1200" b="1" dirty="0"/>
              <a:t> </a:t>
            </a:r>
            <a:r>
              <a:rPr lang="en-AU" sz="1200" dirty="0" err="1"/>
              <a:t>Souhila</a:t>
            </a:r>
            <a:r>
              <a:rPr lang="en-AU" sz="1200" dirty="0"/>
              <a:t> </a:t>
            </a:r>
            <a:r>
              <a:rPr lang="en-AU" sz="1200" dirty="0" err="1"/>
              <a:t>Ounadjela</a:t>
            </a:r>
            <a:r>
              <a:rPr lang="en-AU" sz="1200" dirty="0"/>
              <a:t>, Karina </a:t>
            </a:r>
            <a:r>
              <a:rPr lang="en-AU" sz="1200" dirty="0" err="1"/>
              <a:t>Hufert</a:t>
            </a:r>
            <a:r>
              <a:rPr lang="en-AU" sz="1200" dirty="0"/>
              <a:t>, </a:t>
            </a:r>
            <a:r>
              <a:rPr lang="en-AU" sz="1200" dirty="0" smtClean="0"/>
              <a:t>and Gabriele </a:t>
            </a:r>
            <a:r>
              <a:rPr lang="en-AU" sz="1200" dirty="0"/>
              <a:t>von </a:t>
            </a:r>
            <a:r>
              <a:rPr lang="en-AU" sz="1200" dirty="0" err="1"/>
              <a:t>Ingersleben</a:t>
            </a:r>
            <a:r>
              <a:rPr lang="en-AU" sz="1200" dirty="0"/>
              <a:t> </a:t>
            </a:r>
            <a:r>
              <a:rPr lang="en-US" sz="1200" dirty="0"/>
              <a:t>(</a:t>
            </a:r>
            <a:r>
              <a:rPr lang="en-US" sz="1200" dirty="0" err="1"/>
              <a:t>Bioclinica</a:t>
            </a:r>
            <a:r>
              <a:rPr lang="en-US" sz="1200" dirty="0"/>
              <a:t>)</a:t>
            </a:r>
          </a:p>
          <a:p>
            <a:pPr marL="0" indent="0">
              <a:buFontTx/>
              <a:buNone/>
            </a:pPr>
            <a:r>
              <a:rPr lang="en-US" sz="1200" dirty="0"/>
              <a:t>Diabetic Ketoacidosis Adjudication:</a:t>
            </a:r>
            <a:r>
              <a:rPr lang="en-US" sz="1200" b="1" dirty="0"/>
              <a:t> </a:t>
            </a:r>
            <a:r>
              <a:rPr lang="en-AU" sz="1200" dirty="0"/>
              <a:t>Janson </a:t>
            </a:r>
            <a:r>
              <a:rPr lang="en-AU" sz="1200" dirty="0" err="1"/>
              <a:t>Gagila</a:t>
            </a:r>
            <a:r>
              <a:rPr lang="en-AU" sz="1200" dirty="0"/>
              <a:t>, Ronald Harris, Margo Hudson, </a:t>
            </a:r>
            <a:r>
              <a:rPr lang="en-AU" sz="1200" dirty="0" smtClean="0"/>
              <a:t>and Alexander </a:t>
            </a:r>
            <a:r>
              <a:rPr lang="en-AU" sz="1200" dirty="0" err="1"/>
              <a:t>Turchin</a:t>
            </a:r>
            <a:r>
              <a:rPr lang="en-AU" sz="1200" dirty="0"/>
              <a:t> </a:t>
            </a:r>
            <a:r>
              <a:rPr lang="en-US" sz="1200" dirty="0"/>
              <a:t>(</a:t>
            </a:r>
            <a:r>
              <a:rPr lang="en-US" sz="1200" dirty="0" err="1"/>
              <a:t>Baim</a:t>
            </a:r>
            <a:r>
              <a:rPr lang="en-US" sz="1200" dirty="0"/>
              <a:t>)</a:t>
            </a:r>
          </a:p>
          <a:p>
            <a:pPr marL="0" indent="0">
              <a:buFontTx/>
              <a:buNone/>
            </a:pPr>
            <a:r>
              <a:rPr lang="en-US" sz="1200" dirty="0"/>
              <a:t>Pancreatitis Adjudication:</a:t>
            </a:r>
            <a:r>
              <a:rPr lang="en-US" sz="1200" b="1" dirty="0"/>
              <a:t> </a:t>
            </a:r>
            <a:r>
              <a:rPr lang="en-AU" sz="1200" dirty="0"/>
              <a:t>Adam </a:t>
            </a:r>
            <a:r>
              <a:rPr lang="en-AU" sz="1200" dirty="0" err="1"/>
              <a:t>Cheifetz</a:t>
            </a:r>
            <a:r>
              <a:rPr lang="en-AU" sz="1200" dirty="0"/>
              <a:t>, Sunil </a:t>
            </a:r>
            <a:r>
              <a:rPr lang="en-AU" sz="1200" dirty="0" err="1"/>
              <a:t>Sheth</a:t>
            </a:r>
            <a:r>
              <a:rPr lang="en-AU" sz="1200" dirty="0"/>
              <a:t>, </a:t>
            </a:r>
            <a:r>
              <a:rPr lang="en-AU" sz="1200" dirty="0" smtClean="0"/>
              <a:t>and Joseph </a:t>
            </a:r>
            <a:r>
              <a:rPr lang="en-AU" sz="1200" dirty="0"/>
              <a:t>Feuerstein</a:t>
            </a:r>
            <a:r>
              <a:rPr lang="en-US" sz="1200" dirty="0"/>
              <a:t> (</a:t>
            </a:r>
            <a:r>
              <a:rPr lang="en-US" sz="1200" dirty="0" err="1"/>
              <a:t>Baim</a:t>
            </a:r>
            <a:r>
              <a:rPr lang="en-US" sz="1200" dirty="0"/>
              <a:t>)</a:t>
            </a:r>
          </a:p>
          <a:p>
            <a:pPr marL="0" indent="0">
              <a:buFontTx/>
              <a:buNone/>
            </a:pPr>
            <a:r>
              <a:rPr lang="en-US" sz="1200" dirty="0"/>
              <a:t>Renal Cell Carcinoma Adjudication:</a:t>
            </a:r>
            <a:r>
              <a:rPr lang="en-US" sz="1200" b="1" dirty="0"/>
              <a:t> </a:t>
            </a:r>
            <a:r>
              <a:rPr lang="en-US" sz="1200" dirty="0"/>
              <a:t>Samuel Cohen</a:t>
            </a:r>
          </a:p>
          <a:p>
            <a:pPr marL="0" indent="0">
              <a:buNone/>
            </a:pPr>
            <a:endParaRPr lang="en-US" sz="1200" b="1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12268200" cy="45720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/>
              <a:t>Thanks to the Participants and the following people for their contributions: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53446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2"/>
          <p:cNvSpPr txBox="1">
            <a:spLocks/>
          </p:cNvSpPr>
          <p:nvPr/>
        </p:nvSpPr>
        <p:spPr bwMode="auto">
          <a:xfrm>
            <a:off x="4175760" y="381000"/>
            <a:ext cx="3840480" cy="1988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 sz="1800">
                <a:solidFill>
                  <a:srgbClr val="000000"/>
                </a:solidFill>
                <a:latin typeface="+mn-lt"/>
                <a:ea typeface="ＭＳ Ｐゴシック" pitchFamily="42" charset="-128"/>
                <a:cs typeface="ＭＳ Ｐゴシック" pitchFamily="42" charset="-128"/>
              </a:defRPr>
            </a:lvl1pPr>
            <a:lvl2pPr marL="569913" indent="-2270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–"/>
              <a:defRPr sz="1600">
                <a:solidFill>
                  <a:srgbClr val="000000"/>
                </a:solidFill>
                <a:latin typeface="+mn-lt"/>
                <a:ea typeface="ＭＳ Ｐゴシック" pitchFamily="42" charset="-128"/>
              </a:defRPr>
            </a:lvl2pPr>
            <a:lvl3pPr marL="912813" indent="-22701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000000"/>
                </a:solidFill>
                <a:latin typeface="+mn-lt"/>
                <a:ea typeface="ＭＳ Ｐゴシック" pitchFamily="42" charset="-128"/>
              </a:defRPr>
            </a:lvl3pPr>
            <a:lvl4pPr marL="1252538" indent="-220663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chemeClr val="accent2"/>
              </a:buClr>
              <a:buChar char="–"/>
              <a:defRPr sz="1200">
                <a:solidFill>
                  <a:srgbClr val="000000"/>
                </a:solidFill>
                <a:latin typeface="+mn-lt"/>
                <a:ea typeface="ＭＳ Ｐゴシック" pitchFamily="42" charset="-128"/>
              </a:defRPr>
            </a:lvl4pPr>
            <a:lvl5pPr marL="1601788" indent="-230188" algn="l" rtl="0" eaLnBrk="1" fontAlgn="base" hangingPunct="1">
              <a:spcBef>
                <a:spcPts val="100"/>
              </a:spcBef>
              <a:spcAft>
                <a:spcPct val="0"/>
              </a:spcAft>
              <a:buClr>
                <a:schemeClr val="accent2"/>
              </a:buClr>
              <a:buFont typeface="Arial" pitchFamily="-105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pitchFamily="42" charset="-128"/>
              </a:defRPr>
            </a:lvl5pPr>
            <a:lvl6pPr marL="206057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51777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97497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43217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200" b="1" dirty="0"/>
              <a:t>Independent Data Monitoring Committee: </a:t>
            </a:r>
            <a:r>
              <a:rPr lang="en-US" sz="1200" dirty="0"/>
              <a:t>Darren Maguire (chair), </a:t>
            </a:r>
            <a:r>
              <a:rPr lang="en-US" sz="1200" dirty="0" err="1"/>
              <a:t>Rury</a:t>
            </a:r>
            <a:r>
              <a:rPr lang="en-US" sz="1200" dirty="0"/>
              <a:t> Holman, </a:t>
            </a:r>
            <a:r>
              <a:rPr lang="en-US" sz="1200" dirty="0" smtClean="0"/>
              <a:t>Philip </a:t>
            </a:r>
            <a:r>
              <a:rPr lang="en-US" sz="1200" dirty="0"/>
              <a:t>Home, Dan </a:t>
            </a:r>
            <a:r>
              <a:rPr lang="en-US" sz="1200" dirty="0" err="1"/>
              <a:t>Scharfstein</a:t>
            </a:r>
            <a:r>
              <a:rPr lang="en-US" sz="1200" dirty="0"/>
              <a:t>, </a:t>
            </a:r>
            <a:r>
              <a:rPr lang="en-US" sz="1200" dirty="0" smtClean="0"/>
              <a:t>and Patrick </a:t>
            </a:r>
            <a:r>
              <a:rPr lang="en-US" sz="1200" dirty="0" err="1"/>
              <a:t>Parfrey</a:t>
            </a:r>
            <a:endParaRPr lang="en-US" sz="1200" b="1" dirty="0"/>
          </a:p>
          <a:p>
            <a:pPr marL="0" indent="0">
              <a:buNone/>
            </a:pPr>
            <a:r>
              <a:rPr lang="en-US" sz="1200" b="1" kern="0" dirty="0"/>
              <a:t>National Lead Investigators</a:t>
            </a:r>
            <a:r>
              <a:rPr lang="en-US" sz="1200" kern="0" dirty="0"/>
              <a:t>: Diego Aizenberg (Argentina and Chile), Roberto </a:t>
            </a:r>
            <a:r>
              <a:rPr lang="en-US" sz="1200" kern="0" dirty="0" err="1"/>
              <a:t>Pecoits-Filho</a:t>
            </a:r>
            <a:r>
              <a:rPr lang="en-US" sz="1200" kern="0" dirty="0"/>
              <a:t> (Brazil), Adeera Levin and David </a:t>
            </a:r>
            <a:r>
              <a:rPr lang="en-US" sz="1200" kern="0" dirty="0" err="1"/>
              <a:t>Cherney</a:t>
            </a:r>
            <a:r>
              <a:rPr lang="en-US" sz="1200" kern="0" dirty="0"/>
              <a:t> (Canada), Gregorio </a:t>
            </a:r>
            <a:r>
              <a:rPr lang="en-US" sz="1200" kern="0" dirty="0" err="1"/>
              <a:t>Obrador</a:t>
            </a:r>
            <a:r>
              <a:rPr lang="en-US" sz="1200" kern="0" dirty="0"/>
              <a:t> (Mexico, Colombia, and Guatemala), Glenn </a:t>
            </a:r>
            <a:r>
              <a:rPr lang="en-US" sz="1200" kern="0" dirty="0" err="1"/>
              <a:t>Chertow</a:t>
            </a:r>
            <a:r>
              <a:rPr lang="en-US" sz="1200" kern="0" dirty="0"/>
              <a:t> and Tara Chang (United States), Carmel Hawley (Australia and New Zealand), </a:t>
            </a:r>
            <a:r>
              <a:rPr lang="en-US" sz="1200" kern="0" dirty="0" err="1"/>
              <a:t>Linong</a:t>
            </a:r>
            <a:r>
              <a:rPr lang="en-US" sz="1200" kern="0" dirty="0"/>
              <a:t> Ji and Hong Zhang (China), Takashi Wada (Japan), </a:t>
            </a:r>
            <a:r>
              <a:rPr lang="en-US" sz="1200" kern="0" dirty="0" err="1"/>
              <a:t>Vivekanand</a:t>
            </a:r>
            <a:r>
              <a:rPr lang="en-US" sz="1200" kern="0" dirty="0"/>
              <a:t> </a:t>
            </a:r>
            <a:r>
              <a:rPr lang="en-US" sz="1200" kern="0" dirty="0" err="1"/>
              <a:t>Jha</a:t>
            </a:r>
            <a:r>
              <a:rPr lang="en-US" sz="1200" kern="0" dirty="0"/>
              <a:t> (India), Soo Kun Lim (Malaysia), Mary Anne Lim-</a:t>
            </a:r>
            <a:r>
              <a:rPr lang="en-US" sz="1200" kern="0" dirty="0" err="1"/>
              <a:t>Abrahan</a:t>
            </a:r>
            <a:r>
              <a:rPr lang="en-US" sz="1200" kern="0" dirty="0"/>
              <a:t> and Florence Santos (Philippines), Dong-Wan </a:t>
            </a:r>
            <a:r>
              <a:rPr lang="en-US" sz="1200" kern="0" dirty="0" err="1"/>
              <a:t>Chae</a:t>
            </a:r>
            <a:r>
              <a:rPr lang="en-US" sz="1200" kern="0" dirty="0"/>
              <a:t> (South Korea), Shang-</a:t>
            </a:r>
            <a:r>
              <a:rPr lang="en-US" sz="1200" kern="0" dirty="0" err="1"/>
              <a:t>Jyh</a:t>
            </a:r>
            <a:r>
              <a:rPr lang="en-US" sz="1200" kern="0" dirty="0"/>
              <a:t> Hwang (Taiwan), </a:t>
            </a:r>
            <a:r>
              <a:rPr lang="en-US" sz="1200" kern="0" dirty="0" err="1"/>
              <a:t>Evgueniy</a:t>
            </a:r>
            <a:r>
              <a:rPr lang="en-US" sz="1200" kern="0" dirty="0"/>
              <a:t> </a:t>
            </a:r>
            <a:r>
              <a:rPr lang="en-US" sz="1200" kern="0" dirty="0" err="1"/>
              <a:t>Vazelov</a:t>
            </a:r>
            <a:r>
              <a:rPr lang="en-US" sz="1200" kern="0" dirty="0"/>
              <a:t> (Bulgaria), Ivan </a:t>
            </a:r>
            <a:r>
              <a:rPr lang="en-US" sz="1200" kern="0" dirty="0" err="1"/>
              <a:t>Rychlík</a:t>
            </a:r>
            <a:r>
              <a:rPr lang="en-US" sz="1200" kern="0" dirty="0"/>
              <a:t> (Czech Republic and Slovakia), </a:t>
            </a:r>
            <a:r>
              <a:rPr lang="en-US" sz="1200" kern="0" dirty="0" err="1"/>
              <a:t>Samy</a:t>
            </a:r>
            <a:r>
              <a:rPr lang="en-US" sz="1200" kern="0" dirty="0"/>
              <a:t> </a:t>
            </a:r>
            <a:r>
              <a:rPr lang="en-US" sz="1200" kern="0" dirty="0" err="1"/>
              <a:t>Hadjadj</a:t>
            </a:r>
            <a:r>
              <a:rPr lang="en-US" sz="1200" kern="0" dirty="0"/>
              <a:t> (France), Vera </a:t>
            </a:r>
            <a:r>
              <a:rPr lang="en-US" sz="1200" kern="0" dirty="0" err="1"/>
              <a:t>Krane</a:t>
            </a:r>
            <a:r>
              <a:rPr lang="en-US" sz="1200" kern="0" dirty="0"/>
              <a:t> (Germany), </a:t>
            </a:r>
            <a:r>
              <a:rPr lang="en-US" sz="1200" kern="0" dirty="0" err="1"/>
              <a:t>László</a:t>
            </a:r>
            <a:r>
              <a:rPr lang="en-US" sz="1200" kern="0" dirty="0"/>
              <a:t> </a:t>
            </a:r>
            <a:r>
              <a:rPr lang="en-US" sz="1200" kern="0" dirty="0" err="1"/>
              <a:t>Rosivall</a:t>
            </a:r>
            <a:r>
              <a:rPr lang="en-US" sz="1200" kern="0" dirty="0"/>
              <a:t> (Hungary), Luca De Nicola (Italy), Alexander </a:t>
            </a:r>
            <a:r>
              <a:rPr lang="en-US" sz="1200" kern="0" dirty="0" err="1"/>
              <a:t>Dreval</a:t>
            </a:r>
            <a:r>
              <a:rPr lang="en-US" sz="1200" kern="0" dirty="0"/>
              <a:t> (Lithuania and Russia), </a:t>
            </a:r>
            <a:r>
              <a:rPr lang="en-US" sz="1200" kern="0" dirty="0" err="1"/>
              <a:t>Michał</a:t>
            </a:r>
            <a:r>
              <a:rPr lang="en-US" sz="1200" kern="0" dirty="0"/>
              <a:t> </a:t>
            </a:r>
            <a:r>
              <a:rPr lang="en-US" sz="1200" kern="0" dirty="0" err="1"/>
              <a:t>Nowicki</a:t>
            </a:r>
            <a:r>
              <a:rPr lang="en-US" sz="1200" kern="0" dirty="0"/>
              <a:t> (Poland), Adalbert Schiller (Romania), Larry Distiller (South Africa), </a:t>
            </a:r>
            <a:br>
              <a:rPr lang="en-US" sz="1200" kern="0" dirty="0"/>
            </a:br>
            <a:r>
              <a:rPr lang="en-US" sz="1200" kern="0" dirty="0"/>
              <a:t>Jose L </a:t>
            </a:r>
            <a:r>
              <a:rPr lang="en-US" sz="1200" kern="0" dirty="0" err="1"/>
              <a:t>Górriz</a:t>
            </a:r>
            <a:r>
              <a:rPr lang="en-US" sz="1200" kern="0" dirty="0"/>
              <a:t> (Spain), </a:t>
            </a:r>
            <a:r>
              <a:rPr lang="en-US" sz="1200" kern="0" dirty="0" err="1"/>
              <a:t>Mykola</a:t>
            </a:r>
            <a:r>
              <a:rPr lang="en-US" sz="1200" kern="0" dirty="0"/>
              <a:t> </a:t>
            </a:r>
            <a:r>
              <a:rPr lang="en-US" sz="1200" kern="0" dirty="0" err="1"/>
              <a:t>Kolesnyk</a:t>
            </a:r>
            <a:r>
              <a:rPr lang="en-US" sz="1200" kern="0" dirty="0"/>
              <a:t> (Ukraine), </a:t>
            </a:r>
            <a:r>
              <a:rPr lang="en-US" sz="1200" kern="0" dirty="0" smtClean="0"/>
              <a:t>and David </a:t>
            </a:r>
            <a:r>
              <a:rPr lang="en-US" sz="1200" kern="0" dirty="0"/>
              <a:t>C. Wheeler (United Kingdom</a:t>
            </a:r>
            <a:r>
              <a:rPr lang="en-US" sz="1200" kern="0" dirty="0" smtClean="0"/>
              <a:t>)</a:t>
            </a:r>
          </a:p>
          <a:p>
            <a:pPr marL="0" indent="0">
              <a:buNone/>
            </a:pPr>
            <a:endParaRPr lang="en-US" sz="1200" b="1" dirty="0" smtClean="0"/>
          </a:p>
          <a:p>
            <a:pPr marL="0" indent="0">
              <a:spcBef>
                <a:spcPts val="3000"/>
              </a:spcBef>
              <a:buNone/>
            </a:pP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>India</a:t>
            </a:r>
            <a:r>
              <a:rPr lang="en-US" sz="1200" b="1" dirty="0"/>
              <a:t>:</a:t>
            </a:r>
            <a:r>
              <a:rPr lang="en-US" sz="1200" dirty="0"/>
              <a:t> </a:t>
            </a:r>
            <a:r>
              <a:rPr lang="en-US" sz="1200" dirty="0" err="1"/>
              <a:t>Oomman</a:t>
            </a:r>
            <a:r>
              <a:rPr lang="en-US" sz="1200" dirty="0"/>
              <a:t> </a:t>
            </a:r>
            <a:r>
              <a:rPr lang="en-US" sz="1200" dirty="0" smtClean="0"/>
              <a:t>Abraham</a:t>
            </a:r>
            <a:r>
              <a:rPr lang="en-US" sz="1200" dirty="0"/>
              <a:t>, Raju </a:t>
            </a:r>
            <a:r>
              <a:rPr lang="en-US" sz="1200" dirty="0" err="1"/>
              <a:t>Sree</a:t>
            </a:r>
            <a:r>
              <a:rPr lang="en-US" sz="1200" dirty="0"/>
              <a:t> </a:t>
            </a:r>
            <a:r>
              <a:rPr lang="en-US" sz="1200" dirty="0" err="1"/>
              <a:t>Bhushan</a:t>
            </a:r>
            <a:r>
              <a:rPr lang="en-US" sz="1200" dirty="0"/>
              <a:t>, </a:t>
            </a:r>
            <a:r>
              <a:rPr lang="en-US" sz="1200" dirty="0" err="1"/>
              <a:t>Dewan</a:t>
            </a:r>
            <a:r>
              <a:rPr lang="en-US" sz="1200" dirty="0"/>
              <a:t> Deepak, Fernando M. Edwin, Natarajan </a:t>
            </a:r>
            <a:r>
              <a:rPr lang="en-US" sz="1200" dirty="0" err="1"/>
              <a:t>Gopalakrishnan</a:t>
            </a:r>
            <a:r>
              <a:rPr lang="en-US" sz="1200" dirty="0"/>
              <a:t>, Noble Gracious, Alva </a:t>
            </a:r>
            <a:r>
              <a:rPr lang="en-US" sz="1200" dirty="0" err="1"/>
              <a:t>Hansraj</a:t>
            </a:r>
            <a:r>
              <a:rPr lang="en-US" sz="1200" dirty="0"/>
              <a:t>, Dinesh Jain, C. B. </a:t>
            </a:r>
            <a:r>
              <a:rPr lang="en-US" sz="1200" dirty="0" err="1"/>
              <a:t>Keshavamurthy</a:t>
            </a:r>
            <a:r>
              <a:rPr lang="en-US" sz="1200" dirty="0"/>
              <a:t>, Dinesh </a:t>
            </a:r>
            <a:r>
              <a:rPr lang="en-US" sz="1200" dirty="0" err="1"/>
              <a:t>Khullar</a:t>
            </a:r>
            <a:r>
              <a:rPr lang="en-US" sz="1200" dirty="0"/>
              <a:t>, Sahay Manisha, </a:t>
            </a:r>
            <a:r>
              <a:rPr lang="en-US" sz="1200" dirty="0" err="1"/>
              <a:t>Jayameena</a:t>
            </a:r>
            <a:r>
              <a:rPr lang="en-US" sz="1200" dirty="0"/>
              <a:t> </a:t>
            </a:r>
            <a:r>
              <a:rPr lang="en-US" sz="1200" dirty="0" err="1"/>
              <a:t>Peringat</a:t>
            </a:r>
            <a:r>
              <a:rPr lang="en-US" sz="1200" dirty="0"/>
              <a:t>, Narayan Prasad, Rao K. </a:t>
            </a:r>
            <a:r>
              <a:rPr lang="en-US" sz="1200" dirty="0" err="1"/>
              <a:t>Satyanarayana</a:t>
            </a:r>
            <a:r>
              <a:rPr lang="en-US" sz="1200" dirty="0"/>
              <a:t>, Reddy </a:t>
            </a:r>
            <a:r>
              <a:rPr lang="en-US" sz="1200" dirty="0" err="1"/>
              <a:t>Sreedhar</a:t>
            </a:r>
            <a:r>
              <a:rPr lang="en-US" sz="1200" dirty="0"/>
              <a:t>, </a:t>
            </a:r>
            <a:r>
              <a:rPr lang="en-US" sz="1200" dirty="0" err="1"/>
              <a:t>Melemadathil</a:t>
            </a:r>
            <a:r>
              <a:rPr lang="en-US" sz="1200" dirty="0"/>
              <a:t> Sreelatha, </a:t>
            </a:r>
            <a:r>
              <a:rPr lang="en-US" sz="1200" dirty="0" err="1"/>
              <a:t>Bhimavarapu</a:t>
            </a:r>
            <a:r>
              <a:rPr lang="en-US" sz="1200" dirty="0"/>
              <a:t> </a:t>
            </a:r>
            <a:r>
              <a:rPr lang="en-US" sz="1200" dirty="0" err="1"/>
              <a:t>Sudhakar</a:t>
            </a:r>
            <a:r>
              <a:rPr lang="en-US" sz="1200" dirty="0"/>
              <a:t>, and Ramesh Chandra </a:t>
            </a:r>
            <a:r>
              <a:rPr lang="en-US" sz="1200" dirty="0" err="1" smtClean="0"/>
              <a:t>Vyasam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b="1" dirty="0" smtClean="0"/>
              <a:t>Italy</a:t>
            </a:r>
            <a:r>
              <a:rPr lang="en-US" sz="1200" b="1" dirty="0"/>
              <a:t>:</a:t>
            </a:r>
            <a:r>
              <a:rPr lang="en-US" sz="1200" dirty="0"/>
              <a:t> Riccardo </a:t>
            </a:r>
            <a:r>
              <a:rPr lang="en-US" sz="1200" dirty="0" err="1"/>
              <a:t>Bonadonna</a:t>
            </a:r>
            <a:r>
              <a:rPr lang="en-US" sz="1200" dirty="0"/>
              <a:t>, Pietro </a:t>
            </a:r>
            <a:r>
              <a:rPr lang="en-US" sz="1200" dirty="0" err="1"/>
              <a:t>Castellino</a:t>
            </a:r>
            <a:r>
              <a:rPr lang="en-US" sz="1200" dirty="0"/>
              <a:t>, Antonio </a:t>
            </a:r>
            <a:r>
              <a:rPr lang="en-US" sz="1200" dirty="0" err="1"/>
              <a:t>Ceriello</a:t>
            </a:r>
            <a:r>
              <a:rPr lang="en-US" sz="1200" dirty="0"/>
              <a:t>, Luca </a:t>
            </a:r>
            <a:r>
              <a:rPr lang="en-US" sz="1200" dirty="0" err="1"/>
              <a:t>Chiovato</a:t>
            </a:r>
            <a:r>
              <a:rPr lang="en-US" sz="1200" dirty="0"/>
              <a:t>, Salvatore De Cosmo, Luca De Nicola, Giuseppe </a:t>
            </a:r>
            <a:r>
              <a:rPr lang="en-US" sz="1200" dirty="0" err="1"/>
              <a:t>Derosa</a:t>
            </a:r>
            <a:r>
              <a:rPr lang="en-US" sz="1200" dirty="0"/>
              <a:t>, Alberto Di Carlo, </a:t>
            </a:r>
            <a:r>
              <a:rPr lang="en-US" sz="1200" dirty="0" err="1"/>
              <a:t>Graziano</a:t>
            </a:r>
            <a:r>
              <a:rPr lang="en-US" sz="1200" dirty="0"/>
              <a:t> Di </a:t>
            </a:r>
            <a:r>
              <a:rPr lang="en-US" sz="1200" dirty="0" err="1"/>
              <a:t>Cianni</a:t>
            </a:r>
            <a:r>
              <a:rPr lang="en-US" sz="1200" dirty="0"/>
              <a:t>, Giovanni </a:t>
            </a:r>
            <a:r>
              <a:rPr lang="en-US" sz="1200" dirty="0" err="1"/>
              <a:t>Frascà</a:t>
            </a:r>
            <a:r>
              <a:rPr lang="en-US" sz="1200" dirty="0"/>
              <a:t>, Giorgio </a:t>
            </a:r>
            <a:r>
              <a:rPr lang="en-US" sz="1200" dirty="0" err="1"/>
              <a:t>Fuiano</a:t>
            </a:r>
            <a:r>
              <a:rPr lang="en-US" sz="1200" dirty="0"/>
              <a:t>, Giovanni Gambaro, Giacomo </a:t>
            </a:r>
            <a:r>
              <a:rPr lang="en-US" sz="1200" dirty="0" err="1"/>
              <a:t>Garibotto</a:t>
            </a:r>
            <a:r>
              <a:rPr lang="en-US" sz="1200" dirty="0"/>
              <a:t>, Carlo </a:t>
            </a:r>
            <a:r>
              <a:rPr lang="en-US" sz="1200" dirty="0" err="1"/>
              <a:t>Giorda</a:t>
            </a:r>
            <a:r>
              <a:rPr lang="en-US" sz="1200" dirty="0"/>
              <a:t>, Fabio </a:t>
            </a:r>
            <a:r>
              <a:rPr lang="en-US" sz="1200" dirty="0" err="1"/>
              <a:t>Malberti</a:t>
            </a:r>
            <a:r>
              <a:rPr lang="en-US" sz="1200" dirty="0"/>
              <a:t>, </a:t>
            </a:r>
            <a:r>
              <a:rPr lang="en-US" sz="1200" dirty="0" err="1"/>
              <a:t>Marcora</a:t>
            </a:r>
            <a:r>
              <a:rPr lang="en-US" sz="1200" dirty="0"/>
              <a:t> </a:t>
            </a:r>
            <a:r>
              <a:rPr lang="en-US" sz="1200" dirty="0" err="1"/>
              <a:t>Mandreoli</a:t>
            </a:r>
            <a:r>
              <a:rPr lang="en-US" sz="1200" dirty="0"/>
              <a:t>, </a:t>
            </a:r>
            <a:r>
              <a:rPr lang="en-US" sz="1200" dirty="0" err="1"/>
              <a:t>Edoardo</a:t>
            </a:r>
            <a:r>
              <a:rPr lang="en-US" sz="1200" dirty="0"/>
              <a:t> </a:t>
            </a:r>
            <a:r>
              <a:rPr lang="en-US" sz="1200" dirty="0" err="1"/>
              <a:t>Mannucci</a:t>
            </a:r>
            <a:r>
              <a:rPr lang="en-US" sz="1200" dirty="0"/>
              <a:t>, </a:t>
            </a:r>
            <a:r>
              <a:rPr lang="en-US" sz="1200" dirty="0" err="1"/>
              <a:t>Emanuela</a:t>
            </a:r>
            <a:r>
              <a:rPr lang="en-US" sz="1200" dirty="0"/>
              <a:t> </a:t>
            </a:r>
            <a:r>
              <a:rPr lang="en-US" sz="1200" dirty="0" err="1"/>
              <a:t>Orsi</a:t>
            </a:r>
            <a:r>
              <a:rPr lang="en-US" sz="1200" dirty="0"/>
              <a:t>, </a:t>
            </a:r>
            <a:r>
              <a:rPr lang="en-US" sz="1200" dirty="0" err="1"/>
              <a:t>Piermarco</a:t>
            </a:r>
            <a:r>
              <a:rPr lang="en-US" sz="1200" dirty="0"/>
              <a:t> </a:t>
            </a:r>
            <a:r>
              <a:rPr lang="en-US" sz="1200" dirty="0" err="1"/>
              <a:t>Piatti</a:t>
            </a:r>
            <a:r>
              <a:rPr lang="en-US" sz="1200" dirty="0"/>
              <a:t>, Domenico Santoro, Ferdinando Carlo </a:t>
            </a:r>
            <a:r>
              <a:rPr lang="en-US" sz="1200" dirty="0" err="1"/>
              <a:t>Sasso</a:t>
            </a:r>
            <a:r>
              <a:rPr lang="en-US" sz="1200" dirty="0"/>
              <a:t>, Gaetano </a:t>
            </a:r>
            <a:r>
              <a:rPr lang="en-US" sz="1200" dirty="0" err="1"/>
              <a:t>Serviddio</a:t>
            </a:r>
            <a:r>
              <a:rPr lang="en-US" sz="1200" dirty="0"/>
              <a:t>, Andrea Stella, Roberto </a:t>
            </a:r>
            <a:r>
              <a:rPr lang="en-US" sz="1200" dirty="0" err="1"/>
              <a:t>Trevisan</a:t>
            </a:r>
            <a:r>
              <a:rPr lang="en-US" sz="1200" dirty="0"/>
              <a:t>, and Anna Maria </a:t>
            </a:r>
            <a:r>
              <a:rPr lang="en-US" sz="1200" dirty="0" err="1" smtClean="0"/>
              <a:t>Veronelli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b="1" dirty="0" smtClean="0"/>
              <a:t>Japan:</a:t>
            </a:r>
            <a:r>
              <a:rPr lang="en-US" sz="1200" dirty="0" smtClean="0"/>
              <a:t> </a:t>
            </a:r>
            <a:r>
              <a:rPr lang="en-US" sz="1200" dirty="0"/>
              <a:t>Hitoshi Akiyama, Hiromi Aoki, </a:t>
            </a:r>
            <a:r>
              <a:rPr lang="en-US" sz="1200" dirty="0" err="1"/>
              <a:t>Akimichi</a:t>
            </a:r>
            <a:r>
              <a:rPr lang="en-US" sz="1200" dirty="0"/>
              <a:t> Asano, Tadashi </a:t>
            </a:r>
            <a:r>
              <a:rPr lang="en-US" sz="1200" dirty="0" err="1"/>
              <a:t>Iitsuka</a:t>
            </a:r>
            <a:r>
              <a:rPr lang="en-US" sz="1200" dirty="0"/>
              <a:t>, </a:t>
            </a:r>
            <a:r>
              <a:rPr lang="en-US" sz="1200" dirty="0" err="1"/>
              <a:t>Shizuo</a:t>
            </a:r>
            <a:r>
              <a:rPr lang="en-US" sz="1200" dirty="0"/>
              <a:t> </a:t>
            </a:r>
            <a:r>
              <a:rPr lang="en-US" sz="1200" dirty="0" err="1"/>
              <a:t>Kajiyama</a:t>
            </a:r>
            <a:r>
              <a:rPr lang="en-US" sz="1200" dirty="0"/>
              <a:t>, Susumu </a:t>
            </a:r>
            <a:r>
              <a:rPr lang="en-US" sz="1200" dirty="0" err="1"/>
              <a:t>Kashine</a:t>
            </a:r>
            <a:r>
              <a:rPr lang="en-US" sz="1200" dirty="0"/>
              <a:t>, Toshio Kawada, </a:t>
            </a:r>
            <a:r>
              <a:rPr lang="en-US" sz="1200" dirty="0" err="1"/>
              <a:t>Takamoto</a:t>
            </a:r>
            <a:r>
              <a:rPr lang="en-US" sz="1200" dirty="0"/>
              <a:t> Kodera, Hiroshi </a:t>
            </a:r>
            <a:r>
              <a:rPr lang="en-US" sz="1200" dirty="0" err="1"/>
              <a:t>Kono</a:t>
            </a:r>
            <a:r>
              <a:rPr lang="en-US" sz="1200" dirty="0"/>
              <a:t>, Kazunori Koyama, </a:t>
            </a:r>
            <a:r>
              <a:rPr lang="en-US" sz="1200" dirty="0" err="1"/>
              <a:t>Yasuro</a:t>
            </a:r>
            <a:r>
              <a:rPr lang="en-US" sz="1200" dirty="0"/>
              <a:t> </a:t>
            </a:r>
            <a:r>
              <a:rPr lang="en-US" sz="1200" dirty="0" err="1"/>
              <a:t>Kumeda</a:t>
            </a:r>
            <a:r>
              <a:rPr lang="en-US" sz="1200" dirty="0"/>
              <a:t>, </a:t>
            </a:r>
            <a:r>
              <a:rPr lang="en-US" sz="1200" dirty="0" err="1"/>
              <a:t>Shozo</a:t>
            </a:r>
            <a:r>
              <a:rPr lang="en-US" sz="1200" dirty="0"/>
              <a:t> </a:t>
            </a:r>
            <a:r>
              <a:rPr lang="en-US" sz="1200" dirty="0" err="1"/>
              <a:t>Miyauchi</a:t>
            </a:r>
            <a:r>
              <a:rPr lang="en-US" sz="1200" dirty="0"/>
              <a:t>, Kazuyuki </a:t>
            </a:r>
            <a:r>
              <a:rPr lang="en-US" sz="1200" dirty="0" err="1"/>
              <a:t>Mizuyama</a:t>
            </a:r>
            <a:r>
              <a:rPr lang="en-US" sz="1200" dirty="0"/>
              <a:t>, </a:t>
            </a:r>
            <a:r>
              <a:rPr lang="en-US" sz="1200" dirty="0" err="1"/>
              <a:t>Tetsuji</a:t>
            </a:r>
            <a:r>
              <a:rPr lang="en-US" sz="1200" dirty="0"/>
              <a:t> </a:t>
            </a:r>
            <a:r>
              <a:rPr lang="en-US" sz="1200" dirty="0" err="1"/>
              <a:t>Niiya</a:t>
            </a:r>
            <a:r>
              <a:rPr lang="en-US" sz="1200" dirty="0"/>
              <a:t>, Hiroko </a:t>
            </a:r>
            <a:r>
              <a:rPr lang="en-US" sz="1200" dirty="0" err="1"/>
              <a:t>Oishi</a:t>
            </a:r>
            <a:r>
              <a:rPr lang="en-US" sz="1200" dirty="0"/>
              <a:t>, Satoshi Ota, </a:t>
            </a:r>
            <a:r>
              <a:rPr lang="en-US" sz="1200" dirty="0" err="1"/>
              <a:t>Terue</a:t>
            </a:r>
            <a:r>
              <a:rPr lang="en-US" sz="1200" dirty="0"/>
              <a:t> </a:t>
            </a:r>
            <a:r>
              <a:rPr lang="en-US" sz="1200" dirty="0" err="1"/>
              <a:t>Sakakibara</a:t>
            </a:r>
            <a:r>
              <a:rPr lang="en-US" sz="1200" dirty="0"/>
              <a:t>, Masahiko </a:t>
            </a:r>
            <a:r>
              <a:rPr lang="en-US" sz="1200" dirty="0" err="1"/>
              <a:t>Takai</a:t>
            </a:r>
            <a:r>
              <a:rPr lang="en-US" sz="1200" dirty="0"/>
              <a:t>, Osamu </a:t>
            </a:r>
            <a:r>
              <a:rPr lang="en-US" sz="1200" dirty="0" err="1"/>
              <a:t>Tomonaga</a:t>
            </a:r>
            <a:r>
              <a:rPr lang="en-US" sz="1200" dirty="0"/>
              <a:t>, Mitsuru </a:t>
            </a:r>
            <a:r>
              <a:rPr lang="en-US" sz="1200" dirty="0" err="1"/>
              <a:t>Tsujimoto</a:t>
            </a:r>
            <a:r>
              <a:rPr lang="en-US" sz="1200" dirty="0"/>
              <a:t>, Takashi Wada, </a:t>
            </a:r>
            <a:r>
              <a:rPr lang="en-US" sz="1200" dirty="0" err="1"/>
              <a:t>Masakiyo</a:t>
            </a:r>
            <a:r>
              <a:rPr lang="en-US" sz="1200" dirty="0"/>
              <a:t> </a:t>
            </a:r>
            <a:r>
              <a:rPr lang="en-US" sz="1200" dirty="0" err="1"/>
              <a:t>Wakasugi</a:t>
            </a:r>
            <a:r>
              <a:rPr lang="en-US" sz="1200" dirty="0"/>
              <a:t>, Yasushi </a:t>
            </a:r>
            <a:r>
              <a:rPr lang="en-US" sz="1200" dirty="0" err="1"/>
              <a:t>Wakida</a:t>
            </a:r>
            <a:r>
              <a:rPr lang="en-US" sz="1200" dirty="0"/>
              <a:t>, Takayuki Watanabe, Masayo Yamada, Kazuhiro </a:t>
            </a:r>
            <a:r>
              <a:rPr lang="en-US" sz="1200" dirty="0" err="1"/>
              <a:t>Yanagida</a:t>
            </a:r>
            <a:r>
              <a:rPr lang="en-US" sz="1200" dirty="0"/>
              <a:t>, Toshihiko </a:t>
            </a:r>
            <a:r>
              <a:rPr lang="en-US" sz="1200" dirty="0" err="1"/>
              <a:t>Yanase</a:t>
            </a:r>
            <a:r>
              <a:rPr lang="en-US" sz="1200" dirty="0"/>
              <a:t>, and </a:t>
            </a:r>
            <a:r>
              <a:rPr lang="en-US" sz="1200" dirty="0" err="1"/>
              <a:t>Wataru</a:t>
            </a:r>
            <a:r>
              <a:rPr lang="en-US" sz="1200" dirty="0"/>
              <a:t> </a:t>
            </a:r>
            <a:r>
              <a:rPr lang="en-US" sz="1200" dirty="0" err="1" smtClean="0"/>
              <a:t>Yumita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b="1" dirty="0" smtClean="0"/>
              <a:t>Lithuania</a:t>
            </a:r>
            <a:r>
              <a:rPr lang="en-US" sz="1200" b="1" dirty="0"/>
              <a:t>:</a:t>
            </a:r>
            <a:r>
              <a:rPr lang="en-US" sz="1200" dirty="0"/>
              <a:t> </a:t>
            </a:r>
            <a:r>
              <a:rPr lang="en-US" sz="1200" dirty="0" err="1"/>
              <a:t>Egle</a:t>
            </a:r>
            <a:r>
              <a:rPr lang="en-US" sz="1200" dirty="0"/>
              <a:t> </a:t>
            </a:r>
            <a:r>
              <a:rPr lang="en-US" sz="1200" dirty="0" err="1"/>
              <a:t>Gaupsiene</a:t>
            </a:r>
            <a:r>
              <a:rPr lang="en-US" sz="1200" dirty="0"/>
              <a:t>, Dalia </a:t>
            </a:r>
            <a:r>
              <a:rPr lang="en-US" sz="1200" dirty="0" err="1"/>
              <a:t>Kozloviene</a:t>
            </a:r>
            <a:r>
              <a:rPr lang="en-US" sz="1200" dirty="0"/>
              <a:t>, </a:t>
            </a:r>
            <a:r>
              <a:rPr lang="en-US" sz="1200" dirty="0" err="1"/>
              <a:t>Antanas</a:t>
            </a:r>
            <a:r>
              <a:rPr lang="en-US" sz="1200" dirty="0"/>
              <a:t> </a:t>
            </a:r>
            <a:r>
              <a:rPr lang="en-US" sz="1200" dirty="0" err="1"/>
              <a:t>Navickas</a:t>
            </a:r>
            <a:r>
              <a:rPr lang="en-US" sz="1200" dirty="0"/>
              <a:t>, and </a:t>
            </a:r>
            <a:r>
              <a:rPr lang="en-US" sz="1200" dirty="0" err="1"/>
              <a:t>Egle</a:t>
            </a:r>
            <a:r>
              <a:rPr lang="en-US" sz="1200" dirty="0"/>
              <a:t> </a:t>
            </a:r>
            <a:r>
              <a:rPr lang="en-US" sz="1200" dirty="0" err="1" smtClean="0"/>
              <a:t>Urbanaviciene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b="1" dirty="0" smtClean="0"/>
              <a:t>Malaysia</a:t>
            </a:r>
            <a:r>
              <a:rPr lang="en-US" sz="1200" b="1" dirty="0"/>
              <a:t>:</a:t>
            </a:r>
            <a:r>
              <a:rPr lang="en-US" sz="1200" dirty="0"/>
              <a:t> </a:t>
            </a:r>
            <a:r>
              <a:rPr lang="en-US" sz="1200" dirty="0" err="1"/>
              <a:t>Rohana</a:t>
            </a:r>
            <a:r>
              <a:rPr lang="en-US" sz="1200" dirty="0"/>
              <a:t> Abdul Ghani, Khalid Abdul </a:t>
            </a:r>
            <a:r>
              <a:rPr lang="en-US" sz="1200" dirty="0" err="1"/>
              <a:t>Kadir</a:t>
            </a:r>
            <a:r>
              <a:rPr lang="en-US" sz="1200" dirty="0"/>
              <a:t>, </a:t>
            </a:r>
            <a:r>
              <a:rPr lang="en-US" sz="1200" dirty="0" err="1"/>
              <a:t>Norsiah</a:t>
            </a:r>
            <a:r>
              <a:rPr lang="en-US" sz="1200" dirty="0"/>
              <a:t> Ali, </a:t>
            </a:r>
            <a:r>
              <a:rPr lang="en-US" sz="1200" dirty="0" err="1"/>
              <a:t>Mohd</a:t>
            </a:r>
            <a:r>
              <a:rPr lang="en-US" sz="1200" dirty="0"/>
              <a:t> </a:t>
            </a:r>
            <a:r>
              <a:rPr lang="en-US" sz="1200" dirty="0" err="1"/>
              <a:t>Daud</a:t>
            </a:r>
            <a:r>
              <a:rPr lang="en-US" sz="1200" dirty="0"/>
              <a:t> </a:t>
            </a:r>
            <a:r>
              <a:rPr lang="en-US" sz="1200" dirty="0" err="1"/>
              <a:t>Che</a:t>
            </a:r>
            <a:r>
              <a:rPr lang="en-US" sz="1200" dirty="0"/>
              <a:t> </a:t>
            </a:r>
            <a:r>
              <a:rPr lang="en-US" sz="1200" dirty="0" err="1"/>
              <a:t>Yusof</a:t>
            </a:r>
            <a:r>
              <a:rPr lang="en-US" sz="1200" dirty="0"/>
              <a:t>, </a:t>
            </a:r>
            <a:r>
              <a:rPr lang="en-US" sz="1200" dirty="0" err="1"/>
              <a:t>Chye</a:t>
            </a:r>
            <a:r>
              <a:rPr lang="en-US" sz="1200" dirty="0"/>
              <a:t> Lee </a:t>
            </a:r>
            <a:r>
              <a:rPr lang="en-US" sz="1200" dirty="0" err="1"/>
              <a:t>Gan</a:t>
            </a:r>
            <a:r>
              <a:rPr lang="en-US" sz="1200" dirty="0"/>
              <a:t>, </a:t>
            </a:r>
            <a:r>
              <a:rPr lang="en-US" sz="1200" dirty="0" err="1"/>
              <a:t>Mastura</a:t>
            </a:r>
            <a:r>
              <a:rPr lang="en-US" sz="1200" dirty="0"/>
              <a:t> Ismail, Wei Yen Kong, </a:t>
            </a:r>
            <a:r>
              <a:rPr lang="en-US" sz="1200" dirty="0" err="1"/>
              <a:t>Swee</a:t>
            </a:r>
            <a:r>
              <a:rPr lang="en-US" sz="1200" dirty="0"/>
              <a:t> Win Lam, Li Yuan Lee, Soo Kun Lim, </a:t>
            </a:r>
            <a:r>
              <a:rPr lang="en-US" sz="1200" dirty="0" err="1"/>
              <a:t>Chek</a:t>
            </a:r>
            <a:r>
              <a:rPr lang="en-US" sz="1200" dirty="0"/>
              <a:t> Loong </a:t>
            </a:r>
            <a:r>
              <a:rPr lang="en-US" sz="1200" dirty="0" err="1"/>
              <a:t>Loh</a:t>
            </a:r>
            <a:r>
              <a:rPr lang="en-US" sz="1200" dirty="0"/>
              <a:t>, Anita </a:t>
            </a:r>
            <a:r>
              <a:rPr lang="en-US" sz="1200" dirty="0" err="1"/>
              <a:t>Bhajan</a:t>
            </a:r>
            <a:r>
              <a:rPr lang="en-US" sz="1200" dirty="0"/>
              <a:t> </a:t>
            </a:r>
            <a:r>
              <a:rPr lang="en-US" sz="1200" dirty="0" err="1"/>
              <a:t>Manocha</a:t>
            </a:r>
            <a:r>
              <a:rPr lang="en-US" sz="1200" dirty="0"/>
              <a:t>, </a:t>
            </a:r>
            <a:r>
              <a:rPr lang="en-US" sz="1200" dirty="0" err="1"/>
              <a:t>Kee</a:t>
            </a:r>
            <a:r>
              <a:rPr lang="en-US" sz="1200" dirty="0"/>
              <a:t> Sing Ng, Nik </a:t>
            </a:r>
            <a:r>
              <a:rPr lang="en-US" sz="1200" dirty="0" err="1"/>
              <a:t>Nur</a:t>
            </a:r>
            <a:r>
              <a:rPr lang="en-US" sz="1200" dirty="0"/>
              <a:t> </a:t>
            </a:r>
            <a:r>
              <a:rPr lang="en-US" sz="1200" dirty="0" err="1"/>
              <a:t>Fatnoon</a:t>
            </a:r>
            <a:r>
              <a:rPr lang="en-US" sz="1200" dirty="0"/>
              <a:t> Nik Ahmad, </a:t>
            </a:r>
            <a:r>
              <a:rPr lang="en-US" sz="1200" dirty="0" err="1"/>
              <a:t>Vanassa</a:t>
            </a:r>
            <a:r>
              <a:rPr lang="en-US" sz="1200" dirty="0"/>
              <a:t> </a:t>
            </a:r>
            <a:r>
              <a:rPr lang="en-US" sz="1200" dirty="0" err="1"/>
              <a:t>Ratnasingam</a:t>
            </a:r>
            <a:r>
              <a:rPr lang="en-US" sz="1200" dirty="0"/>
              <a:t>, </a:t>
            </a:r>
            <a:r>
              <a:rPr lang="en-US" sz="1200" dirty="0" err="1"/>
              <a:t>Saiful</a:t>
            </a:r>
            <a:r>
              <a:rPr lang="en-US" sz="1200" dirty="0"/>
              <a:t> </a:t>
            </a:r>
            <a:r>
              <a:rPr lang="en-US" sz="1200" dirty="0" err="1"/>
              <a:t>Shahrizal</a:t>
            </a:r>
            <a:r>
              <a:rPr lang="en-US" sz="1200" dirty="0"/>
              <a:t> Bin </a:t>
            </a:r>
            <a:r>
              <a:rPr lang="en-US" sz="1200" dirty="0" err="1"/>
              <a:t>Shudim</a:t>
            </a:r>
            <a:r>
              <a:rPr lang="en-US" sz="1200" dirty="0"/>
              <a:t>, and </a:t>
            </a:r>
            <a:r>
              <a:rPr lang="en-US" sz="1200" dirty="0" err="1"/>
              <a:t>Paranthaman</a:t>
            </a:r>
            <a:r>
              <a:rPr lang="en-US" sz="1200" dirty="0"/>
              <a:t> </a:t>
            </a:r>
            <a:r>
              <a:rPr lang="en-US" sz="1200" dirty="0" err="1" smtClean="0"/>
              <a:t>Vengadasalam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b="1" dirty="0" smtClean="0"/>
              <a:t>Mexico</a:t>
            </a:r>
            <a:r>
              <a:rPr lang="en-US" sz="1200" b="1" dirty="0"/>
              <a:t>:</a:t>
            </a:r>
            <a:r>
              <a:rPr lang="en-US" sz="1200" dirty="0"/>
              <a:t> Luis David </a:t>
            </a:r>
            <a:r>
              <a:rPr lang="en-US" sz="1200" dirty="0" err="1"/>
              <a:t>Abraira</a:t>
            </a:r>
            <a:r>
              <a:rPr lang="en-US" sz="1200" dirty="0"/>
              <a:t> Munoz, </a:t>
            </a:r>
            <a:r>
              <a:rPr lang="en-US" sz="1200" dirty="0" err="1"/>
              <a:t>Melchor</a:t>
            </a:r>
            <a:r>
              <a:rPr lang="en-US" sz="1200" dirty="0"/>
              <a:t> </a:t>
            </a:r>
            <a:r>
              <a:rPr lang="en-US" sz="1200" dirty="0" err="1"/>
              <a:t>Alpizar</a:t>
            </a:r>
            <a:r>
              <a:rPr lang="en-US" sz="1200" dirty="0"/>
              <a:t> Salazar, Juan Baas Cruz, Mario Burgos Soto, Jose </a:t>
            </a:r>
            <a:r>
              <a:rPr lang="en-US" sz="1200" dirty="0" err="1"/>
              <a:t>Chevaile</a:t>
            </a:r>
            <a:r>
              <a:rPr lang="en-US" sz="1200" dirty="0"/>
              <a:t> Ramos, Alfredo Chew Wong, Jose Ricardo Correa Rotter, </a:t>
            </a:r>
            <a:r>
              <a:rPr lang="en-US" sz="1200" dirty="0" err="1"/>
              <a:t>Tonatiu</a:t>
            </a:r>
            <a:r>
              <a:rPr lang="en-US" sz="1200" dirty="0"/>
              <a:t> Diaz Escalante, </a:t>
            </a:r>
            <a:r>
              <a:rPr lang="en-US" sz="1200" dirty="0" err="1"/>
              <a:t>Favio</a:t>
            </a:r>
            <a:r>
              <a:rPr lang="en-US" sz="1200" dirty="0"/>
              <a:t> </a:t>
            </a:r>
            <a:r>
              <a:rPr lang="en-US" sz="1200" dirty="0" err="1"/>
              <a:t>Edmundo</a:t>
            </a:r>
            <a:r>
              <a:rPr lang="en-US" sz="1200" dirty="0"/>
              <a:t> Enriquez Sosa, Fernando Flores Lozano, Luis Fernando </a:t>
            </a:r>
            <a:r>
              <a:rPr lang="en-US" sz="1200" dirty="0" err="1"/>
              <a:t>Flota</a:t>
            </a:r>
            <a:r>
              <a:rPr lang="en-US" sz="1200" dirty="0"/>
              <a:t> </a:t>
            </a:r>
            <a:r>
              <a:rPr lang="en-US" sz="1200" dirty="0" err="1"/>
              <a:t>Cervera</a:t>
            </a:r>
            <a:r>
              <a:rPr lang="en-US" sz="1200" dirty="0"/>
              <a:t>, Paul </a:t>
            </a:r>
            <a:r>
              <a:rPr lang="en-US" sz="1200" dirty="0" err="1"/>
              <a:t>Frenk</a:t>
            </a:r>
            <a:r>
              <a:rPr lang="en-US" sz="1200" dirty="0"/>
              <a:t> Baron, Cecilia Garcia Ballesteros, Jose David Gomez Rangel, Luis Enrique Herrera Jimenez, Sergio Saul </a:t>
            </a:r>
            <a:r>
              <a:rPr lang="en-US" sz="1200" dirty="0" err="1"/>
              <a:t>Irizar</a:t>
            </a:r>
            <a:r>
              <a:rPr lang="en-US" sz="1200" dirty="0"/>
              <a:t> Santana, Fernando Jimenez Flores, Hugo </a:t>
            </a:r>
            <a:r>
              <a:rPr lang="en-US" sz="1200" dirty="0" err="1"/>
              <a:t>Laviada</a:t>
            </a:r>
            <a:r>
              <a:rPr lang="en-US" sz="1200" dirty="0"/>
              <a:t> Molina, Rosa </a:t>
            </a:r>
            <a:r>
              <a:rPr lang="en-US" sz="1200" dirty="0" err="1"/>
              <a:t>Isela</a:t>
            </a:r>
            <a:r>
              <a:rPr lang="en-US" sz="1200" dirty="0"/>
              <a:t> Luna Ceballos, </a:t>
            </a:r>
            <a:r>
              <a:rPr lang="en-US" sz="1200" dirty="0" err="1"/>
              <a:t>Belia</a:t>
            </a:r>
            <a:r>
              <a:rPr lang="en-US" sz="1200" dirty="0"/>
              <a:t> Martin del Campo Blanco, Guadalupe Morales Franco, Oscar </a:t>
            </a:r>
            <a:r>
              <a:rPr lang="en-US" sz="1200" dirty="0" err="1"/>
              <a:t>Tarsicio</a:t>
            </a:r>
            <a:r>
              <a:rPr lang="en-US" sz="1200" dirty="0"/>
              <a:t> Moreno </a:t>
            </a:r>
            <a:r>
              <a:rPr lang="en-US" sz="1200" dirty="0" err="1"/>
              <a:t>Loza</a:t>
            </a:r>
            <a:r>
              <a:rPr lang="en-US" sz="1200" dirty="0"/>
              <a:t>, Cynthia </a:t>
            </a:r>
            <a:r>
              <a:rPr lang="en-US" sz="1200" dirty="0" err="1"/>
              <a:t>Mustieles</a:t>
            </a:r>
            <a:r>
              <a:rPr lang="en-US" sz="1200" dirty="0"/>
              <a:t> Rocha, Gregorio </a:t>
            </a:r>
            <a:r>
              <a:rPr lang="en-US" sz="1200" dirty="0" err="1"/>
              <a:t>Obrador</a:t>
            </a:r>
            <a:r>
              <a:rPr lang="en-US" sz="1200" dirty="0"/>
              <a:t> Vera, Ricardo Orozco Castellanos, Juan Peralta </a:t>
            </a:r>
            <a:r>
              <a:rPr lang="en-US" sz="1200" dirty="0" err="1"/>
              <a:t>Calcaneo</a:t>
            </a:r>
            <a:r>
              <a:rPr lang="en-US" sz="1200" dirty="0"/>
              <a:t>, Miguel Angel Reyes </a:t>
            </a:r>
            <a:r>
              <a:rPr lang="en-US" sz="1200" dirty="0" err="1"/>
              <a:t>Rosano</a:t>
            </a:r>
            <a:r>
              <a:rPr lang="en-US" sz="1200" dirty="0"/>
              <a:t>, Hiromi Rodriguez </a:t>
            </a:r>
            <a:r>
              <a:rPr lang="en-US" sz="1200" dirty="0" err="1"/>
              <a:t>Pattzi</a:t>
            </a:r>
            <a:r>
              <a:rPr lang="en-US" sz="1200" dirty="0"/>
              <a:t>, Juan Rosas Guzman, Isabel Erika Rucker </a:t>
            </a:r>
            <a:r>
              <a:rPr lang="en-US" sz="1200" dirty="0" err="1"/>
              <a:t>Joerg</a:t>
            </a:r>
            <a:r>
              <a:rPr lang="en-US" sz="1200" dirty="0"/>
              <a:t>, Sandra Berenice Saavedra Sanchez, Jose Hector Sanchez </a:t>
            </a:r>
            <a:r>
              <a:rPr lang="en-US" sz="1200" dirty="0" err="1"/>
              <a:t>Mijangos</a:t>
            </a:r>
            <a:r>
              <a:rPr lang="en-US" sz="1200" dirty="0"/>
              <a:t>, Pablo Serrano </a:t>
            </a:r>
            <a:r>
              <a:rPr lang="en-US" sz="1200" dirty="0" err="1"/>
              <a:t>Sanson</a:t>
            </a:r>
            <a:r>
              <a:rPr lang="en-US" sz="1200" dirty="0"/>
              <a:t>, Juan Alfredo Tamayo y Orozco, Eloisa Tellez Chavez, Alejandro Valdes </a:t>
            </a:r>
            <a:r>
              <a:rPr lang="en-US" sz="1200" dirty="0" err="1"/>
              <a:t>Cepeda</a:t>
            </a:r>
            <a:r>
              <a:rPr lang="en-US" sz="1200" dirty="0"/>
              <a:t>, Luis Venegas Carrillo, Juan </a:t>
            </a:r>
            <a:r>
              <a:rPr lang="en-US" sz="1200" dirty="0" err="1"/>
              <a:t>Villagordoa</a:t>
            </a:r>
            <a:r>
              <a:rPr lang="en-US" sz="1200" dirty="0"/>
              <a:t> Mesa, and Rolando </a:t>
            </a:r>
            <a:r>
              <a:rPr lang="en-US" sz="1200" dirty="0" err="1"/>
              <a:t>Zamarripa</a:t>
            </a:r>
            <a:r>
              <a:rPr lang="en-US" sz="1200" dirty="0"/>
              <a:t> </a:t>
            </a:r>
            <a:r>
              <a:rPr lang="en-US" sz="1200" dirty="0" smtClean="0"/>
              <a:t>Escobedo</a:t>
            </a:r>
          </a:p>
          <a:p>
            <a:pPr marL="0" indent="0">
              <a:buNone/>
            </a:pPr>
            <a:r>
              <a:rPr lang="en-US" sz="1200" b="1" dirty="0" smtClean="0"/>
              <a:t>New </a:t>
            </a:r>
            <a:r>
              <a:rPr lang="en-US" sz="1200" b="1" dirty="0"/>
              <a:t>Zealand:</a:t>
            </a:r>
            <a:r>
              <a:rPr lang="en-US" sz="1200" dirty="0"/>
              <a:t> John Baker, Paul Noonan, Russell Scott, Robert Walker, Edward Watson, Michael Williams, and Simon </a:t>
            </a:r>
            <a:r>
              <a:rPr lang="en-US" sz="1200" dirty="0" smtClean="0"/>
              <a:t>Young </a:t>
            </a:r>
          </a:p>
          <a:p>
            <a:pPr marL="0" indent="0">
              <a:buNone/>
            </a:pPr>
            <a:r>
              <a:rPr lang="en-US" sz="1200" b="1" dirty="0" smtClean="0"/>
              <a:t>Philippines</a:t>
            </a:r>
            <a:r>
              <a:rPr lang="en-US" sz="1200" b="1" dirty="0"/>
              <a:t>:</a:t>
            </a:r>
            <a:r>
              <a:rPr lang="en-US" sz="1200" dirty="0"/>
              <a:t> </a:t>
            </a:r>
            <a:r>
              <a:rPr lang="en-US" sz="1200" dirty="0" err="1"/>
              <a:t>Zaynab</a:t>
            </a:r>
            <a:r>
              <a:rPr lang="en-US" sz="1200" dirty="0"/>
              <a:t> </a:t>
            </a:r>
            <a:r>
              <a:rPr lang="en-US" sz="1200" dirty="0" err="1"/>
              <a:t>Abejuela</a:t>
            </a:r>
            <a:r>
              <a:rPr lang="en-US" sz="1200" dirty="0"/>
              <a:t>, </a:t>
            </a:r>
            <a:r>
              <a:rPr lang="en-US" sz="1200" dirty="0" err="1"/>
              <a:t>Jeimeen</a:t>
            </a:r>
            <a:r>
              <a:rPr lang="en-US" sz="1200" dirty="0"/>
              <a:t> Agra, Grace Aquitania, </a:t>
            </a:r>
            <a:r>
              <a:rPr lang="en-US" sz="1200" dirty="0" err="1"/>
              <a:t>Clodoaido</a:t>
            </a:r>
            <a:r>
              <a:rPr lang="en-US" sz="1200" dirty="0"/>
              <a:t> </a:t>
            </a:r>
            <a:r>
              <a:rPr lang="en-US" sz="1200" dirty="0" err="1"/>
              <a:t>Caringal</a:t>
            </a:r>
            <a:r>
              <a:rPr lang="en-US" sz="1200" dirty="0"/>
              <a:t>, Rhea </a:t>
            </a:r>
            <a:r>
              <a:rPr lang="en-US" sz="1200" dirty="0" err="1"/>
              <a:t>Severina</a:t>
            </a:r>
            <a:r>
              <a:rPr lang="en-US" sz="1200" dirty="0"/>
              <a:t> </a:t>
            </a:r>
            <a:r>
              <a:rPr lang="en-US" sz="1200" dirty="0" err="1"/>
              <a:t>Comia</a:t>
            </a:r>
            <a:r>
              <a:rPr lang="en-US" sz="1200" dirty="0"/>
              <a:t>, </a:t>
            </a:r>
            <a:r>
              <a:rPr lang="en-US" sz="1200" dirty="0" err="1"/>
              <a:t>Lalaine</a:t>
            </a:r>
            <a:r>
              <a:rPr lang="en-US" sz="1200" dirty="0"/>
              <a:t> Delos Santos, </a:t>
            </a:r>
            <a:r>
              <a:rPr lang="en-US" sz="1200" dirty="0" err="1"/>
              <a:t>Olivert</a:t>
            </a:r>
            <a:r>
              <a:rPr lang="en-US" sz="1200" dirty="0"/>
              <a:t> Gomez, Cecilia </a:t>
            </a:r>
            <a:r>
              <a:rPr lang="en-US" sz="1200" dirty="0" err="1"/>
              <a:t>Jimeno</a:t>
            </a:r>
            <a:r>
              <a:rPr lang="en-US" sz="1200" dirty="0"/>
              <a:t>, Florence Santos, Gerry Tan, Marsha Tolentino, Christy Yao, Yvette Ethel Yap, and Ma. </a:t>
            </a:r>
            <a:r>
              <a:rPr lang="en-US" sz="1200" dirty="0" err="1"/>
              <a:t>Dovie</a:t>
            </a:r>
            <a:r>
              <a:rPr lang="en-US" sz="1200" dirty="0"/>
              <a:t> </a:t>
            </a:r>
            <a:r>
              <a:rPr lang="en-US" sz="1200" dirty="0" err="1"/>
              <a:t>Lallaine</a:t>
            </a:r>
            <a:r>
              <a:rPr lang="en-US" sz="1200" dirty="0"/>
              <a:t> </a:t>
            </a:r>
            <a:r>
              <a:rPr lang="en-US" sz="1200" dirty="0" err="1" smtClean="0"/>
              <a:t>Ygpuara</a:t>
            </a:r>
            <a:r>
              <a:rPr lang="en-US" sz="1200" dirty="0" smtClean="0"/>
              <a:t> </a:t>
            </a:r>
          </a:p>
          <a:p>
            <a:pPr marL="0" indent="0">
              <a:buNone/>
            </a:pPr>
            <a:r>
              <a:rPr lang="en-US" sz="1200" b="1" dirty="0" smtClean="0"/>
              <a:t>Poland</a:t>
            </a:r>
            <a:r>
              <a:rPr lang="en-US" sz="1200" b="1" dirty="0"/>
              <a:t>:</a:t>
            </a:r>
            <a:r>
              <a:rPr lang="en-US" sz="1200" dirty="0"/>
              <a:t> Renata </a:t>
            </a:r>
            <a:r>
              <a:rPr lang="en-US" sz="1200" dirty="0" err="1"/>
              <a:t>Bijata-Bronisz</a:t>
            </a:r>
            <a:r>
              <a:rPr lang="en-US" sz="1200" dirty="0"/>
              <a:t>, </a:t>
            </a:r>
            <a:r>
              <a:rPr lang="en-US" sz="1200" dirty="0" err="1"/>
              <a:t>Lucyna</a:t>
            </a:r>
            <a:r>
              <a:rPr lang="en-US" sz="1200" dirty="0"/>
              <a:t> </a:t>
            </a:r>
            <a:r>
              <a:rPr lang="en-US" sz="1200" dirty="0" err="1"/>
              <a:t>Hotlos</a:t>
            </a:r>
            <a:r>
              <a:rPr lang="en-US" sz="1200" dirty="0"/>
              <a:t>, Andrzej </a:t>
            </a:r>
            <a:r>
              <a:rPr lang="en-US" sz="1200" dirty="0" err="1"/>
              <a:t>Januszewicz</a:t>
            </a:r>
            <a:r>
              <a:rPr lang="en-US" sz="1200" dirty="0"/>
              <a:t>, Barbara </a:t>
            </a:r>
            <a:r>
              <a:rPr lang="en-US" sz="1200" dirty="0" err="1"/>
              <a:t>Kaczmarek</a:t>
            </a:r>
            <a:r>
              <a:rPr lang="en-US" sz="1200" dirty="0"/>
              <a:t>, Anna </a:t>
            </a:r>
            <a:r>
              <a:rPr lang="en-US" sz="1200" dirty="0" err="1"/>
              <a:t>Kaminska</a:t>
            </a:r>
            <a:r>
              <a:rPr lang="en-US" sz="1200" dirty="0"/>
              <a:t>, Lech </a:t>
            </a:r>
            <a:r>
              <a:rPr lang="en-US" sz="1200" dirty="0" err="1"/>
              <a:t>Lazuka</a:t>
            </a:r>
            <a:r>
              <a:rPr lang="en-US" sz="1200" dirty="0"/>
              <a:t>, Andrzej </a:t>
            </a:r>
            <a:r>
              <a:rPr lang="en-US" sz="1200" dirty="0" err="1"/>
              <a:t>Madej</a:t>
            </a:r>
            <a:r>
              <a:rPr lang="en-US" sz="1200" dirty="0"/>
              <a:t>, Stanislaw Mazur, </a:t>
            </a:r>
            <a:r>
              <a:rPr lang="en-US" sz="1200" dirty="0" err="1"/>
              <a:t>Dorota</a:t>
            </a:r>
            <a:r>
              <a:rPr lang="en-US" sz="1200" dirty="0"/>
              <a:t> </a:t>
            </a:r>
            <a:r>
              <a:rPr lang="en-US" sz="1200" dirty="0" err="1"/>
              <a:t>Mlodawska-Choluj</a:t>
            </a:r>
            <a:r>
              <a:rPr lang="en-US" sz="1200" dirty="0"/>
              <a:t>, Michal </a:t>
            </a:r>
            <a:r>
              <a:rPr lang="en-US" sz="1200" dirty="0" err="1"/>
              <a:t>Nowicki</a:t>
            </a:r>
            <a:r>
              <a:rPr lang="en-US" sz="1200" dirty="0"/>
              <a:t>, </a:t>
            </a:r>
            <a:r>
              <a:rPr lang="en-US" sz="1200" dirty="0" err="1"/>
              <a:t>Grazyna</a:t>
            </a:r>
            <a:r>
              <a:rPr lang="en-US" sz="1200" dirty="0"/>
              <a:t> </a:t>
            </a:r>
            <a:r>
              <a:rPr lang="en-US" sz="1200" dirty="0" err="1"/>
              <a:t>Orlowska-Kowalik</a:t>
            </a:r>
            <a:r>
              <a:rPr lang="en-US" sz="1200" dirty="0"/>
              <a:t>, </a:t>
            </a:r>
            <a:r>
              <a:rPr lang="en-US" sz="1200" dirty="0" err="1"/>
              <a:t>Grazyna</a:t>
            </a:r>
            <a:r>
              <a:rPr lang="en-US" sz="1200" dirty="0"/>
              <a:t> </a:t>
            </a:r>
            <a:r>
              <a:rPr lang="en-US" sz="1200" dirty="0" err="1"/>
              <a:t>Popenda</a:t>
            </a:r>
            <a:r>
              <a:rPr lang="en-US" sz="1200" dirty="0"/>
              <a:t>, Barbara </a:t>
            </a:r>
            <a:r>
              <a:rPr lang="en-US" sz="1200" dirty="0" err="1"/>
              <a:t>Rewerska</a:t>
            </a:r>
            <a:r>
              <a:rPr lang="en-US" sz="1200" dirty="0"/>
              <a:t>, and </a:t>
            </a:r>
            <a:r>
              <a:rPr lang="en-US" sz="1200" dirty="0" err="1"/>
              <a:t>Dariusz</a:t>
            </a:r>
            <a:r>
              <a:rPr lang="en-US" sz="1200" dirty="0"/>
              <a:t> </a:t>
            </a:r>
            <a:r>
              <a:rPr lang="en-US" sz="1200" dirty="0" err="1" smtClean="0"/>
              <a:t>Sowinski</a:t>
            </a:r>
            <a:r>
              <a:rPr lang="en-US" sz="1200" dirty="0" smtClean="0"/>
              <a:t> </a:t>
            </a:r>
          </a:p>
          <a:p>
            <a:pPr marL="0" indent="0">
              <a:buNone/>
            </a:pPr>
            <a:r>
              <a:rPr lang="en-US" sz="1200" b="1" dirty="0" smtClean="0"/>
              <a:t>Romania</a:t>
            </a:r>
            <a:r>
              <a:rPr lang="en-US" sz="1200" b="1" dirty="0"/>
              <a:t>:</a:t>
            </a:r>
            <a:r>
              <a:rPr lang="en-US" sz="1200" dirty="0"/>
              <a:t> Liliana Monica </a:t>
            </a:r>
            <a:r>
              <a:rPr lang="en-US" sz="1200" dirty="0" err="1"/>
              <a:t>Angelescu</a:t>
            </a:r>
            <a:r>
              <a:rPr lang="en-US" sz="1200" dirty="0"/>
              <a:t>, Veronica </a:t>
            </a:r>
            <a:r>
              <a:rPr lang="en-US" sz="1200" dirty="0" err="1"/>
              <a:t>Anghel</a:t>
            </a:r>
            <a:r>
              <a:rPr lang="en-US" sz="1200" dirty="0"/>
              <a:t>, </a:t>
            </a:r>
            <a:r>
              <a:rPr lang="en-US" sz="1200" dirty="0" err="1"/>
              <a:t>Rodica-Ioana</a:t>
            </a:r>
            <a:r>
              <a:rPr lang="en-US" sz="1200" dirty="0"/>
              <a:t> </a:t>
            </a:r>
            <a:r>
              <a:rPr lang="en-US" sz="1200" dirty="0" err="1"/>
              <a:t>Avram</a:t>
            </a:r>
            <a:r>
              <a:rPr lang="en-US" sz="1200" dirty="0"/>
              <a:t>, </a:t>
            </a:r>
            <a:r>
              <a:rPr lang="en-US" sz="1200" dirty="0" err="1"/>
              <a:t>Mihaela</a:t>
            </a:r>
            <a:r>
              <a:rPr lang="en-US" sz="1200" dirty="0"/>
              <a:t>-Magdalena </a:t>
            </a:r>
            <a:r>
              <a:rPr lang="en-US" sz="1200" dirty="0" err="1"/>
              <a:t>Busegeanu</a:t>
            </a:r>
            <a:r>
              <a:rPr lang="en-US" sz="1200" dirty="0"/>
              <a:t>, Adriana </a:t>
            </a:r>
            <a:r>
              <a:rPr lang="en-US" sz="1200" dirty="0" err="1"/>
              <a:t>Cif</a:t>
            </a:r>
            <a:r>
              <a:rPr lang="en-US" sz="1200" dirty="0"/>
              <a:t>, Dana </a:t>
            </a:r>
            <a:r>
              <a:rPr lang="en-US" sz="1200" dirty="0" err="1"/>
              <a:t>Cosma</a:t>
            </a:r>
            <a:r>
              <a:rPr lang="en-US" sz="1200" dirty="0"/>
              <a:t>, Carmen </a:t>
            </a:r>
            <a:r>
              <a:rPr lang="en-US" sz="1200" dirty="0" err="1"/>
              <a:t>Crisan</a:t>
            </a:r>
            <a:r>
              <a:rPr lang="en-US" sz="1200" dirty="0"/>
              <a:t>, </a:t>
            </a:r>
            <a:r>
              <a:rPr lang="en-US" sz="1200" dirty="0" err="1"/>
              <a:t>Luiza</a:t>
            </a:r>
            <a:r>
              <a:rPr lang="en-US" sz="1200" dirty="0"/>
              <a:t> Despina </a:t>
            </a:r>
            <a:r>
              <a:rPr lang="en-US" sz="1200" dirty="0" err="1"/>
              <a:t>Demian</a:t>
            </a:r>
            <a:r>
              <a:rPr lang="en-US" sz="1200" dirty="0"/>
              <a:t>, </a:t>
            </a:r>
            <a:r>
              <a:rPr lang="en-US" sz="1200" dirty="0" err="1"/>
              <a:t>Ioana</a:t>
            </a:r>
            <a:r>
              <a:rPr lang="en-US" sz="1200" dirty="0"/>
              <a:t> Emilia </a:t>
            </a:r>
            <a:r>
              <a:rPr lang="en-US" sz="1200" dirty="0" err="1"/>
              <a:t>Ferariu</a:t>
            </a:r>
            <a:r>
              <a:rPr lang="en-US" sz="1200" dirty="0"/>
              <a:t>, </a:t>
            </a:r>
            <a:r>
              <a:rPr lang="en-US" sz="1200" dirty="0" err="1"/>
              <a:t>Ildiko</a:t>
            </a:r>
            <a:r>
              <a:rPr lang="en-US" sz="1200" dirty="0"/>
              <a:t> </a:t>
            </a:r>
            <a:r>
              <a:rPr lang="en-US" sz="1200" dirty="0" err="1"/>
              <a:t>Halmagyi</a:t>
            </a:r>
            <a:r>
              <a:rPr lang="en-US" sz="1200" dirty="0"/>
              <a:t>, </a:t>
            </a:r>
            <a:r>
              <a:rPr lang="en-US" sz="1200" dirty="0" err="1"/>
              <a:t>Nicolae</a:t>
            </a:r>
            <a:r>
              <a:rPr lang="en-US" sz="1200" dirty="0"/>
              <a:t> </a:t>
            </a:r>
            <a:r>
              <a:rPr lang="en-US" sz="1200" dirty="0" err="1"/>
              <a:t>Hancu</a:t>
            </a:r>
            <a:r>
              <a:rPr lang="en-US" sz="1200" dirty="0"/>
              <a:t>, </a:t>
            </a:r>
            <a:r>
              <a:rPr lang="en-US" sz="1200" dirty="0" err="1"/>
              <a:t>Mircea</a:t>
            </a:r>
            <a:r>
              <a:rPr lang="en-US" sz="1200" dirty="0"/>
              <a:t> </a:t>
            </a:r>
            <a:r>
              <a:rPr lang="en-US" sz="1200" dirty="0" err="1"/>
              <a:t>Munteanu</a:t>
            </a:r>
            <a:r>
              <a:rPr lang="en-US" sz="1200" dirty="0"/>
              <a:t>, </a:t>
            </a:r>
            <a:r>
              <a:rPr lang="en-US" sz="1200" dirty="0" err="1"/>
              <a:t>Doru</a:t>
            </a:r>
            <a:r>
              <a:rPr lang="en-US" sz="1200" dirty="0"/>
              <a:t> </a:t>
            </a:r>
            <a:r>
              <a:rPr lang="en-US" sz="1200" dirty="0" err="1"/>
              <a:t>Negru</a:t>
            </a:r>
            <a:r>
              <a:rPr lang="en-US" sz="1200" dirty="0"/>
              <a:t>, Adriana Gabriela </a:t>
            </a:r>
            <a:r>
              <a:rPr lang="en-US" sz="1200" dirty="0" err="1"/>
              <a:t>Onaca</a:t>
            </a:r>
            <a:r>
              <a:rPr lang="en-US" sz="1200" dirty="0"/>
              <a:t>, </a:t>
            </a:r>
            <a:r>
              <a:rPr lang="en-US" sz="1200" dirty="0" err="1"/>
              <a:t>Ligia</a:t>
            </a:r>
            <a:r>
              <a:rPr lang="en-US" sz="1200" dirty="0"/>
              <a:t> </a:t>
            </a:r>
            <a:r>
              <a:rPr lang="en-US" sz="1200" dirty="0" err="1"/>
              <a:t>Petrica</a:t>
            </a:r>
            <a:r>
              <a:rPr lang="en-US" sz="1200" dirty="0"/>
              <a:t>, </a:t>
            </a:r>
            <a:r>
              <a:rPr lang="en-US" sz="1200" dirty="0" err="1"/>
              <a:t>Amorin</a:t>
            </a:r>
            <a:r>
              <a:rPr lang="en-US" sz="1200" dirty="0"/>
              <a:t> Remus </a:t>
            </a:r>
            <a:r>
              <a:rPr lang="en-US" sz="1200" dirty="0" err="1"/>
              <a:t>Popa</a:t>
            </a:r>
            <a:r>
              <a:rPr lang="en-US" sz="1200" dirty="0"/>
              <a:t>, Aurelian-Emil </a:t>
            </a:r>
            <a:r>
              <a:rPr lang="en-US" sz="1200" dirty="0" err="1"/>
              <a:t>Ranetti</a:t>
            </a:r>
            <a:r>
              <a:rPr lang="en-US" sz="1200" dirty="0"/>
              <a:t>, Cristian </a:t>
            </a:r>
            <a:r>
              <a:rPr lang="en-US" sz="1200" dirty="0" err="1"/>
              <a:t>Serafinceanu</a:t>
            </a:r>
            <a:r>
              <a:rPr lang="en-US" sz="1200" dirty="0"/>
              <a:t>, and Cristina </a:t>
            </a:r>
            <a:r>
              <a:rPr lang="en-US" sz="1200" dirty="0" err="1" smtClean="0"/>
              <a:t>Toarba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b="1" dirty="0" smtClean="0"/>
              <a:t>Russia</a:t>
            </a:r>
            <a:r>
              <a:rPr lang="en-US" sz="1200" b="1" dirty="0"/>
              <a:t>:</a:t>
            </a:r>
            <a:r>
              <a:rPr lang="en-US" sz="1200" dirty="0"/>
              <a:t> Alina </a:t>
            </a:r>
            <a:r>
              <a:rPr lang="en-US" sz="1200" dirty="0" err="1"/>
              <a:t>Agafyina</a:t>
            </a:r>
            <a:r>
              <a:rPr lang="en-US" sz="1200" dirty="0"/>
              <a:t>, Olga </a:t>
            </a:r>
            <a:r>
              <a:rPr lang="en-US" sz="1200" dirty="0" err="1"/>
              <a:t>Barbarash</a:t>
            </a:r>
            <a:r>
              <a:rPr lang="en-US" sz="1200" dirty="0"/>
              <a:t>, Olga </a:t>
            </a:r>
            <a:r>
              <a:rPr lang="en-US" sz="1200" dirty="0" err="1"/>
              <a:t>Barysheva</a:t>
            </a:r>
            <a:r>
              <a:rPr lang="en-US" sz="1200" dirty="0"/>
              <a:t>, Daniil </a:t>
            </a:r>
            <a:r>
              <a:rPr lang="en-US" sz="1200" dirty="0" err="1"/>
              <a:t>Chizhov</a:t>
            </a:r>
            <a:r>
              <a:rPr lang="en-US" sz="1200" dirty="0"/>
              <a:t>, Vladimir </a:t>
            </a:r>
            <a:r>
              <a:rPr lang="en-US" sz="1200" dirty="0" err="1"/>
              <a:t>Dobronravov</a:t>
            </a:r>
            <a:r>
              <a:rPr lang="en-US" sz="1200" dirty="0"/>
              <a:t>, Alexander </a:t>
            </a:r>
            <a:r>
              <a:rPr lang="en-US" sz="1200" dirty="0" err="1"/>
              <a:t>Dreval</a:t>
            </a:r>
            <a:r>
              <a:rPr lang="en-US" sz="1200" dirty="0"/>
              <a:t>, Irina </a:t>
            </a:r>
            <a:r>
              <a:rPr lang="en-US" sz="1200" dirty="0" err="1"/>
              <a:t>Glinkina</a:t>
            </a:r>
            <a:r>
              <a:rPr lang="en-US" sz="1200" dirty="0"/>
              <a:t>, Elena </a:t>
            </a:r>
            <a:r>
              <a:rPr lang="en-US" sz="1200" dirty="0" err="1"/>
              <a:t>Grineva</a:t>
            </a:r>
            <a:r>
              <a:rPr lang="en-US" sz="1200" dirty="0"/>
              <a:t>, Vladimir </a:t>
            </a:r>
            <a:r>
              <a:rPr lang="en-US" sz="1200" dirty="0" err="1"/>
              <a:t>Khirmanov</a:t>
            </a:r>
            <a:r>
              <a:rPr lang="en-US" sz="1200" dirty="0"/>
              <a:t>, Elena </a:t>
            </a:r>
            <a:r>
              <a:rPr lang="en-US" sz="1200" dirty="0" err="1"/>
              <a:t>Kolmakova</a:t>
            </a:r>
            <a:r>
              <a:rPr lang="en-US" sz="1200" dirty="0"/>
              <a:t>, Tatiana </a:t>
            </a:r>
            <a:r>
              <a:rPr lang="en-US" sz="1200" dirty="0" err="1"/>
              <a:t>Koroleva</a:t>
            </a:r>
            <a:r>
              <a:rPr lang="en-US" sz="1200" dirty="0"/>
              <a:t>, </a:t>
            </a:r>
            <a:r>
              <a:rPr lang="en-US" sz="1200" dirty="0" err="1"/>
              <a:t>Liudmila</a:t>
            </a:r>
            <a:r>
              <a:rPr lang="en-US" sz="1200" dirty="0"/>
              <a:t> </a:t>
            </a:r>
            <a:r>
              <a:rPr lang="en-US" sz="1200" dirty="0" err="1"/>
              <a:t>Kvitkova</a:t>
            </a:r>
            <a:r>
              <a:rPr lang="en-US" sz="1200" dirty="0"/>
              <a:t>, </a:t>
            </a:r>
            <a:r>
              <a:rPr lang="en-US" sz="1200" dirty="0" err="1"/>
              <a:t>Viacheslav</a:t>
            </a:r>
            <a:r>
              <a:rPr lang="en-US" sz="1200" dirty="0"/>
              <a:t> </a:t>
            </a:r>
            <a:r>
              <a:rPr lang="en-US" sz="1200" dirty="0" err="1"/>
              <a:t>Marasaev</a:t>
            </a:r>
            <a:r>
              <a:rPr lang="en-US" sz="1200" dirty="0"/>
              <a:t>, </a:t>
            </a:r>
            <a:r>
              <a:rPr lang="en-US" sz="1200" dirty="0" err="1"/>
              <a:t>Ashot</a:t>
            </a:r>
            <a:r>
              <a:rPr lang="en-US" sz="1200" dirty="0"/>
              <a:t> </a:t>
            </a:r>
            <a:r>
              <a:rPr lang="en-US" sz="1200" dirty="0" err="1"/>
              <a:t>Mkrtumyan</a:t>
            </a:r>
            <a:r>
              <a:rPr lang="en-US" sz="1200" dirty="0"/>
              <a:t>, Tatiana </a:t>
            </a:r>
            <a:r>
              <a:rPr lang="en-US" sz="1200" dirty="0" err="1"/>
              <a:t>Morugova</a:t>
            </a:r>
            <a:r>
              <a:rPr lang="en-US" sz="1200" dirty="0"/>
              <a:t>, Galina </a:t>
            </a:r>
            <a:r>
              <a:rPr lang="en-US" sz="1200" dirty="0" err="1"/>
              <a:t>Nagibovich</a:t>
            </a:r>
            <a:r>
              <a:rPr lang="en-US" sz="1200" dirty="0"/>
              <a:t>, Oleg </a:t>
            </a:r>
            <a:r>
              <a:rPr lang="en-US" sz="1200" dirty="0" err="1"/>
              <a:t>Nagibovich</a:t>
            </a:r>
            <a:r>
              <a:rPr lang="en-US" sz="1200" dirty="0"/>
              <a:t>, Sergei </a:t>
            </a:r>
            <a:r>
              <a:rPr lang="en-US" sz="1200" dirty="0" err="1"/>
              <a:t>Nedogoda</a:t>
            </a:r>
            <a:r>
              <a:rPr lang="en-US" sz="1200" dirty="0"/>
              <a:t>, Irina </a:t>
            </a:r>
            <a:r>
              <a:rPr lang="en-US" sz="1200" dirty="0" err="1"/>
              <a:t>Osipova</a:t>
            </a:r>
            <a:r>
              <a:rPr lang="en-US" sz="1200" dirty="0"/>
              <a:t>, Tatiana </a:t>
            </a:r>
            <a:r>
              <a:rPr lang="en-US" sz="1200" dirty="0" err="1"/>
              <a:t>Raskina</a:t>
            </a:r>
            <a:r>
              <a:rPr lang="en-US" sz="1200" dirty="0"/>
              <a:t>, </a:t>
            </a:r>
            <a:r>
              <a:rPr lang="en-US" sz="1200" dirty="0" err="1"/>
              <a:t>Yulia</a:t>
            </a:r>
            <a:r>
              <a:rPr lang="en-US" sz="1200" dirty="0"/>
              <a:t> </a:t>
            </a:r>
            <a:r>
              <a:rPr lang="en-US" sz="1200" dirty="0" err="1"/>
              <a:t>Samoylova</a:t>
            </a:r>
            <a:r>
              <a:rPr lang="en-US" sz="1200" dirty="0"/>
              <a:t>, Olga </a:t>
            </a:r>
            <a:r>
              <a:rPr lang="en-US" sz="1200" dirty="0" err="1"/>
              <a:t>Sazonova</a:t>
            </a:r>
            <a:r>
              <a:rPr lang="en-US" sz="1200" dirty="0"/>
              <a:t>, </a:t>
            </a:r>
            <a:r>
              <a:rPr lang="en-US" sz="1200" dirty="0" err="1"/>
              <a:t>Minara</a:t>
            </a:r>
            <a:r>
              <a:rPr lang="en-US" sz="1200" dirty="0"/>
              <a:t> </a:t>
            </a:r>
            <a:r>
              <a:rPr lang="en-US" sz="1200" dirty="0" err="1"/>
              <a:t>Shamkhalova</a:t>
            </a:r>
            <a:r>
              <a:rPr lang="en-US" sz="1200" dirty="0"/>
              <a:t>, Elena </a:t>
            </a:r>
            <a:r>
              <a:rPr lang="en-US" sz="1200" dirty="0" err="1"/>
              <a:t>Shutemova</a:t>
            </a:r>
            <a:r>
              <a:rPr lang="en-US" sz="1200" dirty="0"/>
              <a:t>, </a:t>
            </a:r>
            <a:r>
              <a:rPr lang="en-US" sz="1200" dirty="0" err="1"/>
              <a:t>Yuriy</a:t>
            </a:r>
            <a:r>
              <a:rPr lang="en-US" sz="1200" dirty="0"/>
              <a:t> </a:t>
            </a:r>
            <a:r>
              <a:rPr lang="en-US" sz="1200" dirty="0" err="1"/>
              <a:t>Shwartz</a:t>
            </a:r>
            <a:r>
              <a:rPr lang="en-US" sz="1200" dirty="0"/>
              <a:t>, Oleg </a:t>
            </a:r>
            <a:r>
              <a:rPr lang="en-US" sz="1200" dirty="0" err="1"/>
              <a:t>Uriasyev</a:t>
            </a:r>
            <a:r>
              <a:rPr lang="en-US" sz="1200" dirty="0"/>
              <a:t>, Sergey </a:t>
            </a:r>
            <a:r>
              <a:rPr lang="en-US" sz="1200" dirty="0" err="1"/>
              <a:t>Vorobyev</a:t>
            </a:r>
            <a:r>
              <a:rPr lang="en-US" sz="1200" dirty="0"/>
              <a:t>, Anna </a:t>
            </a:r>
            <a:r>
              <a:rPr lang="en-US" sz="1200" dirty="0" err="1"/>
              <a:t>Zateyshchikova</a:t>
            </a:r>
            <a:r>
              <a:rPr lang="en-US" sz="1200" dirty="0"/>
              <a:t>, Dmitry </a:t>
            </a:r>
            <a:r>
              <a:rPr lang="en-US" sz="1200" dirty="0" err="1"/>
              <a:t>Zateyshshikov</a:t>
            </a:r>
            <a:r>
              <a:rPr lang="en-US" sz="1200" dirty="0"/>
              <a:t>, and Tatyana </a:t>
            </a:r>
            <a:r>
              <a:rPr lang="en-US" sz="1200" dirty="0" err="1" smtClean="0"/>
              <a:t>Zykova</a:t>
            </a:r>
            <a:r>
              <a:rPr lang="en-US" sz="1200" dirty="0" smtClean="0"/>
              <a:t> </a:t>
            </a:r>
          </a:p>
          <a:p>
            <a:pPr marL="0" indent="0">
              <a:buNone/>
            </a:pPr>
            <a:r>
              <a:rPr lang="en-US" sz="1200" b="1" dirty="0" smtClean="0"/>
              <a:t>Serbia</a:t>
            </a:r>
            <a:r>
              <a:rPr lang="en-US" sz="1200" b="1" dirty="0"/>
              <a:t>: </a:t>
            </a:r>
            <a:r>
              <a:rPr lang="en-US" sz="1200" dirty="0"/>
              <a:t>Slobodan Antic, </a:t>
            </a:r>
            <a:r>
              <a:rPr lang="en-US" sz="1200" dirty="0" err="1"/>
              <a:t>Miodrag</a:t>
            </a:r>
            <a:r>
              <a:rPr lang="en-US" sz="1200" dirty="0"/>
              <a:t> </a:t>
            </a:r>
            <a:r>
              <a:rPr lang="en-US" sz="1200" dirty="0" err="1"/>
              <a:t>Djordjevic</a:t>
            </a:r>
            <a:r>
              <a:rPr lang="en-US" sz="1200" dirty="0"/>
              <a:t>, Aleksandra </a:t>
            </a:r>
            <a:r>
              <a:rPr lang="en-US" sz="1200" dirty="0" err="1"/>
              <a:t>Kendereski</a:t>
            </a:r>
            <a:r>
              <a:rPr lang="en-US" sz="1200" dirty="0"/>
              <a:t>, Katarina </a:t>
            </a:r>
            <a:r>
              <a:rPr lang="en-US" sz="1200" dirty="0" err="1"/>
              <a:t>Lalic</a:t>
            </a:r>
            <a:r>
              <a:rPr lang="en-US" sz="1200" dirty="0"/>
              <a:t>, </a:t>
            </a:r>
            <a:r>
              <a:rPr lang="en-US" sz="1200" dirty="0" err="1"/>
              <a:t>Nebojsa</a:t>
            </a:r>
            <a:r>
              <a:rPr lang="en-US" sz="1200" dirty="0"/>
              <a:t> </a:t>
            </a:r>
            <a:r>
              <a:rPr lang="en-US" sz="1200" dirty="0" err="1"/>
              <a:t>Lalic</a:t>
            </a:r>
            <a:r>
              <a:rPr lang="en-US" sz="1200" dirty="0"/>
              <a:t>, and </a:t>
            </a:r>
            <a:r>
              <a:rPr lang="en-US" sz="1200" dirty="0" err="1"/>
              <a:t>Vesna</a:t>
            </a:r>
            <a:r>
              <a:rPr lang="en-US" sz="1200" dirty="0"/>
              <a:t> </a:t>
            </a:r>
            <a:r>
              <a:rPr lang="en-US" sz="1200" dirty="0" err="1" smtClean="0"/>
              <a:t>Popovic-Radinovic</a:t>
            </a:r>
            <a:r>
              <a:rPr lang="en-US" sz="1200" dirty="0" smtClean="0"/>
              <a:t> </a:t>
            </a:r>
          </a:p>
          <a:p>
            <a:pPr marL="0" indent="0">
              <a:buNone/>
            </a:pPr>
            <a:r>
              <a:rPr lang="en-US" sz="1200" b="1" dirty="0" smtClean="0"/>
              <a:t>Slovakia</a:t>
            </a:r>
            <a:r>
              <a:rPr lang="en-US" sz="1200" b="1" dirty="0"/>
              <a:t>:</a:t>
            </a:r>
            <a:r>
              <a:rPr lang="en-US" sz="1200" dirty="0"/>
              <a:t> Jana </a:t>
            </a:r>
            <a:r>
              <a:rPr lang="en-US" sz="1200" dirty="0" err="1"/>
              <a:t>Babikova</a:t>
            </a:r>
            <a:r>
              <a:rPr lang="en-US" sz="1200" dirty="0"/>
              <a:t>, Olga </a:t>
            </a:r>
            <a:r>
              <a:rPr lang="en-US" sz="1200" dirty="0" err="1"/>
              <a:t>Benusova</a:t>
            </a:r>
            <a:r>
              <a:rPr lang="en-US" sz="1200" dirty="0"/>
              <a:t>, Ingrid </a:t>
            </a:r>
            <a:r>
              <a:rPr lang="en-US" sz="1200" dirty="0" err="1"/>
              <a:t>Buganova</a:t>
            </a:r>
            <a:r>
              <a:rPr lang="en-US" sz="1200" dirty="0"/>
              <a:t>, Jan </a:t>
            </a:r>
            <a:r>
              <a:rPr lang="en-US" sz="1200" dirty="0" err="1"/>
              <a:t>Culak</a:t>
            </a:r>
            <a:r>
              <a:rPr lang="en-US" sz="1200" dirty="0"/>
              <a:t>, Andrej </a:t>
            </a:r>
            <a:r>
              <a:rPr lang="en-US" sz="1200" dirty="0" err="1"/>
              <a:t>Dzupina</a:t>
            </a:r>
            <a:r>
              <a:rPr lang="en-US" sz="1200" dirty="0"/>
              <a:t>, Jana </a:t>
            </a:r>
            <a:r>
              <a:rPr lang="en-US" sz="1200" dirty="0" err="1"/>
              <a:t>Dzuponova</a:t>
            </a:r>
            <a:r>
              <a:rPr lang="en-US" sz="1200" dirty="0"/>
              <a:t>, Peter </a:t>
            </a:r>
            <a:r>
              <a:rPr lang="en-US" sz="1200" dirty="0" err="1"/>
              <a:t>Fulop</a:t>
            </a:r>
            <a:r>
              <a:rPr lang="en-US" sz="1200" dirty="0"/>
              <a:t>, Adriana </a:t>
            </a:r>
            <a:r>
              <a:rPr lang="en-US" sz="1200" dirty="0" err="1"/>
              <a:t>Ilavska</a:t>
            </a:r>
            <a:r>
              <a:rPr lang="en-US" sz="1200" dirty="0"/>
              <a:t>, Emil </a:t>
            </a:r>
            <a:r>
              <a:rPr lang="en-US" sz="1200" dirty="0" err="1"/>
              <a:t>Martinka</a:t>
            </a:r>
            <a:r>
              <a:rPr lang="en-US" sz="1200" dirty="0"/>
              <a:t>, Zuzana </a:t>
            </a:r>
            <a:r>
              <a:rPr lang="en-US" sz="1200" dirty="0" err="1"/>
              <a:t>Ochodnicka</a:t>
            </a:r>
            <a:r>
              <a:rPr lang="en-US" sz="1200" dirty="0"/>
              <a:t>, Daniel Pella, and </a:t>
            </a:r>
            <a:r>
              <a:rPr lang="en-US" sz="1200" dirty="0" err="1"/>
              <a:t>Iveta</a:t>
            </a:r>
            <a:r>
              <a:rPr lang="en-US" sz="1200" dirty="0"/>
              <a:t> </a:t>
            </a:r>
            <a:r>
              <a:rPr lang="en-US" sz="1200" dirty="0" err="1" smtClean="0"/>
              <a:t>Smatanova</a:t>
            </a:r>
            <a:r>
              <a:rPr lang="en-US" sz="1200" dirty="0" smtClean="0"/>
              <a:t> </a:t>
            </a:r>
          </a:p>
          <a:p>
            <a:pPr marL="0" indent="0">
              <a:buNone/>
            </a:pPr>
            <a:r>
              <a:rPr lang="en-US" sz="1200" b="1" dirty="0" smtClean="0"/>
              <a:t>South </a:t>
            </a:r>
            <a:r>
              <a:rPr lang="en-US" sz="1200" b="1" dirty="0"/>
              <a:t>Africa:</a:t>
            </a:r>
            <a:r>
              <a:rPr lang="en-US" sz="1200" dirty="0"/>
              <a:t> </a:t>
            </a:r>
            <a:r>
              <a:rPr lang="en-US" sz="1200" dirty="0" err="1"/>
              <a:t>Fayzal</a:t>
            </a:r>
            <a:r>
              <a:rPr lang="en-US" sz="1200" dirty="0"/>
              <a:t> Ahmed, </a:t>
            </a:r>
            <a:r>
              <a:rPr lang="en-US" sz="1200" dirty="0" err="1"/>
              <a:t>Aysha</a:t>
            </a:r>
            <a:r>
              <a:rPr lang="en-US" sz="1200" dirty="0"/>
              <a:t> </a:t>
            </a:r>
            <a:r>
              <a:rPr lang="en-US" sz="1200" dirty="0" err="1"/>
              <a:t>Badat</a:t>
            </a:r>
            <a:r>
              <a:rPr lang="en-US" sz="1200" dirty="0"/>
              <a:t>, Johannes </a:t>
            </a:r>
            <a:r>
              <a:rPr lang="en-US" sz="1200" dirty="0" err="1"/>
              <a:t>Breedt</a:t>
            </a:r>
            <a:r>
              <a:rPr lang="en-US" sz="1200" dirty="0"/>
              <a:t>, Lawrence Distiller, </a:t>
            </a:r>
            <a:r>
              <a:rPr lang="en-US" sz="1200" dirty="0" err="1"/>
              <a:t>Vimladhevi</a:t>
            </a:r>
            <a:r>
              <a:rPr lang="en-US" sz="1200" dirty="0"/>
              <a:t> </a:t>
            </a:r>
            <a:r>
              <a:rPr lang="en-US" sz="1200" dirty="0" err="1"/>
              <a:t>Govender</a:t>
            </a:r>
            <a:r>
              <a:rPr lang="en-US" sz="1200" dirty="0"/>
              <a:t>, </a:t>
            </a:r>
            <a:r>
              <a:rPr lang="en-US" sz="1200" dirty="0" err="1"/>
              <a:t>Ravendran</a:t>
            </a:r>
            <a:r>
              <a:rPr lang="en-US" sz="1200" dirty="0"/>
              <a:t> </a:t>
            </a:r>
            <a:r>
              <a:rPr lang="en-US" sz="1200" dirty="0" err="1"/>
              <a:t>Govender</a:t>
            </a:r>
            <a:r>
              <a:rPr lang="en-US" sz="1200" dirty="0"/>
              <a:t>, </a:t>
            </a:r>
            <a:r>
              <a:rPr lang="en-US" sz="1200" dirty="0" err="1"/>
              <a:t>Mukesh</a:t>
            </a:r>
            <a:r>
              <a:rPr lang="en-US" sz="1200" dirty="0"/>
              <a:t> Joshi, </a:t>
            </a:r>
            <a:r>
              <a:rPr lang="en-US" sz="1200" dirty="0" err="1"/>
              <a:t>Jaco</a:t>
            </a:r>
            <a:r>
              <a:rPr lang="en-US" sz="1200" dirty="0"/>
              <a:t> </a:t>
            </a:r>
            <a:r>
              <a:rPr lang="en-US" sz="1200" dirty="0" err="1"/>
              <a:t>Jurgens</a:t>
            </a:r>
            <a:r>
              <a:rPr lang="en-US" sz="1200" dirty="0"/>
              <a:t>, </a:t>
            </a:r>
            <a:r>
              <a:rPr lang="en-US" sz="1200" dirty="0" err="1"/>
              <a:t>Gulam</a:t>
            </a:r>
            <a:r>
              <a:rPr lang="en-US" sz="1200" dirty="0"/>
              <a:t> </a:t>
            </a:r>
            <a:r>
              <a:rPr lang="en-US" sz="1200" dirty="0" err="1"/>
              <a:t>Latiff</a:t>
            </a:r>
            <a:r>
              <a:rPr lang="en-US" sz="1200" dirty="0"/>
              <a:t>, Landman Lombard, Mohamed </a:t>
            </a:r>
            <a:r>
              <a:rPr lang="en-US" sz="1200" dirty="0" err="1"/>
              <a:t>Mookadam</a:t>
            </a:r>
            <a:r>
              <a:rPr lang="en-US" sz="1200" dirty="0"/>
              <a:t>, </a:t>
            </a:r>
            <a:r>
              <a:rPr lang="en-US" sz="1200" dirty="0" err="1"/>
              <a:t>Nomangesi</a:t>
            </a:r>
            <a:r>
              <a:rPr lang="en-US" sz="1200" dirty="0"/>
              <a:t> </a:t>
            </a:r>
            <a:r>
              <a:rPr lang="en-US" sz="1200" dirty="0" err="1"/>
              <a:t>Ngcakani</a:t>
            </a:r>
            <a:r>
              <a:rPr lang="en-US" sz="1200" dirty="0"/>
              <a:t>, Hendrik Nortje, Helena </a:t>
            </a:r>
            <a:r>
              <a:rPr lang="en-US" sz="1200" dirty="0" err="1"/>
              <a:t>Oosthuizen</a:t>
            </a:r>
            <a:r>
              <a:rPr lang="en-US" sz="1200" dirty="0"/>
              <a:t>, </a:t>
            </a:r>
            <a:r>
              <a:rPr lang="en-US" sz="1200" dirty="0" err="1"/>
              <a:t>Larisha</a:t>
            </a:r>
            <a:r>
              <a:rPr lang="en-US" sz="1200" dirty="0"/>
              <a:t> Pillay-</a:t>
            </a:r>
            <a:r>
              <a:rPr lang="en-US" sz="1200" dirty="0" err="1"/>
              <a:t>Ramaya</a:t>
            </a:r>
            <a:r>
              <a:rPr lang="en-US" sz="1200" dirty="0"/>
              <a:t>, Hans </a:t>
            </a:r>
            <a:r>
              <a:rPr lang="en-US" sz="1200" dirty="0" err="1"/>
              <a:t>Prozesky</a:t>
            </a:r>
            <a:r>
              <a:rPr lang="en-US" sz="1200" dirty="0"/>
              <a:t>, </a:t>
            </a:r>
            <a:r>
              <a:rPr lang="en-US" sz="1200" dirty="0" err="1"/>
              <a:t>Jeevren</a:t>
            </a:r>
            <a:r>
              <a:rPr lang="en-US" sz="1200" dirty="0"/>
              <a:t> Reddy, Paul </a:t>
            </a:r>
            <a:r>
              <a:rPr lang="en-US" sz="1200" dirty="0" err="1"/>
              <a:t>Rheeder</a:t>
            </a:r>
            <a:r>
              <a:rPr lang="en-US" sz="1200" dirty="0"/>
              <a:t>, and Mary </a:t>
            </a:r>
            <a:r>
              <a:rPr lang="en-US" sz="1200" dirty="0" err="1" smtClean="0"/>
              <a:t>Seeber</a:t>
            </a:r>
            <a:r>
              <a:rPr lang="en-US" sz="1200" dirty="0" smtClean="0"/>
              <a:t> </a:t>
            </a:r>
          </a:p>
          <a:p>
            <a:pPr marL="0" indent="0">
              <a:buNone/>
            </a:pPr>
            <a:r>
              <a:rPr lang="en-US" sz="1200" b="1" dirty="0" smtClean="0"/>
              <a:t>South </a:t>
            </a:r>
            <a:r>
              <a:rPr lang="en-US" sz="1200" b="1" dirty="0"/>
              <a:t>Korea:</a:t>
            </a:r>
            <a:r>
              <a:rPr lang="en-US" sz="1200" dirty="0"/>
              <a:t> Dong-Wan </a:t>
            </a:r>
            <a:r>
              <a:rPr lang="en-US" sz="1200" dirty="0" err="1"/>
              <a:t>Chae</a:t>
            </a:r>
            <a:r>
              <a:rPr lang="en-US" sz="1200" dirty="0"/>
              <a:t>, Young Min Cho, In-Kyung </a:t>
            </a:r>
            <a:r>
              <a:rPr lang="en-US" sz="1200" dirty="0" err="1"/>
              <a:t>Jeong</a:t>
            </a:r>
            <a:r>
              <a:rPr lang="en-US" sz="1200" dirty="0"/>
              <a:t>, Sin </a:t>
            </a:r>
            <a:r>
              <a:rPr lang="en-US" sz="1200" dirty="0" err="1"/>
              <a:t>Gon</a:t>
            </a:r>
            <a:r>
              <a:rPr lang="en-US" sz="1200" dirty="0"/>
              <a:t> Kim, </a:t>
            </a:r>
            <a:r>
              <a:rPr lang="en-US" sz="1200" dirty="0" err="1"/>
              <a:t>Yeong</a:t>
            </a:r>
            <a:r>
              <a:rPr lang="en-US" sz="1200" dirty="0"/>
              <a:t> </a:t>
            </a:r>
            <a:r>
              <a:rPr lang="en-US" sz="1200" dirty="0" err="1"/>
              <a:t>Hoon</a:t>
            </a:r>
            <a:r>
              <a:rPr lang="en-US" sz="1200" dirty="0"/>
              <a:t> Kim, </a:t>
            </a:r>
            <a:r>
              <a:rPr lang="en-US" sz="1200" dirty="0" err="1"/>
              <a:t>Hyuk</a:t>
            </a:r>
            <a:r>
              <a:rPr lang="en-US" sz="1200" dirty="0"/>
              <a:t>-Sang Kwon, Min </a:t>
            </a:r>
            <a:r>
              <a:rPr lang="en-US" sz="1200" dirty="0" err="1"/>
              <a:t>Jeong</a:t>
            </a:r>
            <a:r>
              <a:rPr lang="en-US" sz="1200" dirty="0"/>
              <a:t> Kwon, </a:t>
            </a:r>
            <a:r>
              <a:rPr lang="en-US" sz="1200" dirty="0" err="1"/>
              <a:t>Byung</a:t>
            </a:r>
            <a:r>
              <a:rPr lang="en-US" sz="1200" dirty="0"/>
              <a:t>-Wan Lee, </a:t>
            </a:r>
            <a:r>
              <a:rPr lang="en-US" sz="1200" dirty="0" err="1"/>
              <a:t>JungEun</a:t>
            </a:r>
            <a:r>
              <a:rPr lang="en-US" sz="1200" dirty="0"/>
              <a:t> Lee, Moon-</a:t>
            </a:r>
            <a:r>
              <a:rPr lang="en-US" sz="1200" dirty="0" err="1"/>
              <a:t>Kyu</a:t>
            </a:r>
            <a:r>
              <a:rPr lang="en-US" sz="1200" dirty="0"/>
              <a:t> Lee, Moon-Suk Nam, Kook-Hwan Oh, </a:t>
            </a:r>
            <a:r>
              <a:rPr lang="en-US" sz="1200" dirty="0" err="1"/>
              <a:t>Cheol</a:t>
            </a:r>
            <a:r>
              <a:rPr lang="en-US" sz="1200" dirty="0"/>
              <a:t>-Young </a:t>
            </a:r>
            <a:r>
              <a:rPr lang="en-US" sz="1200" dirty="0" smtClean="0"/>
              <a:t>Park</a:t>
            </a:r>
            <a:r>
              <a:rPr lang="en-US" sz="1200" dirty="0"/>
              <a:t>,</a:t>
            </a:r>
            <a:r>
              <a:rPr lang="en-US" sz="1200" dirty="0" smtClean="0"/>
              <a:t> </a:t>
            </a:r>
            <a:r>
              <a:rPr lang="en-US" sz="1200" dirty="0"/>
              <a:t>Sun-</a:t>
            </a:r>
            <a:r>
              <a:rPr lang="en-US" sz="1200" dirty="0" err="1"/>
              <a:t>Hee</a:t>
            </a:r>
            <a:r>
              <a:rPr lang="en-US" sz="1200" dirty="0"/>
              <a:t> Park, and Kun Ho </a:t>
            </a:r>
            <a:r>
              <a:rPr lang="en-US" sz="1200" dirty="0" smtClean="0"/>
              <a:t>Yoon</a:t>
            </a:r>
            <a:endParaRPr lang="en-US" sz="1200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 bwMode="auto">
          <a:xfrm>
            <a:off x="228600" y="381000"/>
            <a:ext cx="3840480" cy="1988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 sz="1800">
                <a:solidFill>
                  <a:srgbClr val="000000"/>
                </a:solidFill>
                <a:latin typeface="+mn-lt"/>
                <a:ea typeface="ＭＳ Ｐゴシック" pitchFamily="42" charset="-128"/>
                <a:cs typeface="ＭＳ Ｐゴシック" pitchFamily="42" charset="-128"/>
              </a:defRPr>
            </a:lvl1pPr>
            <a:lvl2pPr marL="569913" indent="-2270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–"/>
              <a:defRPr sz="1600">
                <a:solidFill>
                  <a:srgbClr val="000000"/>
                </a:solidFill>
                <a:latin typeface="+mn-lt"/>
                <a:ea typeface="ＭＳ Ｐゴシック" pitchFamily="42" charset="-128"/>
              </a:defRPr>
            </a:lvl2pPr>
            <a:lvl3pPr marL="912813" indent="-22701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000000"/>
                </a:solidFill>
                <a:latin typeface="+mn-lt"/>
                <a:ea typeface="ＭＳ Ｐゴシック" pitchFamily="42" charset="-128"/>
              </a:defRPr>
            </a:lvl3pPr>
            <a:lvl4pPr marL="1252538" indent="-220663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chemeClr val="accent2"/>
              </a:buClr>
              <a:buChar char="–"/>
              <a:defRPr sz="1200">
                <a:solidFill>
                  <a:srgbClr val="000000"/>
                </a:solidFill>
                <a:latin typeface="+mn-lt"/>
                <a:ea typeface="ＭＳ Ｐゴシック" pitchFamily="42" charset="-128"/>
              </a:defRPr>
            </a:lvl4pPr>
            <a:lvl5pPr marL="1601788" indent="-230188" algn="l" rtl="0" eaLnBrk="1" fontAlgn="base" hangingPunct="1">
              <a:spcBef>
                <a:spcPts val="100"/>
              </a:spcBef>
              <a:spcAft>
                <a:spcPct val="0"/>
              </a:spcAft>
              <a:buClr>
                <a:schemeClr val="accent2"/>
              </a:buClr>
              <a:buFont typeface="Arial" pitchFamily="-105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pitchFamily="42" charset="-128"/>
              </a:defRPr>
            </a:lvl5pPr>
            <a:lvl6pPr marL="206057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51777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97497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43217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200" b="1" dirty="0"/>
              <a:t>Steering Committee: </a:t>
            </a:r>
            <a:r>
              <a:rPr lang="en-US" sz="1200" dirty="0" err="1"/>
              <a:t>Vlado</a:t>
            </a:r>
            <a:r>
              <a:rPr lang="en-US" sz="1200" dirty="0"/>
              <a:t> Perkovic (Chair), Kenneth W. Mahaffey (co-chair), Rajiv Agarwal, George Bakris, Barry M. Brenner, Christopher P. Cannon, David M. Charytan, Dick de Zeeuw, Tom Greene, Meg J. Jardine, </a:t>
            </a:r>
            <a:r>
              <a:rPr lang="en-US" sz="1200" dirty="0" err="1"/>
              <a:t>Hiddo</a:t>
            </a:r>
            <a:r>
              <a:rPr lang="en-US" sz="1200" dirty="0"/>
              <a:t> J.L. Heerspink, Adeera Levin, Gary Meininger (Sponsor), Bruce Neal, Carol Pollock, David C. Wheeler, Hong Zhang, </a:t>
            </a:r>
            <a:r>
              <a:rPr lang="en-US" sz="1200" dirty="0" smtClean="0"/>
              <a:t>and Bernard </a:t>
            </a:r>
            <a:r>
              <a:rPr lang="en-US" sz="1200" dirty="0" err="1"/>
              <a:t>Zinman</a:t>
            </a:r>
            <a:endParaRPr lang="en-US" sz="1200" dirty="0"/>
          </a:p>
          <a:p>
            <a:pPr marL="0" indent="0">
              <a:buNone/>
            </a:pPr>
            <a:r>
              <a:rPr lang="en-US" sz="1200" b="1" dirty="0"/>
              <a:t>Regional Lead Investigators:</a:t>
            </a:r>
            <a:r>
              <a:rPr lang="en-US" sz="1200" dirty="0"/>
              <a:t> Meg Jardine (Global Scientific Lead), </a:t>
            </a:r>
            <a:r>
              <a:rPr lang="en-US" sz="1200" dirty="0" err="1"/>
              <a:t>Hiddo</a:t>
            </a:r>
            <a:r>
              <a:rPr lang="en-US" sz="1200" dirty="0"/>
              <a:t> J.L. Heerspink (Europe Regional Scientific Lead), David M. Charytan (Americas Regional Scientific Lead), Nicole </a:t>
            </a:r>
            <a:r>
              <a:rPr lang="en-US" sz="1200" dirty="0" smtClean="0"/>
              <a:t>Li, </a:t>
            </a:r>
            <a:r>
              <a:rPr lang="en-US" sz="1200" dirty="0"/>
              <a:t>and Inna </a:t>
            </a:r>
            <a:r>
              <a:rPr lang="en-US" sz="1200" dirty="0" err="1"/>
              <a:t>Kolesnyk</a:t>
            </a:r>
            <a:r>
              <a:rPr lang="en-US" sz="1200" dirty="0"/>
              <a:t> (Asia Pacific Regional Scientific Leads)</a:t>
            </a:r>
          </a:p>
          <a:p>
            <a:pPr marL="0" indent="0">
              <a:buFontTx/>
              <a:buNone/>
            </a:pPr>
            <a:r>
              <a:rPr lang="en-US" sz="1200" b="1" dirty="0"/>
              <a:t>Janssen and George Clinical Teams: </a:t>
            </a:r>
            <a:r>
              <a:rPr lang="en-US" sz="1200" dirty="0"/>
              <a:t>Maria Ali, Jim Baldassarre, </a:t>
            </a:r>
            <a:r>
              <a:rPr lang="en-US" sz="1200" dirty="0" err="1"/>
              <a:t>Dainius</a:t>
            </a:r>
            <a:r>
              <a:rPr lang="en-US" sz="1200" dirty="0"/>
              <a:t> </a:t>
            </a:r>
            <a:r>
              <a:rPr lang="en-US" sz="1200" dirty="0" err="1"/>
              <a:t>Balis</a:t>
            </a:r>
            <a:r>
              <a:rPr lang="en-US" sz="1200" dirty="0"/>
              <a:t>, Scott Bull, William Canovatchel, George Capuano, Jun Chen, Pei-Ling Chu, </a:t>
            </a:r>
            <a:r>
              <a:rPr lang="en-US" sz="1200" dirty="0" err="1"/>
              <a:t>Trokon</a:t>
            </a:r>
            <a:r>
              <a:rPr lang="en-US" sz="1200" dirty="0"/>
              <a:t> Cooke, Jag Craig, Jacki </a:t>
            </a:r>
            <a:r>
              <a:rPr lang="en-US" sz="1200" dirty="0" err="1"/>
              <a:t>Danyluk</a:t>
            </a:r>
            <a:r>
              <a:rPr lang="en-US" sz="1200" dirty="0"/>
              <a:t>, </a:t>
            </a:r>
            <a:r>
              <a:rPr lang="en-US" sz="1200" dirty="0" err="1"/>
              <a:t>Mehul</a:t>
            </a:r>
            <a:r>
              <a:rPr lang="en-US" sz="1200" dirty="0"/>
              <a:t> Desai, Robert Edwards, </a:t>
            </a:r>
            <a:r>
              <a:rPr lang="en-US" sz="1200" dirty="0" err="1"/>
              <a:t>Lyndal</a:t>
            </a:r>
            <a:r>
              <a:rPr lang="en-US" sz="1200" dirty="0"/>
              <a:t> Hones, Alan Jenkins, Mary Kavalam, Cha-Chi Lo, </a:t>
            </a:r>
            <a:r>
              <a:rPr lang="en-US" sz="1200" dirty="0" err="1"/>
              <a:t>Xinchao</a:t>
            </a:r>
            <a:r>
              <a:rPr lang="en-US" sz="1200" dirty="0"/>
              <a:t> Luo, Rich Oh, Rose </a:t>
            </a:r>
            <a:r>
              <a:rPr lang="en-US" sz="1200" dirty="0" err="1"/>
              <a:t>Qiu</a:t>
            </a:r>
            <a:r>
              <a:rPr lang="en-US" sz="1200" dirty="0"/>
              <a:t>, Norm Rosenthal, Nicole Schmitt, Danielle </a:t>
            </a:r>
            <a:r>
              <a:rPr lang="en-US" sz="1200" dirty="0" err="1"/>
              <a:t>Siebenkaess</a:t>
            </a:r>
            <a:r>
              <a:rPr lang="en-US" sz="1200" dirty="0"/>
              <a:t>, Roger Simpson, Tao Sun,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Anna </a:t>
            </a:r>
            <a:r>
              <a:rPr lang="en-US" sz="1200" dirty="0" err="1"/>
              <a:t>Temu</a:t>
            </a:r>
            <a:r>
              <a:rPr lang="en-US" sz="1200" dirty="0"/>
              <a:t>, </a:t>
            </a:r>
            <a:r>
              <a:rPr lang="en-US" sz="1200" dirty="0" err="1"/>
              <a:t>Payal</a:t>
            </a:r>
            <a:r>
              <a:rPr lang="en-US" sz="1200" dirty="0"/>
              <a:t> Thakkar, Michele Wells, Yshai Yavin, Renata Yong, </a:t>
            </a:r>
            <a:r>
              <a:rPr lang="en-US" sz="1200" dirty="0" smtClean="0"/>
              <a:t>and Kimberly </a:t>
            </a:r>
            <a:r>
              <a:rPr lang="en-US" sz="1200" dirty="0"/>
              <a:t>Dittmar and Alaina Mitsch (MedErgy)</a:t>
            </a:r>
          </a:p>
          <a:p>
            <a:pPr marL="0" indent="0">
              <a:buNone/>
            </a:pPr>
            <a:r>
              <a:rPr lang="en-US" sz="1200" b="1" dirty="0" smtClean="0"/>
              <a:t>CREDENCE Investigators</a:t>
            </a:r>
          </a:p>
          <a:p>
            <a:pPr marL="0" indent="0">
              <a:spcBef>
                <a:spcPts val="0"/>
              </a:spcBef>
              <a:buNone/>
            </a:pPr>
            <a:endParaRPr lang="en-US" sz="500" b="1" dirty="0" smtClean="0"/>
          </a:p>
          <a:p>
            <a:pPr marL="0" indent="0">
              <a:buNone/>
            </a:pPr>
            <a:r>
              <a:rPr lang="en-US" sz="1200" b="1" dirty="0" smtClean="0"/>
              <a:t>Argentina:</a:t>
            </a:r>
            <a:r>
              <a:rPr lang="en-US" sz="1200" dirty="0" smtClean="0"/>
              <a:t> </a:t>
            </a:r>
            <a:r>
              <a:rPr lang="en-US" sz="1200" dirty="0"/>
              <a:t>Rodolfo Andres </a:t>
            </a:r>
            <a:r>
              <a:rPr lang="en-US" sz="1200" dirty="0" err="1"/>
              <a:t>Ahuad</a:t>
            </a:r>
            <a:r>
              <a:rPr lang="en-US" sz="1200" dirty="0"/>
              <a:t> Guerrero, Diego Aizenberg, Juan Pablo </a:t>
            </a:r>
            <a:r>
              <a:rPr lang="en-US" sz="1200" dirty="0" err="1"/>
              <a:t>Albisu</a:t>
            </a:r>
            <a:r>
              <a:rPr lang="en-US" sz="1200" dirty="0"/>
              <a:t>, Andres </a:t>
            </a:r>
            <a:r>
              <a:rPr lang="en-US" sz="1200" dirty="0" err="1"/>
              <a:t>Alvarisqueta</a:t>
            </a:r>
            <a:r>
              <a:rPr lang="en-US" sz="1200" dirty="0"/>
              <a:t>, Ines </a:t>
            </a:r>
            <a:r>
              <a:rPr lang="en-US" sz="1200" dirty="0" err="1"/>
              <a:t>Bartolacci</a:t>
            </a:r>
            <a:r>
              <a:rPr lang="en-US" sz="1200" dirty="0"/>
              <a:t>, Mario Alberto </a:t>
            </a:r>
            <a:r>
              <a:rPr lang="en-US" sz="1200" dirty="0" err="1"/>
              <a:t>Berli</a:t>
            </a:r>
            <a:r>
              <a:rPr lang="en-US" sz="1200" dirty="0"/>
              <a:t>, </a:t>
            </a:r>
            <a:r>
              <a:rPr lang="en-US" sz="1200" dirty="0" err="1"/>
              <a:t>Anselmo</a:t>
            </a:r>
            <a:r>
              <a:rPr lang="en-US" sz="1200" dirty="0"/>
              <a:t> </a:t>
            </a:r>
            <a:r>
              <a:rPr lang="en-US" sz="1200" dirty="0" err="1"/>
              <a:t>Bordonava</a:t>
            </a:r>
            <a:r>
              <a:rPr lang="en-US" sz="1200" dirty="0"/>
              <a:t>, Pedro </a:t>
            </a:r>
            <a:r>
              <a:rPr lang="en-US" sz="1200" dirty="0" err="1"/>
              <a:t>Calella</a:t>
            </a:r>
            <a:r>
              <a:rPr lang="en-US" sz="1200" dirty="0"/>
              <a:t>, Maria Cecilia </a:t>
            </a:r>
            <a:r>
              <a:rPr lang="en-US" sz="1200" dirty="0" err="1"/>
              <a:t>Cantero</a:t>
            </a:r>
            <a:r>
              <a:rPr lang="en-US" sz="1200" dirty="0"/>
              <a:t>, Luis Rodolfo </a:t>
            </a:r>
            <a:r>
              <a:rPr lang="en-US" sz="1200" dirty="0" err="1"/>
              <a:t>Cartasegna</a:t>
            </a:r>
            <a:r>
              <a:rPr lang="en-US" sz="1200" dirty="0"/>
              <a:t>, Esteban </a:t>
            </a:r>
            <a:r>
              <a:rPr lang="en-US" sz="1200" dirty="0" err="1"/>
              <a:t>Cercos</a:t>
            </a:r>
            <a:r>
              <a:rPr lang="en-US" sz="1200" dirty="0"/>
              <a:t>, Gabriela Cecilia Coloma, Hugo Colombo, Victor </a:t>
            </a:r>
            <a:r>
              <a:rPr lang="en-US" sz="1200" dirty="0" err="1"/>
              <a:t>Commendatore</a:t>
            </a:r>
            <a:r>
              <a:rPr lang="en-US" sz="1200" dirty="0"/>
              <a:t>, Jesus </a:t>
            </a:r>
            <a:r>
              <a:rPr lang="en-US" sz="1200" dirty="0" err="1"/>
              <a:t>Cuadrado</a:t>
            </a:r>
            <a:r>
              <a:rPr lang="en-US" sz="1200" dirty="0"/>
              <a:t>, Carlos Alberto Cuneo, Ana Maria </a:t>
            </a:r>
            <a:r>
              <a:rPr lang="en-US" sz="1200" dirty="0" err="1"/>
              <a:t>Cusumano</a:t>
            </a:r>
            <a:r>
              <a:rPr lang="en-US" sz="1200" dirty="0"/>
              <a:t>, Walter Guillermo </a:t>
            </a:r>
            <a:r>
              <a:rPr lang="en-US" sz="1200" dirty="0" err="1"/>
              <a:t>Douthat</a:t>
            </a:r>
            <a:r>
              <a:rPr lang="en-US" sz="1200" dirty="0"/>
              <a:t>, Ricardo Dario </a:t>
            </a:r>
            <a:r>
              <a:rPr lang="en-US" sz="1200" dirty="0" err="1"/>
              <a:t>Dran</a:t>
            </a:r>
            <a:r>
              <a:rPr lang="en-US" sz="1200" dirty="0"/>
              <a:t>, Eduardo Farias, Maria </a:t>
            </a:r>
            <a:r>
              <a:rPr lang="en-US" sz="1200" dirty="0" err="1"/>
              <a:t>Florencia</a:t>
            </a:r>
            <a:r>
              <a:rPr lang="en-US" sz="1200" dirty="0"/>
              <a:t> Fernandez, Hernan Finkelstein, Guillermo Fragale, Jose Osvaldo </a:t>
            </a:r>
            <a:r>
              <a:rPr lang="en-US" sz="1200" dirty="0" err="1"/>
              <a:t>Fretes</a:t>
            </a:r>
            <a:r>
              <a:rPr lang="en-US" sz="1200" dirty="0"/>
              <a:t>, Nestor </a:t>
            </a:r>
            <a:r>
              <a:rPr lang="en-US" sz="1200" dirty="0" err="1"/>
              <a:t>Horacio</a:t>
            </a:r>
            <a:r>
              <a:rPr lang="en-US" sz="1200" dirty="0"/>
              <a:t> Garcia, </a:t>
            </a:r>
            <a:r>
              <a:rPr lang="en-US" sz="1200" dirty="0" err="1"/>
              <a:t>Anibal</a:t>
            </a:r>
            <a:r>
              <a:rPr lang="en-US" sz="1200" dirty="0"/>
              <a:t> </a:t>
            </a:r>
            <a:r>
              <a:rPr lang="en-US" sz="1200" dirty="0" err="1"/>
              <a:t>Gastaldi</a:t>
            </a:r>
            <a:r>
              <a:rPr lang="en-US" sz="1200" dirty="0"/>
              <a:t>, Elizabeth </a:t>
            </a:r>
            <a:r>
              <a:rPr lang="en-US" sz="1200" dirty="0" err="1"/>
              <a:t>Gelersztein</a:t>
            </a:r>
            <a:r>
              <a:rPr lang="en-US" sz="1200" dirty="0"/>
              <a:t>, Jorge </a:t>
            </a:r>
            <a:r>
              <a:rPr lang="en-US" sz="1200" dirty="0" err="1"/>
              <a:t>Archibaldo</a:t>
            </a:r>
            <a:r>
              <a:rPr lang="en-US" sz="1200" dirty="0"/>
              <a:t> Glenny, Joaquin Pablo Gonzalez, Patricia del Carmen Gonzalez </a:t>
            </a:r>
            <a:r>
              <a:rPr lang="en-US" sz="1200" dirty="0" err="1"/>
              <a:t>Colaso</a:t>
            </a:r>
            <a:r>
              <a:rPr lang="en-US" sz="1200" dirty="0"/>
              <a:t>, Claudia </a:t>
            </a:r>
            <a:r>
              <a:rPr lang="en-US" sz="1200" dirty="0" err="1"/>
              <a:t>Goycoa</a:t>
            </a:r>
            <a:r>
              <a:rPr lang="en-US" sz="1200" dirty="0"/>
              <a:t>, Gustavo Cristian </a:t>
            </a:r>
            <a:r>
              <a:rPr lang="en-US" sz="1200" dirty="0" err="1"/>
              <a:t>Greloni</a:t>
            </a:r>
            <a:r>
              <a:rPr lang="en-US" sz="1200" dirty="0"/>
              <a:t>, Adrian </a:t>
            </a:r>
            <a:r>
              <a:rPr lang="en-US" sz="1200" dirty="0" err="1"/>
              <a:t>Guinsburg</a:t>
            </a:r>
            <a:r>
              <a:rPr lang="en-US" sz="1200" dirty="0"/>
              <a:t>, Sonia </a:t>
            </a:r>
            <a:r>
              <a:rPr lang="en-US" sz="1200" dirty="0" err="1"/>
              <a:t>Hermida</a:t>
            </a:r>
            <a:r>
              <a:rPr lang="en-US" sz="1200" dirty="0"/>
              <a:t>, Luis Isaias Juncos, Maria Isabel </a:t>
            </a:r>
            <a:r>
              <a:rPr lang="en-US" sz="1200" dirty="0" err="1"/>
              <a:t>Klyver</a:t>
            </a:r>
            <a:r>
              <a:rPr lang="en-US" sz="1200" dirty="0"/>
              <a:t>, </a:t>
            </a:r>
            <a:r>
              <a:rPr lang="en-US" sz="1200" dirty="0" err="1"/>
              <a:t>Florencia</a:t>
            </a:r>
            <a:r>
              <a:rPr lang="en-US" sz="1200" dirty="0"/>
              <a:t> Kraft, Fernando </a:t>
            </a:r>
            <a:r>
              <a:rPr lang="en-US" sz="1200" dirty="0" err="1"/>
              <a:t>Krynski</a:t>
            </a:r>
            <a:r>
              <a:rPr lang="en-US" sz="1200" dirty="0"/>
              <a:t>, Paulina Virginia </a:t>
            </a:r>
            <a:r>
              <a:rPr lang="en-US" sz="1200" dirty="0" err="1"/>
              <a:t>Lanchiotti</a:t>
            </a:r>
            <a:r>
              <a:rPr lang="en-US" sz="1200" dirty="0"/>
              <a:t>, Ricardo Alfonso Leon de la Fuente, Nora </a:t>
            </a:r>
            <a:r>
              <a:rPr lang="en-US" sz="1200" dirty="0" err="1"/>
              <a:t>Marchetta</a:t>
            </a:r>
            <a:r>
              <a:rPr lang="en-US" sz="1200" dirty="0"/>
              <a:t>, Pablo </a:t>
            </a:r>
            <a:r>
              <a:rPr lang="en-US" sz="1200" dirty="0" err="1"/>
              <a:t>Mele</a:t>
            </a:r>
            <a:r>
              <a:rPr lang="en-US" sz="1200" dirty="0"/>
              <a:t>, Silvia Nicolai, Pablo Antonio </a:t>
            </a:r>
            <a:r>
              <a:rPr lang="en-US" sz="1200" dirty="0" err="1"/>
              <a:t>Novoa</a:t>
            </a:r>
            <a:r>
              <a:rPr lang="en-US" sz="1200" dirty="0"/>
              <a:t>, Silvia Ines Orio, Fabian </a:t>
            </a:r>
            <a:r>
              <a:rPr lang="en-US" sz="1200" dirty="0" err="1"/>
              <a:t>Otreras</a:t>
            </a:r>
            <a:r>
              <a:rPr lang="en-US" sz="1200" dirty="0"/>
              <a:t>, Alejandra Oviedo, Pablo Raffaele, Jorge Hector </a:t>
            </a:r>
            <a:r>
              <a:rPr lang="en-US" sz="1200" dirty="0" err="1"/>
              <a:t>Resk</a:t>
            </a:r>
            <a:r>
              <a:rPr lang="en-US" sz="1200" dirty="0"/>
              <a:t>, Lucas </a:t>
            </a:r>
            <a:r>
              <a:rPr lang="en-US" sz="1200" dirty="0" err="1"/>
              <a:t>Rista</a:t>
            </a:r>
            <a:r>
              <a:rPr lang="en-US" sz="1200" dirty="0"/>
              <a:t>, Nelson Rodriguez </a:t>
            </a:r>
            <a:r>
              <a:rPr lang="en-US" sz="1200" dirty="0" err="1"/>
              <a:t>Papini</a:t>
            </a:r>
            <a:r>
              <a:rPr lang="en-US" sz="1200" dirty="0"/>
              <a:t>, </a:t>
            </a:r>
            <a:r>
              <a:rPr lang="en-US" sz="1200" dirty="0" err="1"/>
              <a:t>Jorgelina</a:t>
            </a:r>
            <a:r>
              <a:rPr lang="en-US" sz="1200" dirty="0"/>
              <a:t> Sala, Juan Carlos Santos, Lilia Beatriz </a:t>
            </a:r>
            <a:r>
              <a:rPr lang="en-US" sz="1200" dirty="0" err="1"/>
              <a:t>Schiavi</a:t>
            </a:r>
            <a:r>
              <a:rPr lang="en-US" sz="1200" dirty="0"/>
              <a:t>, </a:t>
            </a:r>
            <a:r>
              <a:rPr lang="en-US" sz="1200" dirty="0" err="1"/>
              <a:t>Horacio</a:t>
            </a:r>
            <a:r>
              <a:rPr lang="en-US" sz="1200" dirty="0"/>
              <a:t> </a:t>
            </a:r>
            <a:r>
              <a:rPr lang="en-US" sz="1200" dirty="0" err="1"/>
              <a:t>Sessa</a:t>
            </a:r>
            <a:r>
              <a:rPr lang="en-US" sz="1200" dirty="0"/>
              <a:t>, Tomas Smith </a:t>
            </a:r>
            <a:r>
              <a:rPr lang="en-US" sz="1200" dirty="0" err="1"/>
              <a:t>Casabella</a:t>
            </a:r>
            <a:r>
              <a:rPr lang="en-US" sz="1200" dirty="0"/>
              <a:t>, Maria Rosa Ulla, Augusto </a:t>
            </a:r>
            <a:r>
              <a:rPr lang="en-US" sz="1200" dirty="0" err="1"/>
              <a:t>Vallejos</a:t>
            </a:r>
            <a:r>
              <a:rPr lang="en-US" sz="1200" dirty="0"/>
              <a:t>, Adriana </a:t>
            </a:r>
            <a:r>
              <a:rPr lang="en-US" sz="1200" dirty="0" err="1"/>
              <a:t>Villarino</a:t>
            </a:r>
            <a:r>
              <a:rPr lang="en-US" sz="1200" dirty="0"/>
              <a:t>, Virginia Esther </a:t>
            </a:r>
            <a:r>
              <a:rPr lang="en-US" sz="1200" dirty="0" err="1"/>
              <a:t>Visco</a:t>
            </a:r>
            <a:r>
              <a:rPr lang="en-US" sz="1200" dirty="0"/>
              <a:t>, Alfredo Wassermann, </a:t>
            </a:r>
            <a:r>
              <a:rPr lang="en-US" sz="1200" dirty="0" smtClean="0"/>
              <a:t>and Cesar </a:t>
            </a:r>
            <a:r>
              <a:rPr lang="en-US" sz="1200" dirty="0"/>
              <a:t>Javier </a:t>
            </a:r>
            <a:r>
              <a:rPr lang="en-US" sz="1200" dirty="0" err="1" smtClean="0"/>
              <a:t>Zaidman</a:t>
            </a:r>
            <a:r>
              <a:rPr lang="en-US" sz="1200" dirty="0" smtClean="0"/>
              <a:t> </a:t>
            </a:r>
          </a:p>
          <a:p>
            <a:pPr marL="0" indent="0">
              <a:buNone/>
            </a:pPr>
            <a:r>
              <a:rPr lang="en-US" sz="1200" b="1" dirty="0" smtClean="0"/>
              <a:t>Australia</a:t>
            </a:r>
            <a:r>
              <a:rPr lang="en-US" sz="1200" b="1" dirty="0"/>
              <a:t>:</a:t>
            </a:r>
            <a:r>
              <a:rPr lang="en-US" sz="1200" dirty="0"/>
              <a:t> Ngai </a:t>
            </a:r>
            <a:r>
              <a:rPr lang="en-US" sz="1200" dirty="0" err="1"/>
              <a:t>Wah</a:t>
            </a:r>
            <a:r>
              <a:rPr lang="en-US" sz="1200" dirty="0"/>
              <a:t> Cheung, Carolyn </a:t>
            </a:r>
            <a:r>
              <a:rPr lang="en-US" sz="1200" dirty="0" err="1"/>
              <a:t>Droste</a:t>
            </a:r>
            <a:r>
              <a:rPr lang="en-US" sz="1200" dirty="0"/>
              <a:t>, Ian Fraser, David Johnson, Peak Mann </a:t>
            </a:r>
            <a:r>
              <a:rPr lang="en-US" sz="1200" dirty="0" err="1"/>
              <a:t>Mah</a:t>
            </a:r>
            <a:r>
              <a:rPr lang="en-US" sz="1200" dirty="0"/>
              <a:t>, Kathy Nicholls, David </a:t>
            </a:r>
            <a:r>
              <a:rPr lang="en-US" sz="1200" dirty="0" err="1"/>
              <a:t>Packham</a:t>
            </a:r>
            <a:r>
              <a:rPr lang="en-US" sz="1200" dirty="0"/>
              <a:t>, Joseph </a:t>
            </a:r>
            <a:r>
              <a:rPr lang="en-US" sz="1200" dirty="0" err="1"/>
              <a:t>Proietto</a:t>
            </a:r>
            <a:r>
              <a:rPr lang="en-US" sz="1200" dirty="0"/>
              <a:t>, Anthony Roberts, Simon Roger, </a:t>
            </a:r>
            <a:r>
              <a:rPr lang="en-US" sz="1200" dirty="0" smtClean="0"/>
              <a:t>and </a:t>
            </a:r>
            <a:r>
              <a:rPr lang="en-US" sz="1200" dirty="0" err="1" smtClean="0"/>
              <a:t>Venessa</a:t>
            </a:r>
            <a:r>
              <a:rPr lang="en-US" sz="1200" dirty="0" smtClean="0"/>
              <a:t> Tsang</a:t>
            </a:r>
          </a:p>
          <a:p>
            <a:pPr marL="0" indent="0">
              <a:buNone/>
            </a:pPr>
            <a:r>
              <a:rPr lang="en-US" sz="1200" b="1" dirty="0" smtClean="0"/>
              <a:t>Brazil</a:t>
            </a:r>
            <a:r>
              <a:rPr lang="en-US" sz="1200" b="1" dirty="0"/>
              <a:t>:</a:t>
            </a:r>
            <a:r>
              <a:rPr lang="en-US" sz="1200" dirty="0"/>
              <a:t> Roberto </a:t>
            </a:r>
            <a:r>
              <a:rPr lang="en-US" sz="1200" dirty="0" err="1"/>
              <a:t>Abrão</a:t>
            </a:r>
            <a:r>
              <a:rPr lang="en-US" sz="1200" dirty="0"/>
              <a:t> </a:t>
            </a:r>
            <a:r>
              <a:rPr lang="en-US" sz="1200" dirty="0" err="1"/>
              <a:t>Raduan</a:t>
            </a:r>
            <a:r>
              <a:rPr lang="en-US" sz="1200" dirty="0"/>
              <a:t>, Fernando Augusto Alves da Costa, Celso Amodeo, Luiz Alberto Andreotti </a:t>
            </a:r>
            <a:r>
              <a:rPr lang="en-US" sz="1200" dirty="0" err="1"/>
              <a:t>Turatti</a:t>
            </a:r>
            <a:r>
              <a:rPr lang="en-US" sz="1200" dirty="0"/>
              <a:t>, Rachel </a:t>
            </a:r>
            <a:r>
              <a:rPr lang="en-US" sz="1200" dirty="0" err="1"/>
              <a:t>Bregman</a:t>
            </a:r>
            <a:r>
              <a:rPr lang="en-US" sz="1200" dirty="0"/>
              <a:t>, Fernanda Cristina </a:t>
            </a:r>
            <a:r>
              <a:rPr lang="en-US" sz="1200" dirty="0" err="1"/>
              <a:t>Camelo</a:t>
            </a:r>
            <a:r>
              <a:rPr lang="en-US" sz="1200" dirty="0"/>
              <a:t> </a:t>
            </a:r>
            <a:r>
              <a:rPr lang="en-US" sz="1200" dirty="0" err="1"/>
              <a:t>Sanches</a:t>
            </a:r>
            <a:r>
              <a:rPr lang="en-US" sz="1200" dirty="0"/>
              <a:t>, Luis Henrique </a:t>
            </a:r>
            <a:r>
              <a:rPr lang="en-US" sz="1200" dirty="0" err="1"/>
              <a:t>Canani</a:t>
            </a:r>
            <a:r>
              <a:rPr lang="en-US" sz="1200" dirty="0"/>
              <a:t>, </a:t>
            </a:r>
            <a:r>
              <a:rPr lang="en-US" sz="1200" dirty="0" err="1"/>
              <a:t>Antônio</a:t>
            </a:r>
            <a:r>
              <a:rPr lang="en-US" sz="1200" dirty="0"/>
              <a:t> Roberto </a:t>
            </a:r>
            <a:r>
              <a:rPr lang="en-US" sz="1200" dirty="0" err="1"/>
              <a:t>Chacra</a:t>
            </a:r>
            <a:r>
              <a:rPr lang="en-US" sz="1200" dirty="0"/>
              <a:t>, </a:t>
            </a:r>
            <a:r>
              <a:rPr lang="en-US" sz="1200" dirty="0" err="1"/>
              <a:t>João</a:t>
            </a:r>
            <a:r>
              <a:rPr lang="en-US" sz="1200" dirty="0"/>
              <a:t> </a:t>
            </a:r>
            <a:r>
              <a:rPr lang="en-US" sz="1200" dirty="0" err="1"/>
              <a:t>Lindolfo</a:t>
            </a:r>
            <a:r>
              <a:rPr lang="en-US" sz="1200" dirty="0"/>
              <a:t> Cunha Borges, </a:t>
            </a:r>
            <a:r>
              <a:rPr lang="en-US" sz="1200" dirty="0" err="1"/>
              <a:t>Sérgio</a:t>
            </a:r>
            <a:r>
              <a:rPr lang="en-US" sz="1200" dirty="0"/>
              <a:t> Alberto Cunha </a:t>
            </a:r>
            <a:r>
              <a:rPr lang="en-US" sz="1200" dirty="0" err="1"/>
              <a:t>Vêncio</a:t>
            </a:r>
            <a:r>
              <a:rPr lang="en-US" sz="1200" dirty="0"/>
              <a:t>, Roberto Jorge da Silva Franco, </a:t>
            </a:r>
            <a:r>
              <a:rPr lang="en-US" sz="1200" dirty="0" err="1"/>
              <a:t>Domingos</a:t>
            </a:r>
            <a:r>
              <a:rPr lang="en-US" sz="1200" dirty="0"/>
              <a:t> </a:t>
            </a:r>
            <a:r>
              <a:rPr lang="en-US" sz="1200" dirty="0" err="1"/>
              <a:t>d’Avila</a:t>
            </a:r>
            <a:r>
              <a:rPr lang="en-US" sz="1200" dirty="0"/>
              <a:t>, </a:t>
            </a:r>
            <a:r>
              <a:rPr lang="en-US" sz="1200" dirty="0" err="1"/>
              <a:t>Evandro</a:t>
            </a:r>
            <a:r>
              <a:rPr lang="en-US" sz="1200" dirty="0"/>
              <a:t> de Souza </a:t>
            </a:r>
            <a:r>
              <a:rPr lang="en-US" sz="1200" dirty="0" err="1"/>
              <a:t>Portes</a:t>
            </a:r>
            <a:r>
              <a:rPr lang="en-US" sz="1200" dirty="0"/>
              <a:t>, Pedro de Souza, </a:t>
            </a:r>
            <a:r>
              <a:rPr lang="en-US" sz="1200" dirty="0" err="1"/>
              <a:t>Luciane</a:t>
            </a:r>
            <a:r>
              <a:rPr lang="en-US" sz="1200" dirty="0"/>
              <a:t> </a:t>
            </a:r>
            <a:r>
              <a:rPr lang="en-US" sz="1200" dirty="0" err="1"/>
              <a:t>Mônica</a:t>
            </a:r>
            <a:r>
              <a:rPr lang="en-US" sz="1200" dirty="0"/>
              <a:t> </a:t>
            </a:r>
            <a:r>
              <a:rPr lang="en-US" sz="1200" dirty="0" err="1"/>
              <a:t>Deboni</a:t>
            </a:r>
            <a:r>
              <a:rPr lang="en-US" sz="1200" dirty="0"/>
              <a:t>, </a:t>
            </a:r>
            <a:r>
              <a:rPr lang="en-US" sz="1200" dirty="0" err="1"/>
              <a:t>Fadlo</a:t>
            </a:r>
            <a:r>
              <a:rPr lang="en-US" sz="1200" dirty="0"/>
              <a:t> </a:t>
            </a:r>
            <a:r>
              <a:rPr lang="en-US" sz="1200" dirty="0" err="1"/>
              <a:t>Fraige</a:t>
            </a:r>
            <a:r>
              <a:rPr lang="en-US" sz="1200" dirty="0"/>
              <a:t> </a:t>
            </a:r>
            <a:r>
              <a:rPr lang="en-US" sz="1200" dirty="0" err="1"/>
              <a:t>Filho</a:t>
            </a:r>
            <a:r>
              <a:rPr lang="en-US" sz="1200" dirty="0"/>
              <a:t>, Bruno </a:t>
            </a:r>
            <a:r>
              <a:rPr lang="en-US" sz="1200" dirty="0" err="1"/>
              <a:t>Geloneze</a:t>
            </a:r>
            <a:r>
              <a:rPr lang="en-US" sz="1200" dirty="0"/>
              <a:t> </a:t>
            </a:r>
            <a:r>
              <a:rPr lang="en-US" sz="1200" dirty="0" err="1"/>
              <a:t>Neto</a:t>
            </a:r>
            <a:r>
              <a:rPr lang="en-US" sz="1200" dirty="0"/>
              <a:t>, Marcus Gomes, </a:t>
            </a:r>
            <a:r>
              <a:rPr lang="en-US" sz="1200" dirty="0" err="1"/>
              <a:t>Suely</a:t>
            </a:r>
            <a:r>
              <a:rPr lang="en-US" sz="1200" dirty="0"/>
              <a:t> Keiko </a:t>
            </a:r>
            <a:r>
              <a:rPr lang="en-US" sz="1200" dirty="0" err="1"/>
              <a:t>Kohara</a:t>
            </a:r>
            <a:r>
              <a:rPr lang="en-US" sz="1200" dirty="0"/>
              <a:t>, </a:t>
            </a:r>
            <a:r>
              <a:rPr lang="en-US" sz="1200" dirty="0" err="1"/>
              <a:t>Elizete</a:t>
            </a:r>
            <a:r>
              <a:rPr lang="en-US" sz="1200" dirty="0"/>
              <a:t> Keitel, Jose Francisco Kerr </a:t>
            </a:r>
            <a:r>
              <a:rPr lang="en-US" sz="1200" dirty="0" err="1"/>
              <a:t>Saraiva</a:t>
            </a:r>
            <a:r>
              <a:rPr lang="en-US" sz="1200" dirty="0"/>
              <a:t>, Hugo Roberto Kurtz </a:t>
            </a:r>
            <a:r>
              <a:rPr lang="en-US" sz="1200" dirty="0" err="1"/>
              <a:t>Lisboa</a:t>
            </a:r>
            <a:r>
              <a:rPr lang="en-US" sz="1200" dirty="0"/>
              <a:t>, </a:t>
            </a:r>
            <a:r>
              <a:rPr lang="en-US" sz="1200" dirty="0" err="1"/>
              <a:t>Fabiana</a:t>
            </a:r>
            <a:r>
              <a:rPr lang="en-US" sz="1200" dirty="0"/>
              <a:t> Loss de </a:t>
            </a:r>
            <a:r>
              <a:rPr lang="en-US" sz="1200" dirty="0" err="1"/>
              <a:t>Carvalho</a:t>
            </a:r>
            <a:r>
              <a:rPr lang="en-US" sz="1200" dirty="0"/>
              <a:t> </a:t>
            </a:r>
            <a:r>
              <a:rPr lang="en-US" sz="1200" dirty="0" err="1"/>
              <a:t>Contieri</a:t>
            </a:r>
            <a:r>
              <a:rPr lang="en-US" sz="1200" dirty="0"/>
              <a:t>, </a:t>
            </a:r>
            <a:r>
              <a:rPr lang="en-US" sz="1200" dirty="0" err="1"/>
              <a:t>Rosângela</a:t>
            </a:r>
            <a:r>
              <a:rPr lang="en-US" sz="1200" dirty="0"/>
              <a:t> </a:t>
            </a:r>
            <a:r>
              <a:rPr lang="en-US" sz="1200" dirty="0" err="1"/>
              <a:t>Milagres</a:t>
            </a:r>
            <a:r>
              <a:rPr lang="en-US" sz="1200" dirty="0"/>
              <a:t>, Renan Montenegro Junior, Claudia Moreira de Brito, Miguel Nasser </a:t>
            </a:r>
            <a:r>
              <a:rPr lang="en-US" sz="1200" dirty="0" err="1"/>
              <a:t>Hissa</a:t>
            </a:r>
            <a:r>
              <a:rPr lang="en-US" sz="1200" dirty="0"/>
              <a:t>, </a:t>
            </a:r>
            <a:r>
              <a:rPr lang="en-US" sz="1200" dirty="0" err="1"/>
              <a:t>Ângela</a:t>
            </a:r>
            <a:r>
              <a:rPr lang="en-US" sz="1200" dirty="0"/>
              <a:t> Regina </a:t>
            </a:r>
            <a:r>
              <a:rPr lang="en-US" sz="1200" dirty="0" err="1"/>
              <a:t>Nazario</a:t>
            </a:r>
            <a:r>
              <a:rPr lang="en-US" sz="1200" dirty="0"/>
              <a:t> </a:t>
            </a:r>
            <a:r>
              <a:rPr lang="en-US" sz="1200" dirty="0" err="1"/>
              <a:t>Sabbag</a:t>
            </a:r>
            <a:r>
              <a:rPr lang="en-US" sz="1200" dirty="0"/>
              <a:t>, Irene Noronha, Daniel </a:t>
            </a:r>
            <a:r>
              <a:rPr lang="en-US" sz="1200" dirty="0" err="1"/>
              <a:t>Panarotto</a:t>
            </a:r>
            <a:r>
              <a:rPr lang="en-US" sz="1200" dirty="0"/>
              <a:t>, Roberto </a:t>
            </a:r>
            <a:r>
              <a:rPr lang="en-US" sz="1200" dirty="0" err="1"/>
              <a:t>Pecoits</a:t>
            </a:r>
            <a:r>
              <a:rPr lang="en-US" sz="1200" dirty="0"/>
              <a:t> </a:t>
            </a:r>
            <a:r>
              <a:rPr lang="en-US" sz="1200" dirty="0" err="1"/>
              <a:t>Filho</a:t>
            </a:r>
            <a:r>
              <a:rPr lang="en-US" sz="1200" dirty="0"/>
              <a:t>, </a:t>
            </a:r>
            <a:r>
              <a:rPr lang="en-US" sz="1200" dirty="0" err="1"/>
              <a:t>Márcio</a:t>
            </a:r>
            <a:r>
              <a:rPr lang="en-US" sz="1200" dirty="0"/>
              <a:t> </a:t>
            </a:r>
            <a:r>
              <a:rPr lang="en-US" sz="1200" dirty="0" err="1"/>
              <a:t>Antônio</a:t>
            </a:r>
            <a:r>
              <a:rPr lang="en-US" sz="1200" dirty="0"/>
              <a:t> Pereira, </a:t>
            </a:r>
            <a:r>
              <a:rPr lang="en-US" sz="1200" dirty="0" err="1"/>
              <a:t>Wladmir</a:t>
            </a:r>
            <a:r>
              <a:rPr lang="en-US" sz="1200" dirty="0"/>
              <a:t> </a:t>
            </a:r>
            <a:r>
              <a:rPr lang="en-US" sz="1200" dirty="0" err="1"/>
              <a:t>Saporito</a:t>
            </a:r>
            <a:r>
              <a:rPr lang="en-US" sz="1200" dirty="0"/>
              <a:t>, Antonio </a:t>
            </a:r>
            <a:r>
              <a:rPr lang="en-US" sz="1200" dirty="0" err="1"/>
              <a:t>Scafuto</a:t>
            </a:r>
            <a:r>
              <a:rPr lang="en-US" sz="1200" dirty="0"/>
              <a:t> </a:t>
            </a:r>
            <a:r>
              <a:rPr lang="en-US" sz="1200" dirty="0" err="1"/>
              <a:t>Scotton</a:t>
            </a:r>
            <a:r>
              <a:rPr lang="en-US" sz="1200" dirty="0"/>
              <a:t>, Tiago </a:t>
            </a:r>
            <a:r>
              <a:rPr lang="en-US" sz="1200" dirty="0" err="1"/>
              <a:t>Schuch</a:t>
            </a:r>
            <a:r>
              <a:rPr lang="en-US" sz="1200" dirty="0"/>
              <a:t>, Roberto </a:t>
            </a:r>
            <a:r>
              <a:rPr lang="en-US" sz="1200" dirty="0" err="1"/>
              <a:t>Simões</a:t>
            </a:r>
            <a:r>
              <a:rPr lang="en-US" sz="1200" dirty="0"/>
              <a:t> de Almeida, </a:t>
            </a:r>
            <a:r>
              <a:rPr lang="en-US" sz="1200" dirty="0" err="1"/>
              <a:t>Cássio</a:t>
            </a:r>
            <a:r>
              <a:rPr lang="en-US" sz="1200" dirty="0"/>
              <a:t> </a:t>
            </a:r>
            <a:r>
              <a:rPr lang="en-US" sz="1200" dirty="0" err="1"/>
              <a:t>Slompo</a:t>
            </a:r>
            <a:r>
              <a:rPr lang="en-US" sz="1200" dirty="0"/>
              <a:t> Ramos, </a:t>
            </a:r>
            <a:r>
              <a:rPr lang="en-US" sz="1200" dirty="0" err="1"/>
              <a:t>João</a:t>
            </a:r>
            <a:r>
              <a:rPr lang="en-US" sz="1200" dirty="0"/>
              <a:t> </a:t>
            </a:r>
            <a:r>
              <a:rPr lang="en-US" sz="1200" dirty="0" err="1"/>
              <a:t>Soares</a:t>
            </a:r>
            <a:r>
              <a:rPr lang="en-US" sz="1200" dirty="0"/>
              <a:t> </a:t>
            </a:r>
            <a:r>
              <a:rPr lang="en-US" sz="1200" dirty="0" err="1"/>
              <a:t>Felício</a:t>
            </a:r>
            <a:r>
              <a:rPr lang="en-US" sz="1200" dirty="0"/>
              <a:t>, Fernando </a:t>
            </a:r>
            <a:r>
              <a:rPr lang="en-US" sz="1200" dirty="0" err="1"/>
              <a:t>Thomé</a:t>
            </a:r>
            <a:r>
              <a:rPr lang="en-US" sz="1200" dirty="0"/>
              <a:t>, Jean Carlo </a:t>
            </a:r>
            <a:r>
              <a:rPr lang="en-US" sz="1200" dirty="0" err="1"/>
              <a:t>Tibes</a:t>
            </a:r>
            <a:r>
              <a:rPr lang="en-US" sz="1200" dirty="0"/>
              <a:t> </a:t>
            </a:r>
            <a:r>
              <a:rPr lang="en-US" sz="1200" dirty="0" err="1"/>
              <a:t>Hachmann</a:t>
            </a:r>
            <a:r>
              <a:rPr lang="en-US" sz="1200" dirty="0"/>
              <a:t>, </a:t>
            </a:r>
            <a:r>
              <a:rPr lang="en-US" sz="1200" dirty="0" err="1"/>
              <a:t>Sérgio</a:t>
            </a:r>
            <a:r>
              <a:rPr lang="en-US" sz="1200" dirty="0"/>
              <a:t> Yamada, Cesar </a:t>
            </a:r>
            <a:r>
              <a:rPr lang="en-US" sz="1200" dirty="0" err="1"/>
              <a:t>Yoiti</a:t>
            </a:r>
            <a:r>
              <a:rPr lang="en-US" sz="1200" dirty="0"/>
              <a:t> </a:t>
            </a:r>
            <a:r>
              <a:rPr lang="en-US" sz="1200" dirty="0" err="1"/>
              <a:t>Hayashida</a:t>
            </a:r>
            <a:r>
              <a:rPr lang="en-US" sz="1200" dirty="0"/>
              <a:t>, </a:t>
            </a:r>
            <a:r>
              <a:rPr lang="en-US" sz="1200" dirty="0" err="1"/>
              <a:t>Tarissa</a:t>
            </a:r>
            <a:r>
              <a:rPr lang="en-US" sz="1200" dirty="0"/>
              <a:t> Beatrice </a:t>
            </a:r>
            <a:r>
              <a:rPr lang="en-US" sz="1200" dirty="0" err="1"/>
              <a:t>Zanata</a:t>
            </a:r>
            <a:r>
              <a:rPr lang="en-US" sz="1200" dirty="0"/>
              <a:t> </a:t>
            </a:r>
            <a:r>
              <a:rPr lang="en-US" sz="1200" dirty="0" err="1"/>
              <a:t>Petry</a:t>
            </a:r>
            <a:r>
              <a:rPr lang="en-US" sz="1200" dirty="0"/>
              <a:t>, </a:t>
            </a:r>
            <a:r>
              <a:rPr lang="en-US" sz="1200" dirty="0" smtClean="0"/>
              <a:t>and Maria </a:t>
            </a:r>
            <a:r>
              <a:rPr lang="en-US" sz="1200" dirty="0"/>
              <a:t>Teresa </a:t>
            </a:r>
            <a:r>
              <a:rPr lang="en-US" sz="1200" dirty="0" err="1" smtClean="0"/>
              <a:t>Zanella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b="1" dirty="0" smtClean="0"/>
              <a:t>Bulgaria</a:t>
            </a:r>
            <a:r>
              <a:rPr lang="en-US" sz="1200" b="1" dirty="0"/>
              <a:t>:</a:t>
            </a:r>
            <a:r>
              <a:rPr lang="en-US" sz="1200" dirty="0"/>
              <a:t> </a:t>
            </a:r>
            <a:r>
              <a:rPr lang="en-US" sz="1200" dirty="0" err="1"/>
              <a:t>Viktoria</a:t>
            </a:r>
            <a:r>
              <a:rPr lang="en-US" sz="1200" dirty="0"/>
              <a:t> </a:t>
            </a:r>
            <a:r>
              <a:rPr lang="en-US" sz="1200" dirty="0" err="1"/>
              <a:t>Andreeva</a:t>
            </a:r>
            <a:r>
              <a:rPr lang="en-US" sz="1200" dirty="0"/>
              <a:t>, Angelina </a:t>
            </a:r>
            <a:r>
              <a:rPr lang="en-US" sz="1200" dirty="0" err="1"/>
              <a:t>Angelova</a:t>
            </a:r>
            <a:r>
              <a:rPr lang="en-US" sz="1200" dirty="0"/>
              <a:t>, Stefan </a:t>
            </a:r>
            <a:r>
              <a:rPr lang="en-US" sz="1200" dirty="0" err="1"/>
              <a:t>Dimitrov</a:t>
            </a:r>
            <a:r>
              <a:rPr lang="en-US" sz="1200" dirty="0"/>
              <a:t>, </a:t>
            </a:r>
            <a:r>
              <a:rPr lang="en-US" sz="1200" dirty="0" err="1"/>
              <a:t>Veselka</a:t>
            </a:r>
            <a:r>
              <a:rPr lang="en-US" sz="1200" dirty="0"/>
              <a:t> </a:t>
            </a:r>
            <a:r>
              <a:rPr lang="en-US" sz="1200" dirty="0" err="1"/>
              <a:t>Genadieva</a:t>
            </a:r>
            <a:r>
              <a:rPr lang="en-US" sz="1200" dirty="0"/>
              <a:t>, Gabriela Genova-</a:t>
            </a:r>
            <a:r>
              <a:rPr lang="en-US" sz="1200" dirty="0" err="1"/>
              <a:t>Hristova</a:t>
            </a:r>
            <a:r>
              <a:rPr lang="en-US" sz="1200" dirty="0"/>
              <a:t>, </a:t>
            </a:r>
            <a:r>
              <a:rPr lang="en-US" sz="1200" dirty="0" err="1"/>
              <a:t>Kiril</a:t>
            </a:r>
            <a:r>
              <a:rPr lang="en-US" sz="1200" dirty="0"/>
              <a:t> </a:t>
            </a:r>
            <a:r>
              <a:rPr lang="en-US" sz="1200" dirty="0" err="1"/>
              <a:t>Hristozov</a:t>
            </a:r>
            <a:r>
              <a:rPr lang="en-US" sz="1200" dirty="0"/>
              <a:t>, </a:t>
            </a:r>
            <a:r>
              <a:rPr lang="en-US" sz="1200" dirty="0" err="1"/>
              <a:t>Zdravko</a:t>
            </a:r>
            <a:r>
              <a:rPr lang="en-US" sz="1200" dirty="0"/>
              <a:t> </a:t>
            </a:r>
            <a:r>
              <a:rPr lang="en-US" sz="1200" dirty="0" err="1"/>
              <a:t>Kamenov</a:t>
            </a:r>
            <a:r>
              <a:rPr lang="en-US" sz="1200" dirty="0"/>
              <a:t>, </a:t>
            </a:r>
            <a:r>
              <a:rPr lang="en-US" sz="1200" dirty="0" err="1"/>
              <a:t>Atanas</a:t>
            </a:r>
            <a:r>
              <a:rPr lang="en-US" sz="1200" dirty="0"/>
              <a:t> </a:t>
            </a:r>
            <a:r>
              <a:rPr lang="en-US" sz="1200" dirty="0" err="1"/>
              <a:t>Koundurdjiev</a:t>
            </a:r>
            <a:r>
              <a:rPr lang="en-US" sz="1200" dirty="0"/>
              <a:t>, </a:t>
            </a:r>
            <a:r>
              <a:rPr lang="en-US" sz="1200" dirty="0" err="1"/>
              <a:t>Lachezar</a:t>
            </a:r>
            <a:r>
              <a:rPr lang="en-US" sz="1200" dirty="0"/>
              <a:t> </a:t>
            </a:r>
            <a:r>
              <a:rPr lang="en-US" sz="1200" dirty="0" err="1"/>
              <a:t>Lozanov</a:t>
            </a:r>
            <a:r>
              <a:rPr lang="en-US" sz="1200" dirty="0"/>
              <a:t>, Viktor </a:t>
            </a:r>
            <a:r>
              <a:rPr lang="en-US" sz="1200" dirty="0" err="1"/>
              <a:t>Margaritov</a:t>
            </a:r>
            <a:r>
              <a:rPr lang="en-US" sz="1200" dirty="0"/>
              <a:t>, </a:t>
            </a:r>
            <a:r>
              <a:rPr lang="en-US" sz="1200" dirty="0" err="1"/>
              <a:t>Boyan</a:t>
            </a:r>
            <a:r>
              <a:rPr lang="en-US" sz="1200" dirty="0"/>
              <a:t> </a:t>
            </a:r>
            <a:r>
              <a:rPr lang="en-US" sz="1200" dirty="0" err="1"/>
              <a:t>Nonchev</a:t>
            </a:r>
            <a:r>
              <a:rPr lang="en-US" sz="1200" dirty="0"/>
              <a:t>, Rangel </a:t>
            </a:r>
            <a:r>
              <a:rPr lang="en-US" sz="1200" dirty="0" err="1"/>
              <a:t>Rangelov</a:t>
            </a:r>
            <a:r>
              <a:rPr lang="en-US" sz="1200" dirty="0"/>
              <a:t>, Alexander </a:t>
            </a:r>
            <a:r>
              <a:rPr lang="en-US" sz="1200" dirty="0" err="1"/>
              <a:t>Shinkov</a:t>
            </a:r>
            <a:r>
              <a:rPr lang="en-US" sz="1200" dirty="0"/>
              <a:t>, Margarita </a:t>
            </a:r>
            <a:r>
              <a:rPr lang="en-US" sz="1200" dirty="0" err="1"/>
              <a:t>Temelkova</a:t>
            </a:r>
            <a:r>
              <a:rPr lang="en-US" sz="1200" dirty="0"/>
              <a:t>, Ekaterina </a:t>
            </a:r>
            <a:r>
              <a:rPr lang="en-US" sz="1200" dirty="0" err="1"/>
              <a:t>Velichkova</a:t>
            </a:r>
            <a:r>
              <a:rPr lang="en-US" sz="1200" dirty="0"/>
              <a:t>, </a:t>
            </a:r>
            <a:r>
              <a:rPr lang="en-US" sz="1200" dirty="0" smtClean="0"/>
              <a:t>and </a:t>
            </a:r>
            <a:r>
              <a:rPr lang="en-US" sz="1200" dirty="0" err="1" smtClean="0"/>
              <a:t>Andrian</a:t>
            </a:r>
            <a:r>
              <a:rPr lang="en-US" sz="1200" dirty="0" smtClean="0"/>
              <a:t> </a:t>
            </a:r>
            <a:r>
              <a:rPr lang="en-US" sz="1200" dirty="0" err="1" smtClean="0"/>
              <a:t>Yakov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b="1" dirty="0" smtClean="0"/>
              <a:t>Canada</a:t>
            </a:r>
            <a:r>
              <a:rPr lang="en-US" sz="1200" b="1" dirty="0"/>
              <a:t>:</a:t>
            </a:r>
            <a:r>
              <a:rPr lang="en-US" sz="1200" dirty="0"/>
              <a:t> Naresh Aggarwal, Ronnie Aronson, </a:t>
            </a:r>
            <a:r>
              <a:rPr lang="en-US" sz="1200" dirty="0" err="1"/>
              <a:t>Harpreet</a:t>
            </a:r>
            <a:r>
              <a:rPr lang="en-US" sz="1200" dirty="0"/>
              <a:t> Bajaj, David </a:t>
            </a:r>
            <a:r>
              <a:rPr lang="en-US" sz="1200" dirty="0" err="1"/>
              <a:t>Cherney</a:t>
            </a:r>
            <a:r>
              <a:rPr lang="en-US" sz="1200" dirty="0"/>
              <a:t>, Guy </a:t>
            </a:r>
            <a:r>
              <a:rPr lang="en-US" sz="1200" dirty="0" err="1"/>
              <a:t>Chouinard</a:t>
            </a:r>
            <a:r>
              <a:rPr lang="en-US" sz="1200" dirty="0"/>
              <a:t>, James Conway, Serge </a:t>
            </a:r>
            <a:r>
              <a:rPr lang="en-US" sz="1200" dirty="0" err="1"/>
              <a:t>Cournoyer</a:t>
            </a:r>
            <a:r>
              <a:rPr lang="en-US" sz="1200" dirty="0"/>
              <a:t>, Gerald </a:t>
            </a:r>
            <a:r>
              <a:rPr lang="en-US" sz="1200" dirty="0" err="1"/>
              <a:t>DaRoza</a:t>
            </a:r>
            <a:r>
              <a:rPr lang="en-US" sz="1200" dirty="0"/>
              <a:t>, Sacha De </a:t>
            </a:r>
            <a:r>
              <a:rPr lang="en-US" sz="1200" dirty="0" err="1"/>
              <a:t>Serres</a:t>
            </a:r>
            <a:r>
              <a:rPr lang="en-US" sz="1200" dirty="0"/>
              <a:t>, François </a:t>
            </a:r>
            <a:r>
              <a:rPr lang="en-US" sz="1200" dirty="0" err="1"/>
              <a:t>Dubé</a:t>
            </a:r>
            <a:r>
              <a:rPr lang="en-US" sz="1200" dirty="0"/>
              <a:t>, Ronald Goldenberg, Anil Gupta, Milan Gupta, Sam Henein, </a:t>
            </a:r>
            <a:r>
              <a:rPr lang="en-US" sz="1200" dirty="0" err="1"/>
              <a:t>Hasnain</a:t>
            </a:r>
            <a:r>
              <a:rPr lang="en-US" sz="1200" dirty="0"/>
              <a:t> </a:t>
            </a:r>
            <a:r>
              <a:rPr lang="en-US" sz="1200" dirty="0" err="1"/>
              <a:t>Khandwala</a:t>
            </a:r>
            <a:r>
              <a:rPr lang="en-US" sz="1200" dirty="0"/>
              <a:t>, Lawrence Leiter, Adeera Levin, François </a:t>
            </a:r>
            <a:r>
              <a:rPr lang="en-US" sz="1200" dirty="0" err="1"/>
              <a:t>Madore</a:t>
            </a:r>
            <a:r>
              <a:rPr lang="en-US" sz="1200" dirty="0"/>
              <a:t>, Alan McMahon, Norman </a:t>
            </a:r>
            <a:r>
              <a:rPr lang="en-US" sz="1200" dirty="0" err="1"/>
              <a:t>Muirhead</a:t>
            </a:r>
            <a:r>
              <a:rPr lang="en-US" sz="1200" dirty="0"/>
              <a:t>, Vincent Pichette, Remi </a:t>
            </a:r>
            <a:r>
              <a:rPr lang="en-US" sz="1200" dirty="0" err="1"/>
              <a:t>Rabasa-Lhoret</a:t>
            </a:r>
            <a:r>
              <a:rPr lang="en-US" sz="1200" dirty="0"/>
              <a:t>, Andrew Steele, </a:t>
            </a:r>
            <a:r>
              <a:rPr lang="en-US" sz="1200" dirty="0" err="1"/>
              <a:t>Navdeep</a:t>
            </a:r>
            <a:r>
              <a:rPr lang="en-US" sz="1200" dirty="0"/>
              <a:t> </a:t>
            </a:r>
            <a:r>
              <a:rPr lang="en-US" sz="1200" dirty="0" err="1"/>
              <a:t>Tangri</a:t>
            </a:r>
            <a:r>
              <a:rPr lang="en-US" sz="1200" dirty="0"/>
              <a:t>, Ali </a:t>
            </a:r>
            <a:r>
              <a:rPr lang="en-US" sz="1200" dirty="0" err="1"/>
              <a:t>Torshizi</a:t>
            </a:r>
            <a:r>
              <a:rPr lang="en-US" sz="1200" dirty="0"/>
              <a:t>, Vincent Woo, </a:t>
            </a:r>
            <a:r>
              <a:rPr lang="en-US" sz="1200" dirty="0" smtClean="0"/>
              <a:t>and Nadia </a:t>
            </a:r>
            <a:r>
              <a:rPr lang="en-US" sz="1200" dirty="0" err="1" smtClean="0"/>
              <a:t>Zalunardo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b="1" dirty="0" smtClean="0"/>
              <a:t>Chile</a:t>
            </a:r>
            <a:r>
              <a:rPr lang="en-US" sz="1200" b="1" dirty="0"/>
              <a:t>: </a:t>
            </a:r>
            <a:r>
              <a:rPr lang="en-US" sz="1200" dirty="0" err="1"/>
              <a:t>María</a:t>
            </a:r>
            <a:r>
              <a:rPr lang="en-US" sz="1200" dirty="0"/>
              <a:t> Alicia </a:t>
            </a:r>
            <a:r>
              <a:rPr lang="en-US" sz="1200" dirty="0" err="1"/>
              <a:t>Fernández</a:t>
            </a:r>
            <a:r>
              <a:rPr lang="en-US" sz="1200" dirty="0"/>
              <a:t> Montenegro, Juan Gonzalo Godoy </a:t>
            </a:r>
            <a:r>
              <a:rPr lang="en-US" sz="1200" dirty="0" err="1"/>
              <a:t>Jorquera</a:t>
            </a:r>
            <a:r>
              <a:rPr lang="en-US" sz="1200" dirty="0"/>
              <a:t>, Marcelo Medina </a:t>
            </a:r>
            <a:r>
              <a:rPr lang="en-US" sz="1200" dirty="0" err="1"/>
              <a:t>Fariña</a:t>
            </a:r>
            <a:r>
              <a:rPr lang="en-US" sz="1200" dirty="0"/>
              <a:t>, Victor Saavedra </a:t>
            </a:r>
            <a:r>
              <a:rPr lang="en-US" sz="1200" dirty="0" err="1"/>
              <a:t>Gajardo</a:t>
            </a:r>
            <a:r>
              <a:rPr lang="en-US" sz="1200" dirty="0"/>
              <a:t>, </a:t>
            </a:r>
            <a:r>
              <a:rPr lang="en-US" sz="1200" dirty="0" smtClean="0"/>
              <a:t>and Margarita </a:t>
            </a:r>
            <a:r>
              <a:rPr lang="en-US" sz="1200" dirty="0" err="1" smtClean="0"/>
              <a:t>Vejar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b="1" dirty="0" smtClean="0"/>
              <a:t>China</a:t>
            </a:r>
            <a:r>
              <a:rPr lang="en-US" sz="1200" b="1" dirty="0"/>
              <a:t>:</a:t>
            </a:r>
            <a:r>
              <a:rPr lang="en-US" sz="1200" dirty="0"/>
              <a:t> Nan Chen, </a:t>
            </a:r>
            <a:r>
              <a:rPr lang="en-US" sz="1200" dirty="0" err="1"/>
              <a:t>Qinkai</a:t>
            </a:r>
            <a:r>
              <a:rPr lang="en-US" sz="1200" dirty="0"/>
              <a:t> Chen, </a:t>
            </a:r>
            <a:r>
              <a:rPr lang="en-US" sz="1200" dirty="0" err="1"/>
              <a:t>Shenglian</a:t>
            </a:r>
            <a:r>
              <a:rPr lang="en-US" sz="1200" dirty="0"/>
              <a:t> </a:t>
            </a:r>
            <a:r>
              <a:rPr lang="en-US" sz="1200" dirty="0" err="1"/>
              <a:t>Gan</a:t>
            </a:r>
            <a:r>
              <a:rPr lang="en-US" sz="1200" dirty="0"/>
              <a:t>, </a:t>
            </a:r>
            <a:r>
              <a:rPr lang="en-US" sz="1200" dirty="0" err="1"/>
              <a:t>Yaozhong</a:t>
            </a:r>
            <a:r>
              <a:rPr lang="en-US" sz="1200" dirty="0"/>
              <a:t> Kong, </a:t>
            </a:r>
            <a:r>
              <a:rPr lang="en-US" sz="1200" dirty="0" err="1"/>
              <a:t>Detian</a:t>
            </a:r>
            <a:r>
              <a:rPr lang="en-US" sz="1200" dirty="0"/>
              <a:t> Li, </a:t>
            </a:r>
            <a:r>
              <a:rPr lang="en-US" sz="1200" dirty="0" err="1"/>
              <a:t>Wenge</a:t>
            </a:r>
            <a:r>
              <a:rPr lang="en-US" sz="1200" dirty="0"/>
              <a:t> Li, </a:t>
            </a:r>
            <a:r>
              <a:rPr lang="en-US" sz="1200" dirty="0" err="1"/>
              <a:t>Xuemei</a:t>
            </a:r>
            <a:r>
              <a:rPr lang="en-US" sz="1200" dirty="0"/>
              <a:t> Li, </a:t>
            </a:r>
            <a:r>
              <a:rPr lang="en-US" sz="1200" dirty="0" err="1"/>
              <a:t>Hongli</a:t>
            </a:r>
            <a:r>
              <a:rPr lang="en-US" sz="1200" dirty="0"/>
              <a:t> Lin, Jian Liu, </a:t>
            </a:r>
            <a:r>
              <a:rPr lang="en-US" sz="1200" dirty="0" err="1"/>
              <a:t>Weiping</a:t>
            </a:r>
            <a:r>
              <a:rPr lang="en-US" sz="1200" dirty="0"/>
              <a:t> Lu, Hong Mao, Yan Ren, </a:t>
            </a:r>
            <a:r>
              <a:rPr lang="en-US" sz="1200" dirty="0" err="1"/>
              <a:t>Weihong</a:t>
            </a:r>
            <a:r>
              <a:rPr lang="en-US" sz="1200" dirty="0"/>
              <a:t> Song, Jiao Sun, Lin Sun, Ping </a:t>
            </a:r>
            <a:r>
              <a:rPr lang="en-US" sz="1200" dirty="0" err="1"/>
              <a:t>Tu</a:t>
            </a:r>
            <a:r>
              <a:rPr lang="en-US" sz="1200" dirty="0"/>
              <a:t>, </a:t>
            </a:r>
            <a:r>
              <a:rPr lang="en-US" sz="1200" dirty="0" err="1"/>
              <a:t>Guixia</a:t>
            </a:r>
            <a:r>
              <a:rPr lang="en-US" sz="1200" dirty="0"/>
              <a:t> Wang, </a:t>
            </a:r>
            <a:r>
              <a:rPr lang="en-US" sz="1200" dirty="0" err="1"/>
              <a:t>Jinkui</a:t>
            </a:r>
            <a:r>
              <a:rPr lang="en-US" sz="1200" dirty="0"/>
              <a:t> Yang, </a:t>
            </a:r>
            <a:r>
              <a:rPr lang="en-US" sz="1200" dirty="0" err="1"/>
              <a:t>Aiping</a:t>
            </a:r>
            <a:r>
              <a:rPr lang="en-US" sz="1200" dirty="0"/>
              <a:t> Yin, </a:t>
            </a:r>
            <a:r>
              <a:rPr lang="en-US" sz="1200" dirty="0" err="1"/>
              <a:t>Xueqing</a:t>
            </a:r>
            <a:r>
              <a:rPr lang="en-US" sz="1200" dirty="0"/>
              <a:t> Yu, </a:t>
            </a:r>
            <a:r>
              <a:rPr lang="en-US" sz="1200" dirty="0" err="1"/>
              <a:t>Minghui</a:t>
            </a:r>
            <a:r>
              <a:rPr lang="en-US" sz="1200" dirty="0"/>
              <a:t> Zhao, </a:t>
            </a:r>
            <a:r>
              <a:rPr lang="en-US" sz="1200" dirty="0" smtClean="0"/>
              <a:t>and </a:t>
            </a:r>
            <a:r>
              <a:rPr lang="en-US" sz="1200" dirty="0" err="1" smtClean="0"/>
              <a:t>Hongguang</a:t>
            </a:r>
            <a:r>
              <a:rPr lang="en-US" sz="1200" dirty="0" smtClean="0"/>
              <a:t> Zheng</a:t>
            </a:r>
          </a:p>
          <a:p>
            <a:pPr marL="0" indent="0">
              <a:buNone/>
            </a:pPr>
            <a:r>
              <a:rPr lang="en-US" sz="1200" b="1" dirty="0" smtClean="0"/>
              <a:t>Colombia</a:t>
            </a:r>
            <a:r>
              <a:rPr lang="en-US" sz="1200" b="1" dirty="0"/>
              <a:t>:</a:t>
            </a:r>
            <a:r>
              <a:rPr lang="en-US" sz="1200" dirty="0"/>
              <a:t> Jose Luis </a:t>
            </a:r>
            <a:r>
              <a:rPr lang="en-US" sz="1200" dirty="0" err="1"/>
              <a:t>Accini</a:t>
            </a:r>
            <a:r>
              <a:rPr lang="en-US" sz="1200" dirty="0"/>
              <a:t> Mendoza, Edgar Arcos, Jorge </a:t>
            </a:r>
            <a:r>
              <a:rPr lang="en-US" sz="1200" dirty="0" err="1"/>
              <a:t>Avendano</a:t>
            </a:r>
            <a:r>
              <a:rPr lang="en-US" sz="1200" dirty="0"/>
              <a:t>, Jorge Ernesto Andres Diaz Ruiz, Luis Hernando Garcia Ortiz, Alexander Gonzalez, Eric Hernandez </a:t>
            </a:r>
            <a:r>
              <a:rPr lang="en-US" sz="1200" dirty="0" err="1"/>
              <a:t>Triana</a:t>
            </a:r>
            <a:r>
              <a:rPr lang="en-US" sz="1200" dirty="0"/>
              <a:t>, Juan Diego </a:t>
            </a:r>
            <a:r>
              <a:rPr lang="en-US" sz="1200" dirty="0" err="1"/>
              <a:t>Higuera</a:t>
            </a:r>
            <a:r>
              <a:rPr lang="en-US" sz="1200" dirty="0"/>
              <a:t>, Natalia </a:t>
            </a:r>
            <a:r>
              <a:rPr lang="en-US" sz="1200" dirty="0" err="1"/>
              <a:t>Malaver</a:t>
            </a:r>
            <a:r>
              <a:rPr lang="en-US" sz="1200" dirty="0"/>
              <a:t>, Dora Inés Molina de Salazar, Ricardo </a:t>
            </a:r>
            <a:r>
              <a:rPr lang="en-US" sz="1200" dirty="0" err="1"/>
              <a:t>Rosero</a:t>
            </a:r>
            <a:r>
              <a:rPr lang="en-US" sz="1200" dirty="0"/>
              <a:t>, Monica Alexandra </a:t>
            </a:r>
            <a:r>
              <a:rPr lang="en-US" sz="1200" dirty="0" err="1"/>
              <a:t>Terront</a:t>
            </a:r>
            <a:r>
              <a:rPr lang="en-US" sz="1200" dirty="0"/>
              <a:t> Lozano, Luis </a:t>
            </a:r>
            <a:r>
              <a:rPr lang="en-US" sz="1200" dirty="0" err="1"/>
              <a:t>Valderrama</a:t>
            </a:r>
            <a:r>
              <a:rPr lang="en-US" sz="1200" dirty="0"/>
              <a:t> </a:t>
            </a:r>
            <a:r>
              <a:rPr lang="en-US" sz="1200" dirty="0" err="1"/>
              <a:t>Cometa</a:t>
            </a:r>
            <a:r>
              <a:rPr lang="en-US" sz="1200" dirty="0"/>
              <a:t>, Alex Valenzuela, Ruben Dario Vargas Alonso, Ivan Villegas, </a:t>
            </a:r>
            <a:r>
              <a:rPr lang="en-US" sz="1200" dirty="0" smtClean="0"/>
              <a:t>and Hernan </a:t>
            </a:r>
            <a:r>
              <a:rPr lang="en-US" sz="1200" dirty="0" err="1" smtClean="0"/>
              <a:t>Yupanqui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b="1" dirty="0" smtClean="0"/>
              <a:t>Czech </a:t>
            </a:r>
            <a:r>
              <a:rPr lang="en-US" sz="1200" b="1" dirty="0"/>
              <a:t>Republic:</a:t>
            </a:r>
            <a:r>
              <a:rPr lang="en-US" sz="1200" dirty="0"/>
              <a:t> Dagmar </a:t>
            </a:r>
            <a:r>
              <a:rPr lang="en-US" sz="1200" dirty="0" err="1"/>
              <a:t>Bartaskova</a:t>
            </a:r>
            <a:r>
              <a:rPr lang="en-US" sz="1200" dirty="0"/>
              <a:t>, Petr Barton, Jana </a:t>
            </a:r>
            <a:r>
              <a:rPr lang="en-US" sz="1200" dirty="0" err="1"/>
              <a:t>Belobradkova</a:t>
            </a:r>
            <a:r>
              <a:rPr lang="en-US" sz="1200" dirty="0"/>
              <a:t>, </a:t>
            </a:r>
            <a:r>
              <a:rPr lang="en-US" sz="1200" dirty="0" err="1"/>
              <a:t>Lenka</a:t>
            </a:r>
            <a:r>
              <a:rPr lang="en-US" sz="1200" dirty="0"/>
              <a:t> </a:t>
            </a:r>
            <a:r>
              <a:rPr lang="en-US" sz="1200" dirty="0" err="1"/>
              <a:t>Dohnalova</a:t>
            </a:r>
            <a:r>
              <a:rPr lang="en-US" sz="1200" dirty="0"/>
              <a:t>, Tomas </a:t>
            </a:r>
            <a:r>
              <a:rPr lang="en-US" sz="1200" dirty="0" err="1"/>
              <a:t>Drasnar</a:t>
            </a:r>
            <a:r>
              <a:rPr lang="en-US" sz="1200" dirty="0"/>
              <a:t>, Richard </a:t>
            </a:r>
            <a:r>
              <a:rPr lang="en-US" sz="1200" dirty="0" err="1"/>
              <a:t>Ferkl</a:t>
            </a:r>
            <a:r>
              <a:rPr lang="en-US" sz="1200" dirty="0"/>
              <a:t>, Katarina </a:t>
            </a:r>
            <a:r>
              <a:rPr lang="en-US" sz="1200" dirty="0" err="1"/>
              <a:t>Halciakova</a:t>
            </a:r>
            <a:r>
              <a:rPr lang="en-US" sz="1200" dirty="0"/>
              <a:t>, Vera </a:t>
            </a:r>
            <a:r>
              <a:rPr lang="en-US" sz="1200" dirty="0" err="1"/>
              <a:t>Klokocnikova</a:t>
            </a:r>
            <a:r>
              <a:rPr lang="en-US" sz="1200" dirty="0"/>
              <a:t>, Richard </a:t>
            </a:r>
            <a:r>
              <a:rPr lang="en-US" sz="1200" dirty="0" err="1"/>
              <a:t>Kovar</a:t>
            </a:r>
            <a:r>
              <a:rPr lang="en-US" sz="1200" dirty="0"/>
              <a:t>, Jiri </a:t>
            </a:r>
            <a:r>
              <a:rPr lang="en-US" sz="1200" dirty="0" err="1"/>
              <a:t>Lastuvka</a:t>
            </a:r>
            <a:r>
              <a:rPr lang="en-US" sz="1200" dirty="0"/>
              <a:t>, Martin </a:t>
            </a:r>
            <a:r>
              <a:rPr lang="en-US" sz="1200" dirty="0" err="1"/>
              <a:t>Lukac</a:t>
            </a:r>
            <a:r>
              <a:rPr lang="en-US" sz="1200" dirty="0"/>
              <a:t>, </a:t>
            </a:r>
            <a:r>
              <a:rPr lang="en-US" sz="1200" dirty="0" err="1"/>
              <a:t>Satu</a:t>
            </a:r>
            <a:r>
              <a:rPr lang="en-US" sz="1200" dirty="0"/>
              <a:t> </a:t>
            </a:r>
            <a:r>
              <a:rPr lang="en-US" sz="1200" dirty="0" err="1"/>
              <a:t>Pesickova</a:t>
            </a:r>
            <a:r>
              <a:rPr lang="en-US" sz="1200" dirty="0"/>
              <a:t>, Karel </a:t>
            </a:r>
            <a:r>
              <a:rPr lang="en-US" sz="1200" dirty="0" err="1"/>
              <a:t>Peterka</a:t>
            </a:r>
            <a:r>
              <a:rPr lang="en-US" sz="1200" dirty="0"/>
              <a:t>, Jiri </a:t>
            </a:r>
            <a:r>
              <a:rPr lang="en-US" sz="1200" dirty="0" err="1"/>
              <a:t>Pumprla</a:t>
            </a:r>
            <a:r>
              <a:rPr lang="en-US" sz="1200" dirty="0"/>
              <a:t>, Ivan </a:t>
            </a:r>
            <a:r>
              <a:rPr lang="en-US" sz="1200" dirty="0" err="1"/>
              <a:t>Rychlik</a:t>
            </a:r>
            <a:r>
              <a:rPr lang="en-US" sz="1200" dirty="0"/>
              <a:t>, Frantisek </a:t>
            </a:r>
            <a:r>
              <a:rPr lang="en-US" sz="1200" dirty="0" err="1"/>
              <a:t>Saudek</a:t>
            </a:r>
            <a:r>
              <a:rPr lang="en-US" sz="1200" dirty="0"/>
              <a:t>, Vladimir </a:t>
            </a:r>
            <a:r>
              <a:rPr lang="en-US" sz="1200" dirty="0" err="1"/>
              <a:t>Tesar</a:t>
            </a:r>
            <a:r>
              <a:rPr lang="en-US" sz="1200" dirty="0"/>
              <a:t>, Martin </a:t>
            </a:r>
            <a:r>
              <a:rPr lang="en-US" sz="1200" dirty="0" err="1"/>
              <a:t>Valis</a:t>
            </a:r>
            <a:r>
              <a:rPr lang="en-US" sz="1200" dirty="0"/>
              <a:t>, Pavel Weiner, and Stanislav </a:t>
            </a:r>
            <a:r>
              <a:rPr lang="en-US" sz="1200" dirty="0" err="1" smtClean="0"/>
              <a:t>Zemek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b="1" dirty="0" smtClean="0"/>
              <a:t>France</a:t>
            </a:r>
            <a:r>
              <a:rPr lang="en-US" sz="1200" b="1" dirty="0"/>
              <a:t>:</a:t>
            </a:r>
            <a:r>
              <a:rPr lang="en-US" sz="1200" dirty="0"/>
              <a:t> Eric </a:t>
            </a:r>
            <a:r>
              <a:rPr lang="en-US" sz="1200" dirty="0" err="1"/>
              <a:t>Alamartine</a:t>
            </a:r>
            <a:r>
              <a:rPr lang="en-US" sz="1200" dirty="0"/>
              <a:t>, Sophie </a:t>
            </a:r>
            <a:r>
              <a:rPr lang="en-US" sz="1200" dirty="0" err="1"/>
              <a:t>Borot</a:t>
            </a:r>
            <a:r>
              <a:rPr lang="en-US" sz="1200" dirty="0"/>
              <a:t>, Bertrand </a:t>
            </a:r>
            <a:r>
              <a:rPr lang="en-US" sz="1200" dirty="0" err="1"/>
              <a:t>Cariou</a:t>
            </a:r>
            <a:r>
              <a:rPr lang="en-US" sz="1200" dirty="0"/>
              <a:t>, Bertrand </a:t>
            </a:r>
            <a:r>
              <a:rPr lang="en-US" sz="1200" dirty="0" err="1"/>
              <a:t>Dussol</a:t>
            </a:r>
            <a:r>
              <a:rPr lang="en-US" sz="1200" dirty="0"/>
              <a:t>, Jean-Pierre </a:t>
            </a:r>
            <a:r>
              <a:rPr lang="en-US" sz="1200" dirty="0" err="1"/>
              <a:t>Fauvel</a:t>
            </a:r>
            <a:r>
              <a:rPr lang="en-US" sz="1200" dirty="0"/>
              <a:t>, Pierre </a:t>
            </a:r>
            <a:r>
              <a:rPr lang="en-US" sz="1200" dirty="0" err="1"/>
              <a:t>Gourdy</a:t>
            </a:r>
            <a:r>
              <a:rPr lang="en-US" sz="1200" dirty="0"/>
              <a:t>, Alexandre Klein, </a:t>
            </a:r>
            <a:r>
              <a:rPr lang="en-US" sz="1200" dirty="0" err="1"/>
              <a:t>Yannick</a:t>
            </a:r>
            <a:r>
              <a:rPr lang="en-US" sz="1200" dirty="0"/>
              <a:t> Le </a:t>
            </a:r>
            <a:r>
              <a:rPr lang="en-US" sz="1200" dirty="0" err="1"/>
              <a:t>Meur</a:t>
            </a:r>
            <a:r>
              <a:rPr lang="en-US" sz="1200" dirty="0"/>
              <a:t>, Alfred </a:t>
            </a:r>
            <a:r>
              <a:rPr lang="en-US" sz="1200" dirty="0" err="1"/>
              <a:t>Penfornis</a:t>
            </a:r>
            <a:r>
              <a:rPr lang="en-US" sz="1200" dirty="0"/>
              <a:t>, Ronan </a:t>
            </a:r>
            <a:r>
              <a:rPr lang="en-US" sz="1200" dirty="0" err="1"/>
              <a:t>Roussel</a:t>
            </a:r>
            <a:r>
              <a:rPr lang="en-US" sz="1200" dirty="0"/>
              <a:t>, Pierre-Jean </a:t>
            </a:r>
            <a:r>
              <a:rPr lang="en-US" sz="1200" dirty="0" err="1"/>
              <a:t>Saulnier</a:t>
            </a:r>
            <a:r>
              <a:rPr lang="en-US" sz="1200" dirty="0"/>
              <a:t>, Eric </a:t>
            </a:r>
            <a:r>
              <a:rPr lang="en-US" sz="1200" dirty="0" err="1"/>
              <a:t>Thervet</a:t>
            </a:r>
            <a:r>
              <a:rPr lang="en-US" sz="1200" dirty="0"/>
              <a:t>, and Philippe </a:t>
            </a:r>
            <a:r>
              <a:rPr lang="en-US" sz="1200" dirty="0" err="1" smtClean="0"/>
              <a:t>Zaoui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b="1" dirty="0" smtClean="0"/>
              <a:t>Germany</a:t>
            </a:r>
            <a:r>
              <a:rPr lang="en-US" sz="1200" b="1" dirty="0"/>
              <a:t>:</a:t>
            </a:r>
            <a:r>
              <a:rPr lang="en-US" sz="1200" dirty="0"/>
              <a:t> Volker Burst, Markus Faghih, Grit </a:t>
            </a:r>
            <a:r>
              <a:rPr lang="en-US" sz="1200" dirty="0" err="1"/>
              <a:t>Faulmann</a:t>
            </a:r>
            <a:r>
              <a:rPr lang="en-US" sz="1200" dirty="0"/>
              <a:t>, Hermann Haller, Reinhold </a:t>
            </a:r>
            <a:r>
              <a:rPr lang="en-US" sz="1200" dirty="0" err="1"/>
              <a:t>Jerwan-Keim</a:t>
            </a:r>
            <a:r>
              <a:rPr lang="en-US" sz="1200" dirty="0"/>
              <a:t>, Stephan </a:t>
            </a:r>
            <a:r>
              <a:rPr lang="en-US" sz="1200" dirty="0" err="1"/>
              <a:t>Maxeiner</a:t>
            </a:r>
            <a:r>
              <a:rPr lang="en-US" sz="1200" dirty="0"/>
              <a:t>, </a:t>
            </a:r>
            <a:r>
              <a:rPr lang="en-US" sz="1200" dirty="0" err="1"/>
              <a:t>Björn</a:t>
            </a:r>
            <a:r>
              <a:rPr lang="en-US" sz="1200" dirty="0"/>
              <a:t> </a:t>
            </a:r>
            <a:r>
              <a:rPr lang="en-US" sz="1200" dirty="0" err="1"/>
              <a:t>Paschen</a:t>
            </a:r>
            <a:r>
              <a:rPr lang="en-US" sz="1200" dirty="0"/>
              <a:t>, Georg </a:t>
            </a:r>
            <a:r>
              <a:rPr lang="en-US" sz="1200" dirty="0" err="1"/>
              <a:t>Plassmann</a:t>
            </a:r>
            <a:r>
              <a:rPr lang="en-US" sz="1200" dirty="0"/>
              <a:t>, and </a:t>
            </a:r>
            <a:r>
              <a:rPr lang="en-US" sz="1200" dirty="0" err="1"/>
              <a:t>Ludger</a:t>
            </a:r>
            <a:r>
              <a:rPr lang="en-US" sz="1200" dirty="0"/>
              <a:t> </a:t>
            </a:r>
            <a:r>
              <a:rPr lang="en-US" sz="1200" dirty="0" smtClean="0"/>
              <a:t>Rose</a:t>
            </a:r>
          </a:p>
          <a:p>
            <a:pPr marL="0" indent="0">
              <a:buNone/>
            </a:pPr>
            <a:r>
              <a:rPr lang="en-US" sz="1200" b="1" dirty="0" smtClean="0"/>
              <a:t>Guatemala</a:t>
            </a:r>
            <a:r>
              <a:rPr lang="en-US" sz="1200" b="1" dirty="0"/>
              <a:t>:</a:t>
            </a:r>
            <a:r>
              <a:rPr lang="en-US" sz="1200" dirty="0"/>
              <a:t> Ronaldo Arturo Gonzalez Orellana, Franklin Paul </a:t>
            </a:r>
            <a:r>
              <a:rPr lang="en-US" sz="1200" dirty="0" err="1"/>
              <a:t>Haase</a:t>
            </a:r>
            <a:r>
              <a:rPr lang="en-US" sz="1200" dirty="0"/>
              <a:t>, Juan Pablo Moreira Diaz, Luis Alberto Ramirez Roca, Jose Antonio Sánchez </a:t>
            </a:r>
            <a:r>
              <a:rPr lang="en-US" sz="1200" dirty="0" err="1"/>
              <a:t>Arenales</a:t>
            </a:r>
            <a:r>
              <a:rPr lang="en-US" sz="1200" dirty="0"/>
              <a:t>, José Vicente Sanchez Polo, and Erick </a:t>
            </a:r>
            <a:r>
              <a:rPr lang="en-US" sz="1200" dirty="0" err="1"/>
              <a:t>Turcios</a:t>
            </a:r>
            <a:r>
              <a:rPr lang="en-US" sz="1200" dirty="0"/>
              <a:t> </a:t>
            </a:r>
            <a:r>
              <a:rPr lang="en-US" sz="1200" dirty="0" smtClean="0"/>
              <a:t>Juarez </a:t>
            </a:r>
          </a:p>
          <a:p>
            <a:pPr marL="0" indent="0">
              <a:buNone/>
            </a:pPr>
            <a:r>
              <a:rPr lang="en-US" sz="1200" b="1" dirty="0" smtClean="0"/>
              <a:t>Hungary</a:t>
            </a:r>
            <a:r>
              <a:rPr lang="en-US" sz="1200" b="1" dirty="0"/>
              <a:t>:</a:t>
            </a:r>
            <a:r>
              <a:rPr lang="en-US" sz="1200" dirty="0"/>
              <a:t> </a:t>
            </a:r>
            <a:r>
              <a:rPr lang="en-US" sz="1200" dirty="0" err="1"/>
              <a:t>Gyongyi</a:t>
            </a:r>
            <a:r>
              <a:rPr lang="en-US" sz="1200" dirty="0"/>
              <a:t> </a:t>
            </a:r>
            <a:r>
              <a:rPr lang="en-US" sz="1200" dirty="0" err="1"/>
              <a:t>Csecsei</a:t>
            </a:r>
            <a:r>
              <a:rPr lang="en-US" sz="1200" dirty="0"/>
              <a:t>, </a:t>
            </a:r>
            <a:r>
              <a:rPr lang="en-US" sz="1200" dirty="0" err="1"/>
              <a:t>Botond</a:t>
            </a:r>
            <a:r>
              <a:rPr lang="en-US" sz="1200" dirty="0"/>
              <a:t> </a:t>
            </a:r>
            <a:r>
              <a:rPr lang="en-US" sz="1200" dirty="0" err="1"/>
              <a:t>Csiky</a:t>
            </a:r>
            <a:r>
              <a:rPr lang="en-US" sz="1200" dirty="0"/>
              <a:t>, Peter </a:t>
            </a:r>
            <a:r>
              <a:rPr lang="en-US" sz="1200" dirty="0" err="1"/>
              <a:t>Danos</a:t>
            </a:r>
            <a:r>
              <a:rPr lang="en-US" sz="1200" dirty="0"/>
              <a:t>, Laszlo </a:t>
            </a:r>
            <a:r>
              <a:rPr lang="en-US" sz="1200" dirty="0" err="1"/>
              <a:t>Deak</a:t>
            </a:r>
            <a:r>
              <a:rPr lang="en-US" sz="1200" dirty="0"/>
              <a:t>, </a:t>
            </a:r>
            <a:r>
              <a:rPr lang="en-US" sz="1200" dirty="0" err="1"/>
              <a:t>Mihaly</a:t>
            </a:r>
            <a:r>
              <a:rPr lang="en-US" sz="1200" dirty="0"/>
              <a:t> </a:t>
            </a:r>
            <a:r>
              <a:rPr lang="en-US" sz="1200" dirty="0" err="1"/>
              <a:t>Dudas</a:t>
            </a:r>
            <a:r>
              <a:rPr lang="en-US" sz="1200" dirty="0"/>
              <a:t>, </a:t>
            </a:r>
            <a:r>
              <a:rPr lang="en-US" sz="1200" dirty="0" err="1"/>
              <a:t>Eleonora</a:t>
            </a:r>
            <a:r>
              <a:rPr lang="en-US" sz="1200" dirty="0"/>
              <a:t> </a:t>
            </a:r>
            <a:r>
              <a:rPr lang="en-US" sz="1200" dirty="0" err="1"/>
              <a:t>Harcsa</a:t>
            </a:r>
            <a:r>
              <a:rPr lang="en-US" sz="1200" dirty="0"/>
              <a:t>, </a:t>
            </a:r>
            <a:r>
              <a:rPr lang="en-US" sz="1200" dirty="0" err="1"/>
              <a:t>Katalin</a:t>
            </a:r>
            <a:r>
              <a:rPr lang="en-US" sz="1200" dirty="0"/>
              <a:t> </a:t>
            </a:r>
            <a:r>
              <a:rPr lang="en-US" sz="1200" dirty="0" err="1"/>
              <a:t>Keltai</a:t>
            </a:r>
            <a:r>
              <a:rPr lang="en-US" sz="1200" dirty="0"/>
              <a:t>, Sandor </a:t>
            </a:r>
            <a:r>
              <a:rPr lang="en-US" sz="1200" dirty="0" err="1"/>
              <a:t>Keresztesi</a:t>
            </a:r>
            <a:r>
              <a:rPr lang="en-US" sz="1200" dirty="0"/>
              <a:t>, </a:t>
            </a:r>
            <a:r>
              <a:rPr lang="en-US" sz="1200" dirty="0" err="1"/>
              <a:t>Krisztian</a:t>
            </a:r>
            <a:r>
              <a:rPr lang="en-US" sz="1200" dirty="0"/>
              <a:t> Kiss, Laszlo </a:t>
            </a:r>
            <a:r>
              <a:rPr lang="en-US" sz="1200" dirty="0" err="1"/>
              <a:t>Konyves</a:t>
            </a:r>
            <a:r>
              <a:rPr lang="en-US" sz="1200" dirty="0"/>
              <a:t>, Lajos Major, Margit </a:t>
            </a:r>
            <a:r>
              <a:rPr lang="en-US" sz="1200" dirty="0" err="1"/>
              <a:t>Mileder</a:t>
            </a:r>
            <a:r>
              <a:rPr lang="en-US" sz="1200" dirty="0"/>
              <a:t>, Marta Molnar, Janos </a:t>
            </a:r>
            <a:r>
              <a:rPr lang="en-US" sz="1200" dirty="0" err="1"/>
              <a:t>Mucsi</a:t>
            </a:r>
            <a:r>
              <a:rPr lang="en-US" sz="1200" dirty="0"/>
              <a:t>, </a:t>
            </a:r>
            <a:r>
              <a:rPr lang="en-US" sz="1200" dirty="0" err="1"/>
              <a:t>Tamas</a:t>
            </a:r>
            <a:r>
              <a:rPr lang="en-US" sz="1200" dirty="0"/>
              <a:t> </a:t>
            </a:r>
            <a:r>
              <a:rPr lang="en-US" sz="1200" dirty="0" err="1"/>
              <a:t>Oroszlan</a:t>
            </a:r>
            <a:r>
              <a:rPr lang="en-US" sz="1200" dirty="0"/>
              <a:t>, Ivan </a:t>
            </a:r>
            <a:r>
              <a:rPr lang="en-US" sz="1200" dirty="0" err="1"/>
              <a:t>Ory</a:t>
            </a:r>
            <a:r>
              <a:rPr lang="en-US" sz="1200" dirty="0"/>
              <a:t>, </a:t>
            </a:r>
            <a:r>
              <a:rPr lang="en-US" sz="1200" dirty="0" err="1"/>
              <a:t>Gyorgy</a:t>
            </a:r>
            <a:r>
              <a:rPr lang="en-US" sz="1200" dirty="0"/>
              <a:t> </a:t>
            </a:r>
            <a:r>
              <a:rPr lang="en-US" sz="1200" dirty="0" err="1"/>
              <a:t>Paragh</a:t>
            </a:r>
            <a:r>
              <a:rPr lang="en-US" sz="1200" dirty="0"/>
              <a:t>, Eva </a:t>
            </a:r>
            <a:r>
              <a:rPr lang="en-US" sz="1200" dirty="0" err="1"/>
              <a:t>Peterfai</a:t>
            </a:r>
            <a:r>
              <a:rPr lang="en-US" sz="1200" dirty="0"/>
              <a:t>, </a:t>
            </a:r>
            <a:r>
              <a:rPr lang="en-US" sz="1200" dirty="0" err="1"/>
              <a:t>Gizella</a:t>
            </a:r>
            <a:r>
              <a:rPr lang="en-US" sz="1200" dirty="0"/>
              <a:t> Petro, </a:t>
            </a:r>
            <a:r>
              <a:rPr lang="en-US" sz="1200" dirty="0" err="1"/>
              <a:t>Katalin</a:t>
            </a:r>
            <a:r>
              <a:rPr lang="en-US" sz="1200" dirty="0"/>
              <a:t> </a:t>
            </a:r>
            <a:r>
              <a:rPr lang="en-US" sz="1200" dirty="0" err="1"/>
              <a:t>Revesz</a:t>
            </a:r>
            <a:r>
              <a:rPr lang="en-US" sz="1200" dirty="0"/>
              <a:t>, Robert </a:t>
            </a:r>
            <a:r>
              <a:rPr lang="en-US" sz="1200" dirty="0" err="1"/>
              <a:t>Takacs</a:t>
            </a:r>
            <a:r>
              <a:rPr lang="en-US" sz="1200" dirty="0"/>
              <a:t>, Sandor </a:t>
            </a:r>
            <a:r>
              <a:rPr lang="en-US" sz="1200" dirty="0" err="1"/>
              <a:t>Vangel</a:t>
            </a:r>
            <a:r>
              <a:rPr lang="en-US" sz="1200" dirty="0"/>
              <a:t>, Szilard </a:t>
            </a:r>
            <a:r>
              <a:rPr lang="en-US" sz="1200" dirty="0" err="1"/>
              <a:t>Vasas</a:t>
            </a:r>
            <a:r>
              <a:rPr lang="en-US" sz="1200" dirty="0"/>
              <a:t>, and Marianna </a:t>
            </a:r>
            <a:r>
              <a:rPr lang="en-US" sz="1200" dirty="0" err="1" smtClean="0"/>
              <a:t>Zsom</a:t>
            </a:r>
            <a:endParaRPr lang="en-US" sz="1200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8046720" y="381000"/>
            <a:ext cx="3840480" cy="1988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 sz="1800">
                <a:solidFill>
                  <a:srgbClr val="000000"/>
                </a:solidFill>
                <a:latin typeface="+mn-lt"/>
                <a:ea typeface="ＭＳ Ｐゴシック" pitchFamily="42" charset="-128"/>
                <a:cs typeface="ＭＳ Ｐゴシック" pitchFamily="42" charset="-128"/>
              </a:defRPr>
            </a:lvl1pPr>
            <a:lvl2pPr marL="569913" indent="-2270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–"/>
              <a:defRPr sz="1600">
                <a:solidFill>
                  <a:srgbClr val="000000"/>
                </a:solidFill>
                <a:latin typeface="+mn-lt"/>
                <a:ea typeface="ＭＳ Ｐゴシック" pitchFamily="42" charset="-128"/>
              </a:defRPr>
            </a:lvl2pPr>
            <a:lvl3pPr marL="912813" indent="-22701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rgbClr val="000000"/>
                </a:solidFill>
                <a:latin typeface="+mn-lt"/>
                <a:ea typeface="ＭＳ Ｐゴシック" pitchFamily="42" charset="-128"/>
              </a:defRPr>
            </a:lvl3pPr>
            <a:lvl4pPr marL="1252538" indent="-220663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chemeClr val="accent2"/>
              </a:buClr>
              <a:buChar char="–"/>
              <a:defRPr sz="1200">
                <a:solidFill>
                  <a:srgbClr val="000000"/>
                </a:solidFill>
                <a:latin typeface="+mn-lt"/>
                <a:ea typeface="ＭＳ Ｐゴシック" pitchFamily="42" charset="-128"/>
              </a:defRPr>
            </a:lvl4pPr>
            <a:lvl5pPr marL="1601788" indent="-230188" algn="l" rtl="0" eaLnBrk="1" fontAlgn="base" hangingPunct="1">
              <a:spcBef>
                <a:spcPts val="100"/>
              </a:spcBef>
              <a:spcAft>
                <a:spcPct val="0"/>
              </a:spcAft>
              <a:buClr>
                <a:schemeClr val="accent2"/>
              </a:buClr>
              <a:buFont typeface="Arial" pitchFamily="-105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pitchFamily="42" charset="-128"/>
              </a:defRPr>
            </a:lvl5pPr>
            <a:lvl6pPr marL="206057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51777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97497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43217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200" b="1" dirty="0"/>
              <a:t>Endpoint Adjudication Committee: </a:t>
            </a:r>
            <a:br>
              <a:rPr lang="en-US" sz="1200" b="1" dirty="0"/>
            </a:br>
            <a:r>
              <a:rPr lang="en-US" sz="1200" dirty="0"/>
              <a:t>Rajiv Agarwal (chair), Kenneth W. Mahaffey (co-chair), Shahnaz </a:t>
            </a:r>
            <a:r>
              <a:rPr lang="en-US" sz="1200" dirty="0" err="1"/>
              <a:t>Shahinfar</a:t>
            </a:r>
            <a:r>
              <a:rPr lang="en-US" sz="1200" dirty="0"/>
              <a:t>, Phyllis August, Tara Chang, Arjun D. Sinha, James </a:t>
            </a:r>
            <a:r>
              <a:rPr lang="en-US" sz="1200" dirty="0" err="1"/>
              <a:t>Januzzi</a:t>
            </a:r>
            <a:r>
              <a:rPr lang="en-US" sz="1200" dirty="0"/>
              <a:t>, Daniel </a:t>
            </a:r>
            <a:r>
              <a:rPr lang="en-US" sz="1200" dirty="0" err="1"/>
              <a:t>Kolansky</a:t>
            </a:r>
            <a:r>
              <a:rPr lang="en-US" sz="1200" dirty="0"/>
              <a:t>, John </a:t>
            </a:r>
            <a:r>
              <a:rPr lang="en-US" sz="1200" dirty="0" err="1"/>
              <a:t>Amerena</a:t>
            </a:r>
            <a:r>
              <a:rPr lang="en-US" sz="1200" dirty="0"/>
              <a:t>, Graham </a:t>
            </a:r>
            <a:r>
              <a:rPr lang="en-US" sz="1200" dirty="0" err="1"/>
              <a:t>Hillis</a:t>
            </a:r>
            <a:r>
              <a:rPr lang="en-US" sz="1200" dirty="0"/>
              <a:t>, Philip </a:t>
            </a:r>
            <a:r>
              <a:rPr lang="en-US" sz="1200" dirty="0" err="1"/>
              <a:t>Gorelick</a:t>
            </a:r>
            <a:r>
              <a:rPr lang="en-US" sz="1200" dirty="0"/>
              <a:t>, Brett </a:t>
            </a:r>
            <a:r>
              <a:rPr lang="en-US" sz="1200" dirty="0" err="1"/>
              <a:t>Kissela</a:t>
            </a:r>
            <a:r>
              <a:rPr lang="en-US" sz="1200" dirty="0"/>
              <a:t>, Scott </a:t>
            </a:r>
            <a:r>
              <a:rPr lang="en-US" sz="1200" dirty="0" err="1"/>
              <a:t>Kasner</a:t>
            </a:r>
            <a:r>
              <a:rPr lang="en-US" sz="1200" dirty="0"/>
              <a:t>, Richard Lindley, </a:t>
            </a:r>
            <a:r>
              <a:rPr lang="en-US" sz="1200" dirty="0" smtClean="0"/>
              <a:t>and Greg </a:t>
            </a:r>
            <a:r>
              <a:rPr lang="en-US" sz="1200" dirty="0"/>
              <a:t>Fulcher</a:t>
            </a:r>
          </a:p>
          <a:p>
            <a:pPr marL="0" indent="0">
              <a:buFontTx/>
              <a:buNone/>
            </a:pPr>
            <a:r>
              <a:rPr lang="en-US" sz="1200" b="1" dirty="0"/>
              <a:t>Safety Adjudication:</a:t>
            </a:r>
            <a:endParaRPr lang="en-US" sz="1200" dirty="0"/>
          </a:p>
          <a:p>
            <a:pPr marL="0" indent="0">
              <a:buFontTx/>
              <a:buNone/>
            </a:pPr>
            <a:r>
              <a:rPr lang="en-US" sz="1200" dirty="0"/>
              <a:t>Fracture Adjudication:</a:t>
            </a:r>
            <a:r>
              <a:rPr lang="en-US" sz="1200" b="1" dirty="0"/>
              <a:t> </a:t>
            </a:r>
            <a:r>
              <a:rPr lang="en-AU" sz="1200" dirty="0" err="1"/>
              <a:t>Souhila</a:t>
            </a:r>
            <a:r>
              <a:rPr lang="en-AU" sz="1200" dirty="0"/>
              <a:t> </a:t>
            </a:r>
            <a:r>
              <a:rPr lang="en-AU" sz="1200" dirty="0" err="1"/>
              <a:t>Ounadjela</a:t>
            </a:r>
            <a:r>
              <a:rPr lang="en-AU" sz="1200" dirty="0"/>
              <a:t>, Karina </a:t>
            </a:r>
            <a:r>
              <a:rPr lang="en-AU" sz="1200" dirty="0" err="1"/>
              <a:t>Hufert</a:t>
            </a:r>
            <a:r>
              <a:rPr lang="en-AU" sz="1200" dirty="0"/>
              <a:t>, </a:t>
            </a:r>
            <a:r>
              <a:rPr lang="en-AU" sz="1200" dirty="0" smtClean="0"/>
              <a:t>and Gabriele </a:t>
            </a:r>
            <a:r>
              <a:rPr lang="en-AU" sz="1200" dirty="0"/>
              <a:t>von </a:t>
            </a:r>
            <a:r>
              <a:rPr lang="en-AU" sz="1200" dirty="0" err="1"/>
              <a:t>Ingersleben</a:t>
            </a:r>
            <a:r>
              <a:rPr lang="en-AU" sz="1200" dirty="0"/>
              <a:t> </a:t>
            </a:r>
            <a:r>
              <a:rPr lang="en-US" sz="1200" dirty="0"/>
              <a:t>(</a:t>
            </a:r>
            <a:r>
              <a:rPr lang="en-US" sz="1200" dirty="0" err="1"/>
              <a:t>Bioclinica</a:t>
            </a:r>
            <a:r>
              <a:rPr lang="en-US" sz="1200" dirty="0"/>
              <a:t>)</a:t>
            </a:r>
          </a:p>
          <a:p>
            <a:pPr marL="0" indent="0">
              <a:buFontTx/>
              <a:buNone/>
            </a:pPr>
            <a:r>
              <a:rPr lang="en-US" sz="1200" dirty="0"/>
              <a:t>Diabetic Ketoacidosis Adjudication:</a:t>
            </a:r>
            <a:r>
              <a:rPr lang="en-US" sz="1200" b="1" dirty="0"/>
              <a:t> </a:t>
            </a:r>
            <a:r>
              <a:rPr lang="en-AU" sz="1200" dirty="0"/>
              <a:t>Janson </a:t>
            </a:r>
            <a:r>
              <a:rPr lang="en-AU" sz="1200" dirty="0" err="1"/>
              <a:t>Gagila</a:t>
            </a:r>
            <a:r>
              <a:rPr lang="en-AU" sz="1200" dirty="0"/>
              <a:t>, Ronald Harris, Margo Hudson, </a:t>
            </a:r>
            <a:r>
              <a:rPr lang="en-AU" sz="1200" dirty="0" smtClean="0"/>
              <a:t>and Alexander </a:t>
            </a:r>
            <a:r>
              <a:rPr lang="en-AU" sz="1200" dirty="0" err="1"/>
              <a:t>Turchin</a:t>
            </a:r>
            <a:r>
              <a:rPr lang="en-AU" sz="1200" dirty="0"/>
              <a:t> </a:t>
            </a:r>
            <a:r>
              <a:rPr lang="en-US" sz="1200" dirty="0"/>
              <a:t>(</a:t>
            </a:r>
            <a:r>
              <a:rPr lang="en-US" sz="1200" dirty="0" err="1"/>
              <a:t>Baim</a:t>
            </a:r>
            <a:r>
              <a:rPr lang="en-US" sz="1200" dirty="0"/>
              <a:t>)</a:t>
            </a:r>
          </a:p>
          <a:p>
            <a:pPr marL="0" indent="0">
              <a:buFontTx/>
              <a:buNone/>
            </a:pPr>
            <a:r>
              <a:rPr lang="en-US" sz="1200" dirty="0"/>
              <a:t>Pancreatitis Adjudication:</a:t>
            </a:r>
            <a:r>
              <a:rPr lang="en-US" sz="1200" b="1" dirty="0"/>
              <a:t> </a:t>
            </a:r>
            <a:r>
              <a:rPr lang="en-AU" sz="1200" dirty="0"/>
              <a:t>Adam </a:t>
            </a:r>
            <a:r>
              <a:rPr lang="en-AU" sz="1200" dirty="0" err="1"/>
              <a:t>Cheifetz</a:t>
            </a:r>
            <a:r>
              <a:rPr lang="en-AU" sz="1200" dirty="0"/>
              <a:t>, Sunil </a:t>
            </a:r>
            <a:r>
              <a:rPr lang="en-AU" sz="1200" dirty="0" err="1"/>
              <a:t>Sheth</a:t>
            </a:r>
            <a:r>
              <a:rPr lang="en-AU" sz="1200" dirty="0"/>
              <a:t>, </a:t>
            </a:r>
            <a:r>
              <a:rPr lang="en-AU" sz="1200" dirty="0" smtClean="0"/>
              <a:t>and Joseph </a:t>
            </a:r>
            <a:r>
              <a:rPr lang="en-AU" sz="1200" dirty="0"/>
              <a:t>Feuerstein</a:t>
            </a:r>
            <a:r>
              <a:rPr lang="en-US" sz="1200" dirty="0"/>
              <a:t> (</a:t>
            </a:r>
            <a:r>
              <a:rPr lang="en-US" sz="1200" dirty="0" err="1"/>
              <a:t>Baim</a:t>
            </a:r>
            <a:r>
              <a:rPr lang="en-US" sz="1200" dirty="0"/>
              <a:t>)</a:t>
            </a:r>
          </a:p>
          <a:p>
            <a:pPr marL="0" indent="0">
              <a:buFontTx/>
              <a:buNone/>
            </a:pPr>
            <a:r>
              <a:rPr lang="en-US" sz="1200" dirty="0"/>
              <a:t>Renal Cell Carcinoma Adjudication:</a:t>
            </a:r>
            <a:r>
              <a:rPr lang="en-US" sz="1200" b="1" dirty="0"/>
              <a:t> </a:t>
            </a:r>
            <a:r>
              <a:rPr lang="en-US" sz="1200" dirty="0"/>
              <a:t>Samuel Cohen</a:t>
            </a:r>
          </a:p>
          <a:p>
            <a:pPr marL="0" indent="0">
              <a:buNone/>
            </a:pPr>
            <a:endParaRPr lang="en-US" sz="1200" b="1" dirty="0" smtClean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 smtClean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spcBef>
                <a:spcPts val="1800"/>
              </a:spcBef>
              <a:buNone/>
            </a:pPr>
            <a:r>
              <a:rPr lang="en-US" sz="1200" b="1" dirty="0" smtClean="0"/>
              <a:t>Spain</a:t>
            </a:r>
            <a:r>
              <a:rPr lang="en-US" sz="1200" b="1" dirty="0"/>
              <a:t>:</a:t>
            </a:r>
            <a:r>
              <a:rPr lang="en-US" sz="1200" dirty="0"/>
              <a:t> Pere Alvarez Garcia, Luis </a:t>
            </a:r>
            <a:r>
              <a:rPr lang="en-US" sz="1200" dirty="0" err="1"/>
              <a:t>Asmarats</a:t>
            </a:r>
            <a:r>
              <a:rPr lang="en-US" sz="1200" dirty="0"/>
              <a:t> </a:t>
            </a:r>
            <a:r>
              <a:rPr lang="en-US" sz="1200" dirty="0" err="1"/>
              <a:t>Mercadal</a:t>
            </a:r>
            <a:r>
              <a:rPr lang="en-US" sz="1200" dirty="0"/>
              <a:t>, Clara Barrios, Fernando </a:t>
            </a:r>
            <a:r>
              <a:rPr lang="en-US" sz="1200" dirty="0" err="1"/>
              <a:t>Cereto</a:t>
            </a:r>
            <a:r>
              <a:rPr lang="en-US" sz="1200" dirty="0"/>
              <a:t> Castro, </a:t>
            </a:r>
            <a:r>
              <a:rPr lang="en-US" sz="1200" dirty="0" err="1"/>
              <a:t>Secundino</a:t>
            </a:r>
            <a:r>
              <a:rPr lang="en-US" sz="1200" dirty="0"/>
              <a:t> </a:t>
            </a:r>
            <a:r>
              <a:rPr lang="en-US" sz="1200" dirty="0" err="1"/>
              <a:t>Cigarran</a:t>
            </a:r>
            <a:r>
              <a:rPr lang="en-US" sz="1200" dirty="0"/>
              <a:t> </a:t>
            </a:r>
            <a:r>
              <a:rPr lang="en-US" sz="1200" dirty="0" err="1"/>
              <a:t>Guldris</a:t>
            </a:r>
            <a:r>
              <a:rPr lang="en-US" sz="1200" dirty="0"/>
              <a:t>, Marta Dominguez Lopez, Jesus </a:t>
            </a:r>
            <a:r>
              <a:rPr lang="en-US" sz="1200" dirty="0" err="1"/>
              <a:t>Egido</a:t>
            </a:r>
            <a:r>
              <a:rPr lang="en-US" sz="1200" dirty="0"/>
              <a:t> de </a:t>
            </a:r>
            <a:r>
              <a:rPr lang="en-US" sz="1200" dirty="0" err="1"/>
              <a:t>los</a:t>
            </a:r>
            <a:r>
              <a:rPr lang="en-US" sz="1200" dirty="0"/>
              <a:t> Rios, </a:t>
            </a:r>
            <a:r>
              <a:rPr lang="en-US" sz="1200" dirty="0" err="1"/>
              <a:t>Gema</a:t>
            </a:r>
            <a:r>
              <a:rPr lang="en-US" sz="1200" dirty="0"/>
              <a:t> Fernandez </a:t>
            </a:r>
            <a:r>
              <a:rPr lang="en-US" sz="1200" dirty="0" err="1"/>
              <a:t>Fresnedo</a:t>
            </a:r>
            <a:r>
              <a:rPr lang="en-US" sz="1200" dirty="0"/>
              <a:t>, Antonio Galan Serrano, Isabel Garcia, Francisco Javier Gonzalez Martinez, Jose Esteban </a:t>
            </a:r>
            <a:r>
              <a:rPr lang="en-US" sz="1200" dirty="0" err="1"/>
              <a:t>Jodar</a:t>
            </a:r>
            <a:r>
              <a:rPr lang="en-US" sz="1200" dirty="0"/>
              <a:t> </a:t>
            </a:r>
            <a:r>
              <a:rPr lang="en-US" sz="1200" dirty="0" err="1"/>
              <a:t>Gimeno</a:t>
            </a:r>
            <a:r>
              <a:rPr lang="en-US" sz="1200" dirty="0"/>
              <a:t>, Manuel Lopez Mendoza, Tamara </a:t>
            </a:r>
            <a:r>
              <a:rPr lang="en-US" sz="1200" dirty="0" err="1"/>
              <a:t>Malek</a:t>
            </a:r>
            <a:r>
              <a:rPr lang="en-US" sz="1200" dirty="0"/>
              <a:t> Marin, Cristobal Morales Portillo, Maria Antonia </a:t>
            </a:r>
            <a:r>
              <a:rPr lang="en-US" sz="1200" dirty="0" err="1"/>
              <a:t>Munar</a:t>
            </a:r>
            <a:r>
              <a:rPr lang="en-US" sz="1200" dirty="0"/>
              <a:t> Vila, Manuel Muñoz Torres, Javier Nieto Iglesias, </a:t>
            </a:r>
            <a:r>
              <a:rPr lang="en-US" sz="1200" dirty="0" err="1"/>
              <a:t>Jonay</a:t>
            </a:r>
            <a:r>
              <a:rPr lang="en-US" sz="1200" dirty="0"/>
              <a:t> Pantoja Perez, </a:t>
            </a:r>
            <a:r>
              <a:rPr lang="en-US" sz="1200" dirty="0" err="1"/>
              <a:t>Merce</a:t>
            </a:r>
            <a:r>
              <a:rPr lang="en-US" sz="1200" dirty="0"/>
              <a:t> Perez Vera, Jose Mª </a:t>
            </a:r>
            <a:r>
              <a:rPr lang="en-US" sz="1200" dirty="0" err="1"/>
              <a:t>Portoles</a:t>
            </a:r>
            <a:r>
              <a:rPr lang="en-US" sz="1200" dirty="0"/>
              <a:t> Perez, </a:t>
            </a:r>
            <a:r>
              <a:rPr lang="en-US" sz="1200" dirty="0" err="1"/>
              <a:t>María</a:t>
            </a:r>
            <a:r>
              <a:rPr lang="en-US" sz="1200" dirty="0"/>
              <a:t> </a:t>
            </a:r>
            <a:r>
              <a:rPr lang="en-US" sz="1200" dirty="0" err="1"/>
              <a:t>Angustias</a:t>
            </a:r>
            <a:r>
              <a:rPr lang="en-US" sz="1200" dirty="0"/>
              <a:t> Quesada </a:t>
            </a:r>
            <a:r>
              <a:rPr lang="en-US" sz="1200" dirty="0" err="1"/>
              <a:t>Simón</a:t>
            </a:r>
            <a:r>
              <a:rPr lang="en-US" sz="1200" dirty="0"/>
              <a:t>, Rafael Simo </a:t>
            </a:r>
            <a:r>
              <a:rPr lang="en-US" sz="1200" dirty="0" err="1"/>
              <a:t>Canonge</a:t>
            </a:r>
            <a:r>
              <a:rPr lang="en-US" sz="1200" dirty="0"/>
              <a:t>, Alfonso Soto Gonzalez, </a:t>
            </a:r>
            <a:r>
              <a:rPr lang="en-US" sz="1200" dirty="0" err="1"/>
              <a:t>Manel</a:t>
            </a:r>
            <a:r>
              <a:rPr lang="en-US" sz="1200" dirty="0"/>
              <a:t> Terns </a:t>
            </a:r>
            <a:r>
              <a:rPr lang="en-US" sz="1200" dirty="0" err="1"/>
              <a:t>Riera</a:t>
            </a:r>
            <a:r>
              <a:rPr lang="en-US" sz="1200" dirty="0"/>
              <a:t>, Francisco Jose </a:t>
            </a:r>
            <a:r>
              <a:rPr lang="en-US" sz="1200" dirty="0" err="1"/>
              <a:t>Tinahones</a:t>
            </a:r>
            <a:r>
              <a:rPr lang="en-US" sz="1200" dirty="0"/>
              <a:t> </a:t>
            </a:r>
            <a:r>
              <a:rPr lang="en-US" sz="1200" dirty="0" err="1"/>
              <a:t>Madueno</a:t>
            </a:r>
            <a:r>
              <a:rPr lang="en-US" sz="1200" dirty="0"/>
              <a:t>, and Mercedes </a:t>
            </a:r>
            <a:r>
              <a:rPr lang="en-US" sz="1200" dirty="0" err="1"/>
              <a:t>Velo</a:t>
            </a:r>
            <a:r>
              <a:rPr lang="en-US" sz="1200" dirty="0"/>
              <a:t> </a:t>
            </a:r>
            <a:r>
              <a:rPr lang="en-US" sz="1200" dirty="0" smtClean="0"/>
              <a:t>Plaza </a:t>
            </a:r>
          </a:p>
          <a:p>
            <a:pPr marL="0" indent="0">
              <a:buNone/>
            </a:pPr>
            <a:r>
              <a:rPr lang="en-US" sz="1200" b="1" dirty="0" smtClean="0"/>
              <a:t>Taiwan</a:t>
            </a:r>
            <a:r>
              <a:rPr lang="en-US" sz="1200" b="1" dirty="0"/>
              <a:t>:</a:t>
            </a:r>
            <a:r>
              <a:rPr lang="en-US" sz="1200" dirty="0"/>
              <a:t> </a:t>
            </a:r>
            <a:r>
              <a:rPr lang="en-US" sz="1200" dirty="0" err="1" smtClean="0"/>
              <a:t>Chwen-Tzuei</a:t>
            </a:r>
            <a:r>
              <a:rPr lang="en-US" sz="1200" dirty="0" smtClean="0"/>
              <a:t> </a:t>
            </a:r>
            <a:r>
              <a:rPr lang="en-US" sz="1200" dirty="0"/>
              <a:t>Chang, Lee-Ming Chuang, </a:t>
            </a:r>
            <a:r>
              <a:rPr lang="en-US" sz="1200" dirty="0" err="1"/>
              <a:t>Te</a:t>
            </a:r>
            <a:r>
              <a:rPr lang="en-US" sz="1200" dirty="0"/>
              <a:t>-Lin Hsia, Chang-</a:t>
            </a:r>
            <a:r>
              <a:rPr lang="en-US" sz="1200" dirty="0" err="1"/>
              <a:t>Hsun</a:t>
            </a:r>
            <a:r>
              <a:rPr lang="en-US" sz="1200" dirty="0"/>
              <a:t> Hsieh, Shang-</a:t>
            </a:r>
            <a:r>
              <a:rPr lang="en-US" sz="1200" dirty="0" err="1"/>
              <a:t>Jyh</a:t>
            </a:r>
            <a:r>
              <a:rPr lang="en-US" sz="1200" dirty="0"/>
              <a:t> Hwang, </a:t>
            </a:r>
            <a:r>
              <a:rPr lang="en-US" sz="1200" dirty="0" err="1"/>
              <a:t>Chih-Ching</a:t>
            </a:r>
            <a:r>
              <a:rPr lang="en-US" sz="1200" dirty="0"/>
              <a:t> Lin, Yung-</a:t>
            </a:r>
            <a:r>
              <a:rPr lang="en-US" sz="1200" dirty="0" err="1"/>
              <a:t>Chuan</a:t>
            </a:r>
            <a:r>
              <a:rPr lang="en-US" sz="1200" dirty="0"/>
              <a:t> Lu, and Wayne H-H </a:t>
            </a:r>
            <a:r>
              <a:rPr lang="en-US" sz="1200" dirty="0" err="1" smtClean="0"/>
              <a:t>Sheu</a:t>
            </a:r>
            <a:r>
              <a:rPr lang="en-US" sz="1200" dirty="0" smtClean="0"/>
              <a:t> </a:t>
            </a:r>
          </a:p>
          <a:p>
            <a:pPr marL="0" indent="0">
              <a:buNone/>
            </a:pPr>
            <a:r>
              <a:rPr lang="en-US" sz="1200" b="1" dirty="0" smtClean="0"/>
              <a:t>Ukraine</a:t>
            </a:r>
            <a:r>
              <a:rPr lang="en-US" sz="1200" b="1" dirty="0"/>
              <a:t>:</a:t>
            </a:r>
            <a:r>
              <a:rPr lang="en-US" sz="1200" dirty="0"/>
              <a:t> Olga </a:t>
            </a:r>
            <a:r>
              <a:rPr lang="en-US" sz="1200" dirty="0" err="1"/>
              <a:t>Barna</a:t>
            </a:r>
            <a:r>
              <a:rPr lang="en-US" sz="1200" dirty="0"/>
              <a:t>, </a:t>
            </a:r>
            <a:r>
              <a:rPr lang="en-US" sz="1200" dirty="0" err="1"/>
              <a:t>Svitlana</a:t>
            </a:r>
            <a:r>
              <a:rPr lang="en-US" sz="1200" dirty="0"/>
              <a:t> D. </a:t>
            </a:r>
            <a:r>
              <a:rPr lang="en-US" sz="1200" dirty="0" err="1"/>
              <a:t>Bilyk</a:t>
            </a:r>
            <a:r>
              <a:rPr lang="en-US" sz="1200" dirty="0"/>
              <a:t>, </a:t>
            </a:r>
            <a:r>
              <a:rPr lang="en-US" sz="1200" dirty="0" err="1"/>
              <a:t>Volodymyr</a:t>
            </a:r>
            <a:r>
              <a:rPr lang="en-US" sz="1200" dirty="0"/>
              <a:t> </a:t>
            </a:r>
            <a:r>
              <a:rPr lang="en-US" sz="1200" dirty="0" err="1"/>
              <a:t>Botsyurko</a:t>
            </a:r>
            <a:r>
              <a:rPr lang="en-US" sz="1200" dirty="0"/>
              <a:t>, </a:t>
            </a:r>
            <a:r>
              <a:rPr lang="en-US" sz="1200" dirty="0" err="1"/>
              <a:t>Iryna</a:t>
            </a:r>
            <a:r>
              <a:rPr lang="en-US" sz="1200" dirty="0"/>
              <a:t> </a:t>
            </a:r>
            <a:r>
              <a:rPr lang="en-US" sz="1200" dirty="0" err="1"/>
              <a:t>Dudar</a:t>
            </a:r>
            <a:r>
              <a:rPr lang="en-US" sz="1200" dirty="0"/>
              <a:t>, Ivan </a:t>
            </a:r>
            <a:r>
              <a:rPr lang="en-US" sz="1200" dirty="0" err="1"/>
              <a:t>Fushtey</a:t>
            </a:r>
            <a:r>
              <a:rPr lang="en-US" sz="1200" dirty="0"/>
              <a:t>, Olga </a:t>
            </a:r>
            <a:r>
              <a:rPr lang="en-US" sz="1200" dirty="0" err="1"/>
              <a:t>Godlevska</a:t>
            </a:r>
            <a:r>
              <a:rPr lang="en-US" sz="1200" dirty="0"/>
              <a:t>, </a:t>
            </a:r>
            <a:r>
              <a:rPr lang="en-US" sz="1200" dirty="0" err="1"/>
              <a:t>Oleksandr</a:t>
            </a:r>
            <a:r>
              <a:rPr lang="en-US" sz="1200" dirty="0"/>
              <a:t> </a:t>
            </a:r>
            <a:r>
              <a:rPr lang="en-US" sz="1200" dirty="0" err="1"/>
              <a:t>Golovchenko</a:t>
            </a:r>
            <a:r>
              <a:rPr lang="en-US" sz="1200" dirty="0"/>
              <a:t>, Olga </a:t>
            </a:r>
            <a:r>
              <a:rPr lang="en-US" sz="1200" dirty="0" err="1"/>
              <a:t>Gyrina</a:t>
            </a:r>
            <a:r>
              <a:rPr lang="en-US" sz="1200" dirty="0"/>
              <a:t>, </a:t>
            </a:r>
            <a:r>
              <a:rPr lang="en-US" sz="1200" dirty="0" err="1"/>
              <a:t>Anatoliy</a:t>
            </a:r>
            <a:r>
              <a:rPr lang="en-US" sz="1200" dirty="0"/>
              <a:t> </a:t>
            </a:r>
            <a:r>
              <a:rPr lang="en-US" sz="1200" dirty="0" err="1"/>
              <a:t>Kazmirchuk</a:t>
            </a:r>
            <a:r>
              <a:rPr lang="en-US" sz="1200" dirty="0"/>
              <a:t>, </a:t>
            </a:r>
            <a:r>
              <a:rPr lang="en-US" sz="1200" dirty="0" err="1"/>
              <a:t>Mykola</a:t>
            </a:r>
            <a:r>
              <a:rPr lang="en-US" sz="1200" dirty="0"/>
              <a:t> </a:t>
            </a:r>
            <a:r>
              <a:rPr lang="en-US" sz="1200" dirty="0" err="1"/>
              <a:t>Kolesnyk</a:t>
            </a:r>
            <a:r>
              <a:rPr lang="en-US" sz="1200" dirty="0"/>
              <a:t>, </a:t>
            </a:r>
            <a:r>
              <a:rPr lang="en-US" sz="1200" dirty="0" err="1"/>
              <a:t>Iuliia</a:t>
            </a:r>
            <a:r>
              <a:rPr lang="en-US" sz="1200" dirty="0"/>
              <a:t> </a:t>
            </a:r>
            <a:r>
              <a:rPr lang="en-US" sz="1200" dirty="0" err="1"/>
              <a:t>Komisarenko</a:t>
            </a:r>
            <a:r>
              <a:rPr lang="en-US" sz="1200" dirty="0"/>
              <a:t>, </a:t>
            </a:r>
            <a:r>
              <a:rPr lang="en-US" sz="1200" dirty="0" err="1"/>
              <a:t>Oleksii</a:t>
            </a:r>
            <a:r>
              <a:rPr lang="en-US" sz="1200" dirty="0"/>
              <a:t> </a:t>
            </a:r>
            <a:r>
              <a:rPr lang="en-US" sz="1200" dirty="0" err="1"/>
              <a:t>Korzh</a:t>
            </a:r>
            <a:r>
              <a:rPr lang="en-US" sz="1200" dirty="0"/>
              <a:t>, </a:t>
            </a:r>
            <a:r>
              <a:rPr lang="en-US" sz="1200" dirty="0" err="1"/>
              <a:t>Nonna</a:t>
            </a:r>
            <a:r>
              <a:rPr lang="en-US" sz="1200" dirty="0"/>
              <a:t> </a:t>
            </a:r>
            <a:r>
              <a:rPr lang="en-US" sz="1200" dirty="0" err="1"/>
              <a:t>Kravchun</a:t>
            </a:r>
            <a:r>
              <a:rPr lang="en-US" sz="1200" dirty="0"/>
              <a:t>, Oleg </a:t>
            </a:r>
            <a:r>
              <a:rPr lang="en-US" sz="1200" dirty="0" err="1"/>
              <a:t>Legun</a:t>
            </a:r>
            <a:r>
              <a:rPr lang="en-US" sz="1200" dirty="0"/>
              <a:t>, </a:t>
            </a:r>
            <a:r>
              <a:rPr lang="en-US" sz="1200" dirty="0" err="1"/>
              <a:t>Borys</a:t>
            </a:r>
            <a:r>
              <a:rPr lang="en-US" sz="1200" dirty="0"/>
              <a:t> </a:t>
            </a:r>
            <a:r>
              <a:rPr lang="en-US" sz="1200" dirty="0" err="1"/>
              <a:t>Mankovskyy</a:t>
            </a:r>
            <a:r>
              <a:rPr lang="en-US" sz="1200" dirty="0"/>
              <a:t>, </a:t>
            </a:r>
            <a:r>
              <a:rPr lang="en-US" sz="1200" dirty="0" err="1"/>
              <a:t>Liliya</a:t>
            </a:r>
            <a:r>
              <a:rPr lang="en-US" sz="1200" dirty="0"/>
              <a:t> </a:t>
            </a:r>
            <a:r>
              <a:rPr lang="en-US" sz="1200" dirty="0" err="1"/>
              <a:t>Martynyuk</a:t>
            </a:r>
            <a:r>
              <a:rPr lang="en-US" sz="1200" dirty="0"/>
              <a:t>, </a:t>
            </a:r>
            <a:r>
              <a:rPr lang="en-US" sz="1200" dirty="0" err="1"/>
              <a:t>Yuriy</a:t>
            </a:r>
            <a:r>
              <a:rPr lang="en-US" sz="1200" dirty="0"/>
              <a:t> </a:t>
            </a:r>
            <a:r>
              <a:rPr lang="en-US" sz="1200" dirty="0" err="1"/>
              <a:t>Mostovoy</a:t>
            </a:r>
            <a:r>
              <a:rPr lang="en-US" sz="1200" dirty="0"/>
              <a:t>, </a:t>
            </a:r>
            <a:r>
              <a:rPr lang="en-US" sz="1200" dirty="0" err="1"/>
              <a:t>Nataliia</a:t>
            </a:r>
            <a:r>
              <a:rPr lang="en-US" sz="1200" dirty="0"/>
              <a:t> </a:t>
            </a:r>
            <a:r>
              <a:rPr lang="en-US" sz="1200" dirty="0" err="1"/>
              <a:t>Pashkovska</a:t>
            </a:r>
            <a:r>
              <a:rPr lang="en-US" sz="1200" dirty="0"/>
              <a:t>, </a:t>
            </a:r>
            <a:r>
              <a:rPr lang="en-US" sz="1200" dirty="0" err="1"/>
              <a:t>Larysa</a:t>
            </a:r>
            <a:r>
              <a:rPr lang="en-US" sz="1200" dirty="0"/>
              <a:t> </a:t>
            </a:r>
            <a:r>
              <a:rPr lang="en-US" sz="1200" dirty="0" err="1"/>
              <a:t>Pererva</a:t>
            </a:r>
            <a:r>
              <a:rPr lang="en-US" sz="1200" dirty="0"/>
              <a:t>, </a:t>
            </a:r>
            <a:r>
              <a:rPr lang="en-US" sz="1200" dirty="0" err="1"/>
              <a:t>Tetyana</a:t>
            </a:r>
            <a:r>
              <a:rPr lang="en-US" sz="1200" dirty="0"/>
              <a:t> </a:t>
            </a:r>
            <a:r>
              <a:rPr lang="en-US" sz="1200" dirty="0" err="1"/>
              <a:t>Pertseva</a:t>
            </a:r>
            <a:r>
              <a:rPr lang="en-US" sz="1200" dirty="0"/>
              <a:t>, </a:t>
            </a:r>
            <a:r>
              <a:rPr lang="en-US" sz="1200" dirty="0" err="1"/>
              <a:t>Oleksandr</a:t>
            </a:r>
            <a:r>
              <a:rPr lang="en-US" sz="1200" dirty="0"/>
              <a:t> </a:t>
            </a:r>
            <a:r>
              <a:rPr lang="en-US" sz="1200" dirty="0" err="1"/>
              <a:t>Samoylov</a:t>
            </a:r>
            <a:r>
              <a:rPr lang="en-US" sz="1200" dirty="0"/>
              <a:t>, Ivan Smirnov, </a:t>
            </a:r>
            <a:r>
              <a:rPr lang="en-US" sz="1200" dirty="0" err="1"/>
              <a:t>Yevgeniya</a:t>
            </a:r>
            <a:r>
              <a:rPr lang="en-US" sz="1200" dirty="0"/>
              <a:t> </a:t>
            </a:r>
            <a:r>
              <a:rPr lang="en-US" sz="1200" dirty="0" err="1"/>
              <a:t>Svyshchenko</a:t>
            </a:r>
            <a:r>
              <a:rPr lang="en-US" sz="1200" dirty="0"/>
              <a:t>, </a:t>
            </a:r>
            <a:r>
              <a:rPr lang="en-US" sz="1200" dirty="0" err="1"/>
              <a:t>Galyna</a:t>
            </a:r>
            <a:r>
              <a:rPr lang="en-US" sz="1200" dirty="0"/>
              <a:t> </a:t>
            </a:r>
            <a:r>
              <a:rPr lang="en-US" sz="1200" dirty="0" err="1"/>
              <a:t>Tomashkevych</a:t>
            </a:r>
            <a:r>
              <a:rPr lang="en-US" sz="1200" dirty="0"/>
              <a:t>, Ivan </a:t>
            </a:r>
            <a:r>
              <a:rPr lang="en-US" sz="1200" dirty="0" err="1"/>
              <a:t>Topchii</a:t>
            </a:r>
            <a:r>
              <a:rPr lang="en-US" sz="1200" dirty="0"/>
              <a:t>, </a:t>
            </a:r>
            <a:r>
              <a:rPr lang="en-US" sz="1200" dirty="0" err="1"/>
              <a:t>Nadiya</a:t>
            </a:r>
            <a:r>
              <a:rPr lang="en-US" sz="1200" dirty="0"/>
              <a:t> </a:t>
            </a:r>
            <a:r>
              <a:rPr lang="en-US" sz="1200" dirty="0" err="1"/>
              <a:t>Tryshchuk</a:t>
            </a:r>
            <a:r>
              <a:rPr lang="en-US" sz="1200" dirty="0"/>
              <a:t>, </a:t>
            </a:r>
            <a:r>
              <a:rPr lang="en-US" sz="1200" dirty="0" err="1"/>
              <a:t>Vira</a:t>
            </a:r>
            <a:r>
              <a:rPr lang="en-US" sz="1200" dirty="0"/>
              <a:t> </a:t>
            </a:r>
            <a:r>
              <a:rPr lang="en-US" sz="1200" dirty="0" err="1"/>
              <a:t>Tseluyko</a:t>
            </a:r>
            <a:r>
              <a:rPr lang="en-US" sz="1200" dirty="0"/>
              <a:t>, </a:t>
            </a:r>
            <a:r>
              <a:rPr lang="en-US" sz="1200" dirty="0" err="1"/>
              <a:t>Vadym</a:t>
            </a:r>
            <a:r>
              <a:rPr lang="en-US" sz="1200" dirty="0"/>
              <a:t> </a:t>
            </a:r>
            <a:r>
              <a:rPr lang="en-US" sz="1200" dirty="0" err="1"/>
              <a:t>Vizir</a:t>
            </a:r>
            <a:r>
              <a:rPr lang="en-US" sz="1200" dirty="0"/>
              <a:t>, </a:t>
            </a:r>
            <a:r>
              <a:rPr lang="en-US" sz="1200" dirty="0" err="1"/>
              <a:t>Maryna</a:t>
            </a:r>
            <a:r>
              <a:rPr lang="en-US" sz="1200" dirty="0"/>
              <a:t> Vlasenko, </a:t>
            </a:r>
            <a:r>
              <a:rPr lang="en-US" sz="1200" dirty="0" err="1"/>
              <a:t>Tetiana</a:t>
            </a:r>
            <a:r>
              <a:rPr lang="en-US" sz="1200" dirty="0"/>
              <a:t> </a:t>
            </a:r>
            <a:r>
              <a:rPr lang="en-US" sz="1200" dirty="0" err="1"/>
              <a:t>Zlova</a:t>
            </a:r>
            <a:r>
              <a:rPr lang="en-US" sz="1200" dirty="0"/>
              <a:t>, and </a:t>
            </a:r>
            <a:r>
              <a:rPr lang="en-US" sz="1200" dirty="0" err="1"/>
              <a:t>Liliia</a:t>
            </a:r>
            <a:r>
              <a:rPr lang="en-US" sz="1200" dirty="0"/>
              <a:t> </a:t>
            </a:r>
            <a:r>
              <a:rPr lang="en-US" sz="1200" dirty="0" err="1" smtClean="0"/>
              <a:t>Zub</a:t>
            </a:r>
            <a:r>
              <a:rPr lang="en-US" sz="1200" dirty="0" smtClean="0"/>
              <a:t> </a:t>
            </a:r>
          </a:p>
          <a:p>
            <a:pPr marL="0" indent="0">
              <a:buNone/>
            </a:pPr>
            <a:r>
              <a:rPr lang="en-US" sz="1200" b="1" dirty="0" smtClean="0"/>
              <a:t>United </a:t>
            </a:r>
            <a:r>
              <a:rPr lang="en-US" sz="1200" b="1" dirty="0"/>
              <a:t>Arab Emirates:</a:t>
            </a:r>
            <a:r>
              <a:rPr lang="en-US" sz="1200" dirty="0"/>
              <a:t> Salah </a:t>
            </a:r>
            <a:r>
              <a:rPr lang="en-US" sz="1200" dirty="0" err="1" smtClean="0"/>
              <a:t>Abusnana</a:t>
            </a:r>
            <a:r>
              <a:rPr lang="en-US" sz="1200" dirty="0" smtClean="0"/>
              <a:t> and </a:t>
            </a:r>
            <a:r>
              <a:rPr lang="en-US" sz="1200" dirty="0"/>
              <a:t>Mohamed </a:t>
            </a:r>
            <a:r>
              <a:rPr lang="en-US" sz="1200" dirty="0" err="1" smtClean="0"/>
              <a:t>Railey</a:t>
            </a:r>
            <a:r>
              <a:rPr lang="en-US" sz="1200" dirty="0" smtClean="0"/>
              <a:t> </a:t>
            </a:r>
          </a:p>
          <a:p>
            <a:pPr marL="0" indent="0">
              <a:buNone/>
            </a:pPr>
            <a:r>
              <a:rPr lang="en-US" sz="1200" b="1" dirty="0" smtClean="0"/>
              <a:t>United </a:t>
            </a:r>
            <a:r>
              <a:rPr lang="en-US" sz="1200" b="1" dirty="0"/>
              <a:t>Kingdom:</a:t>
            </a:r>
            <a:r>
              <a:rPr lang="en-US" sz="1200" dirty="0"/>
              <a:t> Kamal </a:t>
            </a:r>
            <a:r>
              <a:rPr lang="en-US" sz="1200" dirty="0" err="1"/>
              <a:t>Abouglila</a:t>
            </a:r>
            <a:r>
              <a:rPr lang="en-US" sz="1200" dirty="0"/>
              <a:t>, Paul Ainsworth, </a:t>
            </a:r>
            <a:r>
              <a:rPr lang="en-US" sz="1200" dirty="0" err="1"/>
              <a:t>Zishan</a:t>
            </a:r>
            <a:r>
              <a:rPr lang="en-US" sz="1200" dirty="0"/>
              <a:t> Ali, </a:t>
            </a:r>
            <a:r>
              <a:rPr lang="en-US" sz="1200" dirty="0" err="1"/>
              <a:t>Vijayaraman</a:t>
            </a:r>
            <a:r>
              <a:rPr lang="en-US" sz="1200" dirty="0"/>
              <a:t> </a:t>
            </a:r>
            <a:r>
              <a:rPr lang="en-US" sz="1200" dirty="0" err="1"/>
              <a:t>Arutchelvam</a:t>
            </a:r>
            <a:r>
              <a:rPr lang="en-US" sz="1200" dirty="0"/>
              <a:t>, Maria Barnard, </a:t>
            </a:r>
            <a:r>
              <a:rPr lang="en-US" sz="1200" dirty="0" err="1"/>
              <a:t>Srikanth</a:t>
            </a:r>
            <a:r>
              <a:rPr lang="en-US" sz="1200" dirty="0"/>
              <a:t> Bellary, </a:t>
            </a:r>
            <a:r>
              <a:rPr lang="en-US" sz="1200" dirty="0" err="1"/>
              <a:t>Emyr</a:t>
            </a:r>
            <a:r>
              <a:rPr lang="en-US" sz="1200" dirty="0"/>
              <a:t> Davies, Mark Davies, Simon Davies, Alison Dawson, Mohsen El </a:t>
            </a:r>
            <a:r>
              <a:rPr lang="en-US" sz="1200" dirty="0" err="1"/>
              <a:t>Kossi</a:t>
            </a:r>
            <a:r>
              <a:rPr lang="en-US" sz="1200" dirty="0"/>
              <a:t>, Patrick English, Donald Fraser, Luigi </a:t>
            </a:r>
            <a:r>
              <a:rPr lang="en-US" sz="1200" dirty="0" err="1"/>
              <a:t>Gnudi</a:t>
            </a:r>
            <a:r>
              <a:rPr lang="en-US" sz="1200" dirty="0"/>
              <a:t>, Anthony </a:t>
            </a:r>
            <a:r>
              <a:rPr lang="en-US" sz="1200" dirty="0" err="1"/>
              <a:t>Gunstone</a:t>
            </a:r>
            <a:r>
              <a:rPr lang="en-US" sz="1200" dirty="0"/>
              <a:t>, Timothy Hall, </a:t>
            </a:r>
            <a:r>
              <a:rPr lang="en-US" sz="1200" dirty="0" err="1"/>
              <a:t>Wasim</a:t>
            </a:r>
            <a:r>
              <a:rPr lang="en-US" sz="1200" dirty="0"/>
              <a:t> </a:t>
            </a:r>
            <a:r>
              <a:rPr lang="en-US" sz="1200" dirty="0" err="1"/>
              <a:t>Hanif</a:t>
            </a:r>
            <a:r>
              <a:rPr lang="en-US" sz="1200" dirty="0"/>
              <a:t>, Alan Jackson, Andrew Johnson, Franklin Joseph, </a:t>
            </a:r>
            <a:r>
              <a:rPr lang="en-US" sz="1200" dirty="0" err="1"/>
              <a:t>Singhan</a:t>
            </a:r>
            <a:r>
              <a:rPr lang="en-US" sz="1200" dirty="0"/>
              <a:t> Krishnan, Mick </a:t>
            </a:r>
            <a:r>
              <a:rPr lang="en-US" sz="1200" dirty="0" err="1"/>
              <a:t>Kumwenda</a:t>
            </a:r>
            <a:r>
              <a:rPr lang="en-US" sz="1200" dirty="0"/>
              <a:t>, Iain MacDougall, Paul Nixon, Joseph O'Hare, Sam Philip, </a:t>
            </a:r>
            <a:r>
              <a:rPr lang="en-US" sz="1200" dirty="0" err="1"/>
              <a:t>Shenaz</a:t>
            </a:r>
            <a:r>
              <a:rPr lang="en-US" sz="1200" dirty="0"/>
              <a:t> </a:t>
            </a:r>
            <a:r>
              <a:rPr lang="en-US" sz="1200" dirty="0" err="1"/>
              <a:t>Ramtoola</a:t>
            </a:r>
            <a:r>
              <a:rPr lang="en-US" sz="1200" dirty="0"/>
              <a:t>, Manish </a:t>
            </a:r>
            <a:r>
              <a:rPr lang="en-US" sz="1200" dirty="0" err="1"/>
              <a:t>Saxena</a:t>
            </a:r>
            <a:r>
              <a:rPr lang="en-US" sz="1200" dirty="0"/>
              <a:t>, </a:t>
            </a:r>
            <a:r>
              <a:rPr lang="en-US" sz="1200" dirty="0" err="1"/>
              <a:t>Davesh</a:t>
            </a:r>
            <a:r>
              <a:rPr lang="en-US" sz="1200" dirty="0"/>
              <a:t> </a:t>
            </a:r>
            <a:r>
              <a:rPr lang="en-US" sz="1200" dirty="0" err="1"/>
              <a:t>Sennik</a:t>
            </a:r>
            <a:r>
              <a:rPr lang="en-US" sz="1200" dirty="0"/>
              <a:t>, Godwin Simon, </a:t>
            </a:r>
            <a:r>
              <a:rPr lang="en-US" sz="1200" dirty="0" err="1"/>
              <a:t>Baldev</a:t>
            </a:r>
            <a:r>
              <a:rPr lang="en-US" sz="1200" dirty="0"/>
              <a:t> Singh, Jeffrey Stephens, Anna </a:t>
            </a:r>
            <a:r>
              <a:rPr lang="en-US" sz="1200" dirty="0" err="1"/>
              <a:t>Strzelecka</a:t>
            </a:r>
            <a:r>
              <a:rPr lang="en-US" sz="1200" dirty="0"/>
              <a:t>, </a:t>
            </a:r>
            <a:r>
              <a:rPr lang="en-US" sz="1200" dirty="0" err="1"/>
              <a:t>Rehan</a:t>
            </a:r>
            <a:r>
              <a:rPr lang="en-US" sz="1200" dirty="0"/>
              <a:t> Symonds, Wayne Turner, Mona </a:t>
            </a:r>
            <a:r>
              <a:rPr lang="en-US" sz="1200" dirty="0" err="1"/>
              <a:t>Wahba</a:t>
            </a:r>
            <a:r>
              <a:rPr lang="en-US" sz="1200" dirty="0"/>
              <a:t>, John </a:t>
            </a:r>
            <a:r>
              <a:rPr lang="en-US" sz="1200" dirty="0" err="1"/>
              <a:t>Wakeling</a:t>
            </a:r>
            <a:r>
              <a:rPr lang="en-US" sz="1200" dirty="0"/>
              <a:t>, David Wheeler, and Peter </a:t>
            </a:r>
            <a:r>
              <a:rPr lang="en-US" sz="1200" dirty="0" err="1" smtClean="0"/>
              <a:t>Winocour</a:t>
            </a:r>
            <a:r>
              <a:rPr lang="en-US" sz="1200" dirty="0" smtClean="0"/>
              <a:t> </a:t>
            </a:r>
          </a:p>
          <a:p>
            <a:pPr marL="0" indent="0">
              <a:buNone/>
            </a:pPr>
            <a:r>
              <a:rPr lang="en-US" sz="1200" b="1" dirty="0" smtClean="0"/>
              <a:t>United </a:t>
            </a:r>
            <a:r>
              <a:rPr lang="en-US" sz="1200" b="1" dirty="0"/>
              <a:t>States: </a:t>
            </a:r>
            <a:r>
              <a:rPr lang="en-US" sz="1200" dirty="0"/>
              <a:t>Joseph Abdallah, </a:t>
            </a:r>
            <a:r>
              <a:rPr lang="en-US" sz="1200" dirty="0" err="1"/>
              <a:t>Raied</a:t>
            </a:r>
            <a:r>
              <a:rPr lang="en-US" sz="1200" dirty="0"/>
              <a:t> Abdullah, Matthew Abramowitz, </a:t>
            </a:r>
            <a:r>
              <a:rPr lang="en-US" sz="1200" dirty="0" err="1"/>
              <a:t>Idalia</a:t>
            </a:r>
            <a:r>
              <a:rPr lang="en-US" sz="1200" dirty="0"/>
              <a:t> Acosta, Joseph Aiello, Laura </a:t>
            </a:r>
            <a:r>
              <a:rPr lang="en-US" sz="1200" dirty="0" err="1"/>
              <a:t>Akright</a:t>
            </a:r>
            <a:r>
              <a:rPr lang="en-US" sz="1200" dirty="0"/>
              <a:t>, </a:t>
            </a:r>
            <a:r>
              <a:rPr lang="en-US" sz="1200" dirty="0" err="1"/>
              <a:t>Ayim</a:t>
            </a:r>
            <a:r>
              <a:rPr lang="en-US" sz="1200" dirty="0"/>
              <a:t> </a:t>
            </a:r>
            <a:r>
              <a:rPr lang="en-US" sz="1200" dirty="0" err="1"/>
              <a:t>Akyea-Djamson</a:t>
            </a:r>
            <a:r>
              <a:rPr lang="en-US" sz="1200" dirty="0"/>
              <a:t>, </a:t>
            </a:r>
            <a:r>
              <a:rPr lang="en-US" sz="1200" dirty="0" err="1"/>
              <a:t>Rajendran</a:t>
            </a:r>
            <a:r>
              <a:rPr lang="en-US" sz="1200" dirty="0"/>
              <a:t> </a:t>
            </a:r>
            <a:r>
              <a:rPr lang="en-US" sz="1200" dirty="0" err="1"/>
              <a:t>Alappan</a:t>
            </a:r>
            <a:r>
              <a:rPr lang="en-US" sz="1200" dirty="0"/>
              <a:t>, Radica </a:t>
            </a:r>
            <a:r>
              <a:rPr lang="en-US" sz="1200" dirty="0" err="1"/>
              <a:t>Alicic</a:t>
            </a:r>
            <a:r>
              <a:rPr lang="en-US" sz="1200" dirty="0"/>
              <a:t>, </a:t>
            </a:r>
            <a:r>
              <a:rPr lang="en-US" sz="1200" dirty="0" err="1"/>
              <a:t>Amer</a:t>
            </a:r>
            <a:r>
              <a:rPr lang="en-US" sz="1200" dirty="0"/>
              <a:t> Al-</a:t>
            </a:r>
            <a:r>
              <a:rPr lang="en-US" sz="1200" dirty="0" err="1"/>
              <a:t>Karadsheh</a:t>
            </a:r>
            <a:r>
              <a:rPr lang="en-US" sz="1200" dirty="0"/>
              <a:t>, Dale Crawford Allison, Carlos </a:t>
            </a:r>
            <a:r>
              <a:rPr lang="en-US" sz="1200" dirty="0" err="1"/>
              <a:t>Arauz</a:t>
            </a:r>
            <a:r>
              <a:rPr lang="en-US" sz="1200" dirty="0"/>
              <a:t>-Pacheco, </a:t>
            </a:r>
            <a:r>
              <a:rPr lang="en-US" sz="1200" dirty="0" err="1"/>
              <a:t>Shahabul</a:t>
            </a:r>
            <a:r>
              <a:rPr lang="en-US" sz="1200" dirty="0"/>
              <a:t> </a:t>
            </a:r>
            <a:r>
              <a:rPr lang="en-US" sz="1200" dirty="0" err="1"/>
              <a:t>Arfeen</a:t>
            </a:r>
            <a:r>
              <a:rPr lang="en-US" sz="1200" dirty="0"/>
              <a:t>, Ahmed </a:t>
            </a:r>
            <a:r>
              <a:rPr lang="en-US" sz="1200" dirty="0" err="1"/>
              <a:t>Arif</a:t>
            </a:r>
            <a:r>
              <a:rPr lang="en-US" sz="1200" dirty="0"/>
              <a:t>, </a:t>
            </a:r>
            <a:r>
              <a:rPr lang="en-US" sz="1200" dirty="0" err="1"/>
              <a:t>Moogali</a:t>
            </a:r>
            <a:r>
              <a:rPr lang="en-US" sz="1200" dirty="0"/>
              <a:t> Arvind, Naveen </a:t>
            </a:r>
            <a:r>
              <a:rPr lang="en-US" sz="1200" dirty="0" err="1"/>
              <a:t>Atray</a:t>
            </a:r>
            <a:r>
              <a:rPr lang="en-US" sz="1200" dirty="0"/>
              <a:t>, Ahmed </a:t>
            </a:r>
            <a:r>
              <a:rPr lang="en-US" sz="1200" dirty="0" err="1"/>
              <a:t>Awad</a:t>
            </a:r>
            <a:r>
              <a:rPr lang="en-US" sz="1200" dirty="0"/>
              <a:t>, George Bakris, Peggy Barnhill, Elizabeth </a:t>
            </a:r>
            <a:r>
              <a:rPr lang="en-US" sz="1200" dirty="0" err="1"/>
              <a:t>Barranco</a:t>
            </a:r>
            <a:r>
              <a:rPr lang="en-US" sz="1200" dirty="0"/>
              <a:t>, Carlos Barrera, Matthew </a:t>
            </a:r>
            <a:r>
              <a:rPr lang="en-US" sz="1200" dirty="0" err="1"/>
              <a:t>Beacom</a:t>
            </a:r>
            <a:r>
              <a:rPr lang="en-US" sz="1200" dirty="0"/>
              <a:t>, </a:t>
            </a:r>
            <a:r>
              <a:rPr lang="en-US" sz="1200" dirty="0" err="1"/>
              <a:t>Venkata</a:t>
            </a:r>
            <a:r>
              <a:rPr lang="en-US" sz="1200" dirty="0"/>
              <a:t> </a:t>
            </a:r>
            <a:r>
              <a:rPr lang="en-US" sz="1200" dirty="0" err="1"/>
              <a:t>Behara</a:t>
            </a:r>
            <a:r>
              <a:rPr lang="en-US" sz="1200" dirty="0"/>
              <a:t>, </a:t>
            </a:r>
            <a:r>
              <a:rPr lang="en-US" sz="1200" dirty="0" err="1"/>
              <a:t>Diogo</a:t>
            </a:r>
            <a:r>
              <a:rPr lang="en-US" sz="1200" dirty="0"/>
              <a:t> Belo, Rhonda Bentley-Lewis, Ramon </a:t>
            </a:r>
            <a:r>
              <a:rPr lang="en-US" sz="1200" dirty="0" err="1"/>
              <a:t>Berenguer</a:t>
            </a:r>
            <a:r>
              <a:rPr lang="en-US" sz="1200" dirty="0"/>
              <a:t>, Lidia Bermudez, </a:t>
            </a:r>
            <a:r>
              <a:rPr lang="en-US" sz="1200" dirty="0" err="1"/>
              <a:t>Marializa</a:t>
            </a:r>
            <a:r>
              <a:rPr lang="en-US" sz="1200" dirty="0"/>
              <a:t> Bernardo, </a:t>
            </a:r>
            <a:r>
              <a:rPr lang="en-US" sz="1200" dirty="0" err="1"/>
              <a:t>Mihaela</a:t>
            </a:r>
            <a:r>
              <a:rPr lang="en-US" sz="1200" dirty="0"/>
              <a:t> </a:t>
            </a:r>
            <a:r>
              <a:rPr lang="en-US" sz="1200" dirty="0" err="1"/>
              <a:t>Biscoveanu</a:t>
            </a:r>
            <a:r>
              <a:rPr lang="en-US" sz="1200" dirty="0"/>
              <a:t>, Cynthia Bowman-Stroud, Donald Brandon, Osvaldo </a:t>
            </a:r>
            <a:r>
              <a:rPr lang="en-US" sz="1200" dirty="0" err="1"/>
              <a:t>Brusco</a:t>
            </a:r>
            <a:r>
              <a:rPr lang="en-US" sz="1200" dirty="0"/>
              <a:t>, Robert Busch, </a:t>
            </a:r>
            <a:r>
              <a:rPr lang="en-US" sz="1200" dirty="0" err="1"/>
              <a:t>Yamil</a:t>
            </a:r>
            <a:r>
              <a:rPr lang="en-US" sz="1200" dirty="0"/>
              <a:t> Canaan, Alicia </a:t>
            </a:r>
            <a:r>
              <a:rPr lang="en-US" sz="1200" dirty="0" err="1"/>
              <a:t>Chilito</a:t>
            </a:r>
            <a:r>
              <a:rPr lang="en-US" sz="1200" dirty="0"/>
              <a:t>, Tom Christensen, Cynthia </a:t>
            </a:r>
            <a:r>
              <a:rPr lang="en-US" sz="1200" dirty="0" err="1"/>
              <a:t>Christiano</a:t>
            </a:r>
            <a:r>
              <a:rPr lang="en-US" sz="1200" dirty="0"/>
              <a:t>, Elena </a:t>
            </a:r>
            <a:r>
              <a:rPr lang="en-US" sz="1200" dirty="0" err="1"/>
              <a:t>Christofides</a:t>
            </a:r>
            <a:r>
              <a:rPr lang="en-US" sz="1200" dirty="0"/>
              <a:t>, </a:t>
            </a:r>
            <a:r>
              <a:rPr lang="en-US" sz="1200" dirty="0" err="1"/>
              <a:t>Caroucel</a:t>
            </a:r>
            <a:r>
              <a:rPr lang="en-US" sz="1200" dirty="0"/>
              <a:t> </a:t>
            </a:r>
            <a:r>
              <a:rPr lang="en-US" sz="1200" dirty="0" err="1"/>
              <a:t>Chuateco</a:t>
            </a:r>
            <a:r>
              <a:rPr lang="en-US" sz="1200" dirty="0"/>
              <a:t>, Kenneth Cohen, Robert Cohen, Debbie Cohen-Stein, Charles Cook, Daniel Coyne, Nizar </a:t>
            </a:r>
            <a:r>
              <a:rPr lang="en-US" sz="1200" dirty="0" err="1"/>
              <a:t>Daboul</a:t>
            </a:r>
            <a:r>
              <a:rPr lang="en-US" sz="1200" dirty="0"/>
              <a:t>, </a:t>
            </a:r>
            <a:r>
              <a:rPr lang="en-US" sz="1200" dirty="0" err="1"/>
              <a:t>Riad</a:t>
            </a:r>
            <a:r>
              <a:rPr lang="en-US" sz="1200" dirty="0"/>
              <a:t> </a:t>
            </a:r>
            <a:r>
              <a:rPr lang="en-US" sz="1200" dirty="0" err="1"/>
              <a:t>Darwish</a:t>
            </a:r>
            <a:r>
              <a:rPr lang="en-US" sz="1200" dirty="0"/>
              <a:t>, </a:t>
            </a:r>
            <a:r>
              <a:rPr lang="en-US" sz="1200" dirty="0" err="1"/>
              <a:t>Adarsh</a:t>
            </a:r>
            <a:r>
              <a:rPr lang="en-US" sz="1200" dirty="0"/>
              <a:t> </a:t>
            </a:r>
            <a:r>
              <a:rPr lang="en-US" sz="1200" dirty="0" err="1"/>
              <a:t>Daswani</a:t>
            </a:r>
            <a:r>
              <a:rPr lang="en-US" sz="1200" dirty="0"/>
              <a:t>, Kenneth Deck, Cyrus </a:t>
            </a:r>
            <a:r>
              <a:rPr lang="en-US" sz="1200" dirty="0" err="1"/>
              <a:t>Desouza</a:t>
            </a:r>
            <a:r>
              <a:rPr lang="en-US" sz="1200" dirty="0"/>
              <a:t>, </a:t>
            </a:r>
            <a:r>
              <a:rPr lang="en-US" sz="1200" dirty="0" err="1"/>
              <a:t>Devasmita</a:t>
            </a:r>
            <a:r>
              <a:rPr lang="en-US" sz="1200" dirty="0"/>
              <a:t> Dev, Monika </a:t>
            </a:r>
            <a:r>
              <a:rPr lang="en-US" sz="1200" dirty="0" err="1"/>
              <a:t>Dhillon</a:t>
            </a:r>
            <a:r>
              <a:rPr lang="en-US" sz="1200" dirty="0"/>
              <a:t>, </a:t>
            </a:r>
            <a:r>
              <a:rPr lang="en-US" sz="1200" dirty="0" err="1"/>
              <a:t>Sohan</a:t>
            </a:r>
            <a:r>
              <a:rPr lang="en-US" sz="1200" dirty="0"/>
              <a:t> </a:t>
            </a:r>
            <a:r>
              <a:rPr lang="en-US" sz="1200" dirty="0" err="1"/>
              <a:t>Dua</a:t>
            </a:r>
            <a:r>
              <a:rPr lang="en-US" sz="1200" dirty="0"/>
              <a:t>, Frank Eder, Ana Maria </a:t>
            </a:r>
            <a:r>
              <a:rPr lang="en-US" sz="1200" dirty="0" err="1"/>
              <a:t>Elosegui</a:t>
            </a:r>
            <a:r>
              <a:rPr lang="en-US" sz="1200" dirty="0"/>
              <a:t>, Mohamed El-</a:t>
            </a:r>
            <a:r>
              <a:rPr lang="en-US" sz="1200" dirty="0" err="1"/>
              <a:t>Shahawy</a:t>
            </a:r>
            <a:r>
              <a:rPr lang="en-US" sz="1200" dirty="0"/>
              <a:t>, John Ervin, Alberto </a:t>
            </a:r>
            <a:r>
              <a:rPr lang="en-US" sz="1200" dirty="0" err="1"/>
              <a:t>Esquenazi</a:t>
            </a:r>
            <a:r>
              <a:rPr lang="en-US" sz="1200" dirty="0"/>
              <a:t>, John Evans, Steven </a:t>
            </a:r>
            <a:r>
              <a:rPr lang="en-US" sz="1200" dirty="0" err="1"/>
              <a:t>Fishbane</a:t>
            </a:r>
            <a:r>
              <a:rPr lang="en-US" sz="1200" dirty="0"/>
              <a:t>, Juan Frias, Eugenia Galindo-Ramos, Claude </a:t>
            </a:r>
            <a:r>
              <a:rPr lang="en-US" sz="1200" dirty="0" err="1"/>
              <a:t>Galphin</a:t>
            </a:r>
            <a:r>
              <a:rPr lang="en-US" sz="1200" dirty="0"/>
              <a:t>, </a:t>
            </a:r>
            <a:r>
              <a:rPr lang="en-US" sz="1200" dirty="0" err="1"/>
              <a:t>Adline</a:t>
            </a:r>
            <a:r>
              <a:rPr lang="en-US" sz="1200" dirty="0"/>
              <a:t> Ghazi, Enrique Gonzalez, David </a:t>
            </a:r>
            <a:r>
              <a:rPr lang="en-US" sz="1200" dirty="0" err="1"/>
              <a:t>Gorson</a:t>
            </a:r>
            <a:r>
              <a:rPr lang="en-US" sz="1200" dirty="0"/>
              <a:t>, </a:t>
            </a:r>
            <a:r>
              <a:rPr lang="en-US" sz="1200" dirty="0" err="1"/>
              <a:t>Anupama</a:t>
            </a:r>
            <a:r>
              <a:rPr lang="en-US" sz="1200" dirty="0"/>
              <a:t> Gowda, Barbara Greco, Stephen Grubb, Rakesh Gulati, Jamal </a:t>
            </a:r>
            <a:r>
              <a:rPr lang="en-US" sz="1200" dirty="0" err="1"/>
              <a:t>Hammoud</a:t>
            </a:r>
            <a:r>
              <a:rPr lang="en-US" sz="1200" dirty="0"/>
              <a:t>, Stuart </a:t>
            </a:r>
            <a:r>
              <a:rPr lang="en-US" sz="1200" dirty="0" err="1"/>
              <a:t>Handelsman</a:t>
            </a:r>
            <a:r>
              <a:rPr lang="en-US" sz="1200" dirty="0"/>
              <a:t>, Israel Hartman, Kenneth </a:t>
            </a:r>
            <a:r>
              <a:rPr lang="en-US" sz="1200" dirty="0" err="1"/>
              <a:t>Hershon</a:t>
            </a:r>
            <a:r>
              <a:rPr lang="en-US" sz="1200" dirty="0"/>
              <a:t>, Daniel </a:t>
            </a:r>
            <a:r>
              <a:rPr lang="en-US" sz="1200" dirty="0" err="1"/>
              <a:t>Hiser</a:t>
            </a:r>
            <a:r>
              <a:rPr lang="en-US" sz="1200" dirty="0"/>
              <a:t>, George Hon, </a:t>
            </a:r>
            <a:r>
              <a:rPr lang="en-US" sz="1200" dirty="0" err="1"/>
              <a:t>Radu</a:t>
            </a:r>
            <a:r>
              <a:rPr lang="en-US" sz="1200" dirty="0"/>
              <a:t> Jacob, Maria Jaime, </a:t>
            </a:r>
            <a:r>
              <a:rPr lang="en-US" sz="1200" dirty="0" err="1"/>
              <a:t>Aamir</a:t>
            </a:r>
            <a:r>
              <a:rPr lang="en-US" sz="1200" dirty="0"/>
              <a:t> Jamal, Charles </a:t>
            </a:r>
            <a:r>
              <a:rPr lang="en-US" sz="1200" dirty="0" err="1"/>
              <a:t>Kaupke</a:t>
            </a:r>
            <a:r>
              <a:rPr lang="en-US" sz="1200" dirty="0"/>
              <a:t>, Gerald </a:t>
            </a:r>
            <a:r>
              <a:rPr lang="en-US" sz="1200" dirty="0" err="1"/>
              <a:t>Keightley</a:t>
            </a:r>
            <a:r>
              <a:rPr lang="en-US" sz="1200" dirty="0"/>
              <a:t>, Elizabeth Kern, </a:t>
            </a:r>
            <a:r>
              <a:rPr lang="en-US" sz="1200" dirty="0" err="1"/>
              <a:t>Rakhi</a:t>
            </a:r>
            <a:r>
              <a:rPr lang="en-US" sz="1200" dirty="0"/>
              <a:t> Khanna, </a:t>
            </a:r>
            <a:r>
              <a:rPr lang="en-US" sz="1200" dirty="0" err="1"/>
              <a:t>Zeid</a:t>
            </a:r>
            <a:r>
              <a:rPr lang="en-US" sz="1200" dirty="0"/>
              <a:t> </a:t>
            </a:r>
            <a:r>
              <a:rPr lang="en-US" sz="1200" dirty="0" err="1"/>
              <a:t>Khitan</a:t>
            </a:r>
            <a:r>
              <a:rPr lang="en-US" sz="1200" dirty="0"/>
              <a:t>, Sun Kim, Nelson </a:t>
            </a:r>
            <a:r>
              <a:rPr lang="en-US" sz="1200" dirty="0" err="1" smtClean="0"/>
              <a:t>Kopyt</a:t>
            </a:r>
            <a:r>
              <a:rPr lang="en-US" sz="1200" dirty="0"/>
              <a:t>, </a:t>
            </a:r>
            <a:r>
              <a:rPr lang="en-US" sz="1200" dirty="0" err="1"/>
              <a:t>Csaba</a:t>
            </a:r>
            <a:r>
              <a:rPr lang="en-US" sz="1200" dirty="0"/>
              <a:t> </a:t>
            </a:r>
            <a:r>
              <a:rPr lang="en-US" sz="1200" dirty="0" err="1"/>
              <a:t>Kovesdy</a:t>
            </a:r>
            <a:r>
              <a:rPr lang="en-US" sz="1200" dirty="0"/>
              <a:t>, Gopal Krishna, Jeffrey (Jay) </a:t>
            </a:r>
            <a:r>
              <a:rPr lang="en-US" sz="1200" dirty="0" err="1"/>
              <a:t>Kropp</a:t>
            </a:r>
            <a:r>
              <a:rPr lang="en-US" sz="1200" dirty="0"/>
              <a:t>, </a:t>
            </a:r>
            <a:r>
              <a:rPr lang="en-US" sz="1200" dirty="0" err="1"/>
              <a:t>Amrendra</a:t>
            </a:r>
            <a:r>
              <a:rPr lang="en-US" sz="1200" dirty="0"/>
              <a:t> Kumar, Jayant Kumar, Neil Kumar, Jorge </a:t>
            </a:r>
            <a:r>
              <a:rPr lang="en-US" sz="1200" dirty="0" err="1"/>
              <a:t>Kusnir</a:t>
            </a:r>
            <a:r>
              <a:rPr lang="en-US" sz="1200" dirty="0"/>
              <a:t>, Wendy Lane, Mary Lawrence, Lawrence </a:t>
            </a:r>
            <a:r>
              <a:rPr lang="en-US" sz="1200" dirty="0" err="1"/>
              <a:t>Lehrner</a:t>
            </a:r>
            <a:r>
              <a:rPr lang="en-US" sz="1200" dirty="0"/>
              <a:t>, John Lentz, Dennis Levinson, Derek Lewis, Kenneth </a:t>
            </a:r>
            <a:r>
              <a:rPr lang="en-US" sz="1200" dirty="0" err="1"/>
              <a:t>Liss</a:t>
            </a:r>
            <a:r>
              <a:rPr lang="en-US" sz="1200" dirty="0"/>
              <a:t>, Andreas Maddux, </a:t>
            </a:r>
            <a:r>
              <a:rPr lang="en-US" sz="1200" dirty="0" err="1"/>
              <a:t>Hiralal</a:t>
            </a:r>
            <a:r>
              <a:rPr lang="en-US" sz="1200" dirty="0"/>
              <a:t> </a:t>
            </a:r>
            <a:r>
              <a:rPr lang="en-US" sz="1200" dirty="0" err="1"/>
              <a:t>Maheshwari</a:t>
            </a:r>
            <a:r>
              <a:rPr lang="en-US" sz="1200" dirty="0"/>
              <a:t>, </a:t>
            </a:r>
            <a:r>
              <a:rPr lang="en-US" sz="1200" dirty="0" err="1"/>
              <a:t>Sreedhar</a:t>
            </a:r>
            <a:r>
              <a:rPr lang="en-US" sz="1200" dirty="0"/>
              <a:t> </a:t>
            </a:r>
            <a:r>
              <a:rPr lang="en-US" sz="1200" dirty="0" err="1"/>
              <a:t>Mandayam</a:t>
            </a:r>
            <a:r>
              <a:rPr lang="en-US" sz="1200" dirty="0"/>
              <a:t>, </a:t>
            </a:r>
            <a:r>
              <a:rPr lang="en-US" sz="1200" dirty="0" err="1"/>
              <a:t>Isam</a:t>
            </a:r>
            <a:r>
              <a:rPr lang="en-US" sz="1200" dirty="0"/>
              <a:t> </a:t>
            </a:r>
            <a:r>
              <a:rPr lang="en-US" sz="1200" dirty="0" err="1"/>
              <a:t>Marar</a:t>
            </a:r>
            <a:r>
              <a:rPr lang="en-US" sz="1200" dirty="0"/>
              <a:t>, </a:t>
            </a:r>
            <a:r>
              <a:rPr lang="en-US" sz="1200" dirty="0" err="1"/>
              <a:t>Bhasker</a:t>
            </a:r>
            <a:r>
              <a:rPr lang="en-US" sz="1200" dirty="0"/>
              <a:t> Mehta, John Middleton, Jorge </a:t>
            </a:r>
            <a:r>
              <a:rPr lang="en-US" sz="1200" dirty="0" err="1"/>
              <a:t>Mordujovich</a:t>
            </a:r>
            <a:r>
              <a:rPr lang="en-US" sz="1200" dirty="0"/>
              <a:t>, Ramon </a:t>
            </a:r>
            <a:r>
              <a:rPr lang="en-US" sz="1200" dirty="0" err="1"/>
              <a:t>Moreda</a:t>
            </a:r>
            <a:r>
              <a:rPr lang="en-US" sz="1200" dirty="0"/>
              <a:t>, </a:t>
            </a:r>
            <a:r>
              <a:rPr lang="en-US" sz="1200" dirty="0" err="1"/>
              <a:t>Moustafa</a:t>
            </a:r>
            <a:r>
              <a:rPr lang="en-US" sz="1200" dirty="0"/>
              <a:t> </a:t>
            </a:r>
            <a:r>
              <a:rPr lang="en-US" sz="1200" dirty="0" err="1"/>
              <a:t>Moustafa</a:t>
            </a:r>
            <a:r>
              <a:rPr lang="en-US" sz="1200" dirty="0"/>
              <a:t>, Samuel </a:t>
            </a:r>
            <a:r>
              <a:rPr lang="en-US" sz="1200" dirty="0" err="1"/>
              <a:t>Mujica</a:t>
            </a:r>
            <a:r>
              <a:rPr lang="en-US" sz="1200" dirty="0"/>
              <a:t> </a:t>
            </a:r>
            <a:r>
              <a:rPr lang="en-US" sz="1200" dirty="0" err="1"/>
              <a:t>Trenche</a:t>
            </a:r>
            <a:r>
              <a:rPr lang="en-US" sz="1200" dirty="0"/>
              <a:t>, </a:t>
            </a:r>
            <a:r>
              <a:rPr lang="en-US" sz="1200" dirty="0" err="1"/>
              <a:t>Mohanram</a:t>
            </a:r>
            <a:r>
              <a:rPr lang="en-US" sz="1200" dirty="0"/>
              <a:t> Narayanan, Javier </a:t>
            </a:r>
            <a:r>
              <a:rPr lang="en-US" sz="1200" dirty="0" err="1"/>
              <a:t>Narvarte</a:t>
            </a:r>
            <a:r>
              <a:rPr lang="en-US" sz="1200" dirty="0"/>
              <a:t>, </a:t>
            </a:r>
            <a:r>
              <a:rPr lang="en-US" sz="1200" dirty="0" err="1"/>
              <a:t>Tareq</a:t>
            </a:r>
            <a:r>
              <a:rPr lang="en-US" sz="1200" dirty="0"/>
              <a:t> </a:t>
            </a:r>
            <a:r>
              <a:rPr lang="en-US" sz="1200" dirty="0" err="1"/>
              <a:t>Nassar</a:t>
            </a:r>
            <a:r>
              <a:rPr lang="en-US" sz="1200" dirty="0"/>
              <a:t>, George Newman, Brian Nichol, Philip Nicol, </a:t>
            </a:r>
            <a:r>
              <a:rPr lang="en-US" sz="1200" dirty="0" err="1"/>
              <a:t>Josier</a:t>
            </a:r>
            <a:r>
              <a:rPr lang="en-US" sz="1200" dirty="0"/>
              <a:t> </a:t>
            </a:r>
            <a:r>
              <a:rPr lang="en-US" sz="1200" dirty="0" err="1"/>
              <a:t>Nisnisan</a:t>
            </a:r>
            <a:r>
              <a:rPr lang="en-US" sz="1200" dirty="0"/>
              <a:t>, A. </a:t>
            </a:r>
            <a:r>
              <a:rPr lang="en-US" sz="1200" dirty="0" err="1"/>
              <a:t>Kaldun</a:t>
            </a:r>
            <a:r>
              <a:rPr lang="en-US" sz="1200" dirty="0"/>
              <a:t> </a:t>
            </a:r>
            <a:r>
              <a:rPr lang="en-US" sz="1200" dirty="0" err="1"/>
              <a:t>Nossuli</a:t>
            </a:r>
            <a:r>
              <a:rPr lang="en-US" sz="1200" dirty="0"/>
              <a:t>, Chamberlain </a:t>
            </a:r>
            <a:r>
              <a:rPr lang="en-US" sz="1200" dirty="0" err="1"/>
              <a:t>Obialo</a:t>
            </a:r>
            <a:r>
              <a:rPr lang="en-US" sz="1200" dirty="0"/>
              <a:t>, Sarah </a:t>
            </a:r>
            <a:r>
              <a:rPr lang="en-US" sz="1200" dirty="0" err="1"/>
              <a:t>Olelewe</a:t>
            </a:r>
            <a:r>
              <a:rPr lang="en-US" sz="1200" dirty="0"/>
              <a:t>, Michael Oliver, Andrew O'Shaughnessy, John Padron, </a:t>
            </a:r>
            <a:r>
              <a:rPr lang="en-US" sz="1200" dirty="0" err="1"/>
              <a:t>Rohit</a:t>
            </a:r>
            <a:r>
              <a:rPr lang="en-US" sz="1200" dirty="0"/>
              <a:t> </a:t>
            </a:r>
            <a:r>
              <a:rPr lang="en-US" sz="1200" dirty="0" err="1"/>
              <a:t>Pankhaniya</a:t>
            </a:r>
            <a:r>
              <a:rPr lang="en-US" sz="1200" dirty="0"/>
              <a:t>, Reginald Parker, </a:t>
            </a:r>
            <a:r>
              <a:rPr lang="en-US" sz="1200" dirty="0" err="1"/>
              <a:t>Devesh</a:t>
            </a:r>
            <a:r>
              <a:rPr lang="en-US" sz="1200" dirty="0"/>
              <a:t> Patel, </a:t>
            </a:r>
            <a:r>
              <a:rPr lang="en-US" sz="1200" dirty="0" err="1"/>
              <a:t>Gnyandev</a:t>
            </a:r>
            <a:r>
              <a:rPr lang="en-US" sz="1200" dirty="0"/>
              <a:t> Patel, Nina Patel, Humberto </a:t>
            </a:r>
            <a:r>
              <a:rPr lang="en-US" sz="1200" dirty="0" err="1"/>
              <a:t>Pavon</a:t>
            </a:r>
            <a:r>
              <a:rPr lang="en-US" sz="1200" dirty="0"/>
              <a:t>, Armando Perez, Carlos Perez, Alan Perlman, </a:t>
            </a:r>
            <a:r>
              <a:rPr lang="en-US" sz="1200" dirty="0" err="1"/>
              <a:t>Karlton</a:t>
            </a:r>
            <a:r>
              <a:rPr lang="en-US" sz="1200" dirty="0"/>
              <a:t> Pettis, Walter Pharr, Andrea Phillips, Raman </a:t>
            </a:r>
            <a:r>
              <a:rPr lang="en-US" sz="1200" dirty="0" err="1"/>
              <a:t>Purighalla</a:t>
            </a:r>
            <a:r>
              <a:rPr lang="en-US" sz="1200" dirty="0"/>
              <a:t>, Luis Quesada-Suarez, Rajiv </a:t>
            </a:r>
            <a:r>
              <a:rPr lang="en-US" sz="1200" dirty="0" err="1"/>
              <a:t>Ranjan</a:t>
            </a:r>
            <a:r>
              <a:rPr lang="en-US" sz="1200" dirty="0"/>
              <a:t>, Sanjeev </a:t>
            </a:r>
            <a:r>
              <a:rPr lang="en-US" sz="1200" dirty="0" err="1"/>
              <a:t>Rastogi</a:t>
            </a:r>
            <a:r>
              <a:rPr lang="en-US" sz="1200" dirty="0"/>
              <a:t>, </a:t>
            </a:r>
            <a:r>
              <a:rPr lang="en-US" sz="1200" dirty="0" err="1"/>
              <a:t>Jakkidi</a:t>
            </a:r>
            <a:r>
              <a:rPr lang="en-US" sz="1200" dirty="0"/>
              <a:t> Reddy, Marc Rendell, Lisa Rich, Michael Robinson, Hector Rodriguez, Sylvia Rosas, </a:t>
            </a:r>
            <a:r>
              <a:rPr lang="en-US" sz="1200" dirty="0" err="1"/>
              <a:t>Fadi</a:t>
            </a:r>
            <a:r>
              <a:rPr lang="en-US" sz="1200" dirty="0"/>
              <a:t> Saba, </a:t>
            </a:r>
            <a:r>
              <a:rPr lang="en-US" sz="1200" dirty="0" err="1"/>
              <a:t>Rallabhandi</a:t>
            </a:r>
            <a:r>
              <a:rPr lang="en-US" sz="1200" dirty="0"/>
              <a:t> </a:t>
            </a:r>
            <a:r>
              <a:rPr lang="en-US" sz="1200" dirty="0" err="1"/>
              <a:t>Sankaram</a:t>
            </a:r>
            <a:r>
              <a:rPr lang="en-US" sz="1200" dirty="0"/>
              <a:t>, Ravi Sarin, Robert </a:t>
            </a:r>
            <a:r>
              <a:rPr lang="en-US" sz="1200" dirty="0" err="1"/>
              <a:t>Schreiman</a:t>
            </a:r>
            <a:r>
              <a:rPr lang="en-US" sz="1200" dirty="0"/>
              <a:t>, David Scott, Mohamed </a:t>
            </a:r>
            <a:r>
              <a:rPr lang="en-US" sz="1200" dirty="0" err="1"/>
              <a:t>Sekkarie</a:t>
            </a:r>
            <a:r>
              <a:rPr lang="en-US" sz="1200" dirty="0"/>
              <a:t>, John Sensenbrenner, Muhammad </a:t>
            </a:r>
            <a:r>
              <a:rPr lang="en-US" sz="1200" dirty="0" err="1"/>
              <a:t>Shakeel</a:t>
            </a:r>
            <a:r>
              <a:rPr lang="en-US" sz="1200" dirty="0"/>
              <a:t>, Michael </a:t>
            </a:r>
            <a:r>
              <a:rPr lang="en-US" sz="1200" dirty="0" err="1"/>
              <a:t>Shanik</a:t>
            </a:r>
            <a:r>
              <a:rPr lang="en-US" sz="1200" dirty="0"/>
              <a:t>, Sylvia Shaw, Stephen Smith, Richard Solomon, Amy Sprague, Leslie Spry, </a:t>
            </a:r>
            <a:r>
              <a:rPr lang="en-US" sz="1200" dirty="0" err="1"/>
              <a:t>Pusadee</a:t>
            </a:r>
            <a:r>
              <a:rPr lang="en-US" sz="1200" dirty="0"/>
              <a:t> </a:t>
            </a:r>
            <a:r>
              <a:rPr lang="en-US" sz="1200" dirty="0" err="1"/>
              <a:t>Suchinda</a:t>
            </a:r>
            <a:r>
              <a:rPr lang="en-US" sz="1200" dirty="0"/>
              <a:t>, </a:t>
            </a:r>
            <a:r>
              <a:rPr lang="en-US" sz="1200" dirty="0" err="1"/>
              <a:t>Senan</a:t>
            </a:r>
            <a:r>
              <a:rPr lang="en-US" sz="1200" dirty="0"/>
              <a:t> Sultan, </a:t>
            </a:r>
            <a:r>
              <a:rPr lang="en-US" sz="1200" dirty="0" err="1"/>
              <a:t>Prasanth</a:t>
            </a:r>
            <a:r>
              <a:rPr lang="en-US" sz="1200" dirty="0"/>
              <a:t> </a:t>
            </a:r>
            <a:r>
              <a:rPr lang="en-US" sz="1200" dirty="0" err="1"/>
              <a:t>Surampudi</a:t>
            </a:r>
            <a:r>
              <a:rPr lang="en-US" sz="1200" dirty="0"/>
              <a:t>, Sherry </a:t>
            </a:r>
            <a:r>
              <a:rPr lang="en-US" sz="1200" dirty="0" err="1"/>
              <a:t>Sussman</a:t>
            </a:r>
            <a:r>
              <a:rPr lang="en-US" sz="1200" dirty="0"/>
              <a:t>, </a:t>
            </a:r>
            <a:r>
              <a:rPr lang="en-US" sz="1200" dirty="0" err="1"/>
              <a:t>Anjanette</a:t>
            </a:r>
            <a:r>
              <a:rPr lang="en-US" sz="1200" dirty="0"/>
              <a:t> Tan, Antonio </a:t>
            </a:r>
            <a:r>
              <a:rPr lang="en-US" sz="1200" dirty="0" err="1"/>
              <a:t>Terrelonge</a:t>
            </a:r>
            <a:r>
              <a:rPr lang="en-US" sz="1200" dirty="0"/>
              <a:t>, Michael Thompson, Fernando </a:t>
            </a:r>
            <a:r>
              <a:rPr lang="en-US" sz="1200" dirty="0" err="1"/>
              <a:t>Trespalacios</a:t>
            </a:r>
            <a:r>
              <a:rPr lang="en-US" sz="1200" dirty="0"/>
              <a:t>, Bruce </a:t>
            </a:r>
            <a:r>
              <a:rPr lang="en-US" sz="1200" dirty="0" err="1"/>
              <a:t>Trippe</a:t>
            </a:r>
            <a:r>
              <a:rPr lang="en-US" sz="1200" dirty="0"/>
              <a:t>, </a:t>
            </a:r>
            <a:r>
              <a:rPr lang="en-US" sz="1200" dirty="0" err="1"/>
              <a:t>Pilar</a:t>
            </a:r>
            <a:r>
              <a:rPr lang="en-US" sz="1200" dirty="0"/>
              <a:t> </a:t>
            </a:r>
            <a:r>
              <a:rPr lang="en-US" sz="1200" dirty="0" err="1"/>
              <a:t>Trueba</a:t>
            </a:r>
            <a:r>
              <a:rPr lang="en-US" sz="1200" dirty="0"/>
              <a:t>, Marcel </a:t>
            </a:r>
            <a:r>
              <a:rPr lang="en-US" sz="1200" dirty="0" err="1"/>
              <a:t>Twahirwa</a:t>
            </a:r>
            <a:r>
              <a:rPr lang="en-US" sz="1200" dirty="0"/>
              <a:t>, John </a:t>
            </a:r>
            <a:r>
              <a:rPr lang="en-US" sz="1200" dirty="0" err="1"/>
              <a:t>Updegrove</a:t>
            </a:r>
            <a:r>
              <a:rPr lang="en-US" sz="1200" dirty="0"/>
              <a:t>, Peter Van Buren, Mark </a:t>
            </a:r>
            <a:r>
              <a:rPr lang="en-US" sz="1200" dirty="0" err="1"/>
              <a:t>Vannorsdall</a:t>
            </a:r>
            <a:r>
              <a:rPr lang="en-US" sz="1200" dirty="0"/>
              <a:t>, </a:t>
            </a:r>
            <a:r>
              <a:rPr lang="en-US" sz="1200" dirty="0" err="1"/>
              <a:t>Freemu</a:t>
            </a:r>
            <a:r>
              <a:rPr lang="en-US" sz="1200" dirty="0"/>
              <a:t> Varghese, Pedro Velasquez-</a:t>
            </a:r>
            <a:r>
              <a:rPr lang="en-US" sz="1200" dirty="0" err="1"/>
              <a:t>Mieyer</a:t>
            </a:r>
            <a:r>
              <a:rPr lang="en-US" sz="1200" dirty="0"/>
              <a:t>, </a:t>
            </a:r>
            <a:r>
              <a:rPr lang="en-US" sz="1200" dirty="0" err="1"/>
              <a:t>Sailaja</a:t>
            </a:r>
            <a:r>
              <a:rPr lang="en-US" sz="1200" dirty="0"/>
              <a:t> </a:t>
            </a:r>
            <a:r>
              <a:rPr lang="en-US" sz="1200" dirty="0" err="1"/>
              <a:t>Ventrapragada</a:t>
            </a:r>
            <a:r>
              <a:rPr lang="en-US" sz="1200" dirty="0"/>
              <a:t>, </a:t>
            </a:r>
            <a:r>
              <a:rPr lang="en-US" sz="1200" dirty="0" err="1"/>
              <a:t>Goga</a:t>
            </a:r>
            <a:r>
              <a:rPr lang="en-US" sz="1200" dirty="0"/>
              <a:t> </a:t>
            </a:r>
            <a:r>
              <a:rPr lang="en-US" sz="1200" dirty="0" err="1"/>
              <a:t>Vukotic</a:t>
            </a:r>
            <a:r>
              <a:rPr lang="en-US" sz="1200" dirty="0"/>
              <a:t>, </a:t>
            </a:r>
            <a:r>
              <a:rPr lang="en-US" sz="1200" dirty="0" err="1"/>
              <a:t>Khurram</a:t>
            </a:r>
            <a:r>
              <a:rPr lang="en-US" sz="1200" dirty="0"/>
              <a:t> </a:t>
            </a:r>
            <a:r>
              <a:rPr lang="en-US" sz="1200" dirty="0" err="1"/>
              <a:t>Wadud</a:t>
            </a:r>
            <a:r>
              <a:rPr lang="en-US" sz="1200" dirty="0"/>
              <a:t>, Mark Warren, Henry Watson, Ronald Watts, Daniel Weiner, James Welker, Jean Welsh, Shelley Williams, and Michelle </a:t>
            </a:r>
            <a:r>
              <a:rPr lang="en-US" sz="1200" dirty="0" err="1" smtClean="0"/>
              <a:t>Zaniewski</a:t>
            </a:r>
            <a:r>
              <a:rPr lang="en-US" sz="1200" dirty="0" smtClean="0"/>
              <a:t>-Singh</a:t>
            </a:r>
            <a:endParaRPr lang="en-US" sz="12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12268200" cy="45720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/>
              <a:t>Thanks to the Participants and the following people for their contributions: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8418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4.44444E-6 L 0 -5.45 " pathEditMode="relative" rAng="0" ptsTypes="AA">
                                      <p:cBhvr>
                                        <p:cTn id="6" dur="5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875E-6 4.44444E-6 L -1.875E-6 -5.45 " pathEditMode="relative" rAng="0" ptsTypes="AA">
                                      <p:cBhvr>
                                        <p:cTn id="8" dur="5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08333E-6 4.44444E-6 L 2.08333E-6 -5.45 " pathEditMode="relative" rAng="0" ptsTypes="AA">
                                      <p:cBhvr>
                                        <p:cTn id="10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81000" y="563247"/>
            <a:ext cx="11430000" cy="492443"/>
          </a:xfrm>
        </p:spPr>
        <p:txBody>
          <a:bodyPr/>
          <a:lstStyle/>
          <a:p>
            <a:r>
              <a:rPr lang="en-US" dirty="0"/>
              <a:t>Diabetic Kidney Disease Shortens Life Span by 16 Years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6434473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Wen CP, et al. </a:t>
            </a:r>
            <a:r>
              <a:rPr lang="en-US" sz="900" i="1" dirty="0">
                <a:solidFill>
                  <a:schemeClr val="bg1"/>
                </a:solidFill>
              </a:rPr>
              <a:t>Kidney Int.</a:t>
            </a:r>
            <a:r>
              <a:rPr lang="en-US" sz="900" dirty="0">
                <a:solidFill>
                  <a:schemeClr val="bg1"/>
                </a:solidFill>
              </a:rPr>
              <a:t> 2017;92(2):388-396.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86800" y="15240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/>
            <a:r>
              <a:rPr lang="en-US" altLang="de-DE" sz="2000" dirty="0">
                <a:solidFill>
                  <a:srgbClr val="000000"/>
                </a:solidFill>
                <a:latin typeface="+mj-lt"/>
              </a:rPr>
              <a:t>Life span loss with: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de-DE" sz="2000" dirty="0">
                <a:solidFill>
                  <a:srgbClr val="000000"/>
                </a:solidFill>
                <a:latin typeface="+mj-lt"/>
              </a:rPr>
              <a:t>Early CKD: 6 years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de-DE" sz="2000" dirty="0">
                <a:solidFill>
                  <a:srgbClr val="000000"/>
                </a:solidFill>
                <a:latin typeface="+mj-lt"/>
              </a:rPr>
              <a:t>Diabetes: 10 years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de-DE" sz="2000" dirty="0">
                <a:solidFill>
                  <a:srgbClr val="000000"/>
                </a:solidFill>
                <a:latin typeface="+mj-lt"/>
              </a:rPr>
              <a:t>Early DKD: 16 years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B061DA-2F49-0240-8033-F9DEFAA39B62}"/>
              </a:ext>
            </a:extLst>
          </p:cNvPr>
          <p:cNvCxnSpPr/>
          <p:nvPr/>
        </p:nvCxnSpPr>
        <p:spPr bwMode="auto">
          <a:xfrm>
            <a:off x="1113040" y="1332837"/>
            <a:ext cx="7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87CCA7-34CE-2B42-8320-626971B3F64F}"/>
              </a:ext>
            </a:extLst>
          </p:cNvPr>
          <p:cNvCxnSpPr/>
          <p:nvPr/>
        </p:nvCxnSpPr>
        <p:spPr bwMode="auto">
          <a:xfrm>
            <a:off x="1113040" y="1728584"/>
            <a:ext cx="7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B24853-96F7-3248-9A73-EBB1C272C9A1}"/>
              </a:ext>
            </a:extLst>
          </p:cNvPr>
          <p:cNvCxnSpPr/>
          <p:nvPr/>
        </p:nvCxnSpPr>
        <p:spPr bwMode="auto">
          <a:xfrm>
            <a:off x="1113040" y="2512839"/>
            <a:ext cx="7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0B5E679-048E-174C-8E3E-941A8414C1E4}"/>
              </a:ext>
            </a:extLst>
          </p:cNvPr>
          <p:cNvCxnSpPr/>
          <p:nvPr/>
        </p:nvCxnSpPr>
        <p:spPr bwMode="auto">
          <a:xfrm>
            <a:off x="1113040" y="3298253"/>
            <a:ext cx="7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616668-8435-6543-9BF5-F4699D484795}"/>
              </a:ext>
            </a:extLst>
          </p:cNvPr>
          <p:cNvCxnSpPr/>
          <p:nvPr/>
        </p:nvCxnSpPr>
        <p:spPr bwMode="auto">
          <a:xfrm>
            <a:off x="1113040" y="4069507"/>
            <a:ext cx="7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5B0988-653C-0646-8BF9-C03FCAF302DE}"/>
              </a:ext>
            </a:extLst>
          </p:cNvPr>
          <p:cNvCxnSpPr/>
          <p:nvPr/>
        </p:nvCxnSpPr>
        <p:spPr bwMode="auto">
          <a:xfrm>
            <a:off x="1113040" y="4458046"/>
            <a:ext cx="7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45732DD-E89F-1346-BA28-379A303B4938}"/>
              </a:ext>
            </a:extLst>
          </p:cNvPr>
          <p:cNvCxnSpPr/>
          <p:nvPr/>
        </p:nvCxnSpPr>
        <p:spPr bwMode="auto">
          <a:xfrm>
            <a:off x="1113040" y="2125459"/>
            <a:ext cx="7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4E4C7B0-AEF9-A444-AAA1-8F12D3231C97}"/>
              </a:ext>
            </a:extLst>
          </p:cNvPr>
          <p:cNvCxnSpPr/>
          <p:nvPr/>
        </p:nvCxnSpPr>
        <p:spPr bwMode="auto">
          <a:xfrm>
            <a:off x="1113040" y="2906539"/>
            <a:ext cx="7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4ADB115-2006-F842-B484-49BE98CB8D7C}"/>
              </a:ext>
            </a:extLst>
          </p:cNvPr>
          <p:cNvCxnSpPr/>
          <p:nvPr/>
        </p:nvCxnSpPr>
        <p:spPr bwMode="auto">
          <a:xfrm>
            <a:off x="1113040" y="3679253"/>
            <a:ext cx="7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6ADF3A-C9B8-864B-B87A-F85230BB6A78}"/>
              </a:ext>
            </a:extLst>
          </p:cNvPr>
          <p:cNvCxnSpPr>
            <a:cxnSpLocks/>
          </p:cNvCxnSpPr>
          <p:nvPr/>
        </p:nvCxnSpPr>
        <p:spPr bwMode="auto">
          <a:xfrm>
            <a:off x="1184906" y="1332837"/>
            <a:ext cx="0" cy="43042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7BC81E8-EA01-404E-BAA8-699C8E84A61B}"/>
              </a:ext>
            </a:extLst>
          </p:cNvPr>
          <p:cNvCxnSpPr/>
          <p:nvPr/>
        </p:nvCxnSpPr>
        <p:spPr bwMode="auto">
          <a:xfrm>
            <a:off x="1113040" y="4848571"/>
            <a:ext cx="7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0BB3639-E046-2B49-9E9F-19C65AA33348}"/>
              </a:ext>
            </a:extLst>
          </p:cNvPr>
          <p:cNvCxnSpPr/>
          <p:nvPr/>
        </p:nvCxnSpPr>
        <p:spPr bwMode="auto">
          <a:xfrm>
            <a:off x="1113040" y="5239096"/>
            <a:ext cx="7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" name="Group 5"/>
          <p:cNvGrpSpPr/>
          <p:nvPr/>
        </p:nvGrpSpPr>
        <p:grpSpPr>
          <a:xfrm>
            <a:off x="1113040" y="5629621"/>
            <a:ext cx="3257550" cy="73152"/>
            <a:chOff x="1113040" y="5742477"/>
            <a:chExt cx="3257550" cy="7315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68A0C45-0983-2C48-AE28-6832B6B7F8DA}"/>
                </a:ext>
              </a:extLst>
            </p:cNvPr>
            <p:cNvCxnSpPr/>
            <p:nvPr/>
          </p:nvCxnSpPr>
          <p:spPr bwMode="auto">
            <a:xfrm>
              <a:off x="1186065" y="5742477"/>
              <a:ext cx="0" cy="7315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FA73403-9DE6-0244-A2D6-35CCBC5D775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13040" y="5745652"/>
              <a:ext cx="325755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07ACF32-A028-A949-A453-1497778AEB5E}"/>
                </a:ext>
              </a:extLst>
            </p:cNvPr>
            <p:cNvCxnSpPr/>
            <p:nvPr/>
          </p:nvCxnSpPr>
          <p:spPr bwMode="auto">
            <a:xfrm>
              <a:off x="1538490" y="5742477"/>
              <a:ext cx="0" cy="7315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A88D9C6-AE1F-6249-A466-519BEE3E2BBD}"/>
                </a:ext>
              </a:extLst>
            </p:cNvPr>
            <p:cNvCxnSpPr/>
            <p:nvPr/>
          </p:nvCxnSpPr>
          <p:spPr bwMode="auto">
            <a:xfrm>
              <a:off x="1897265" y="5742477"/>
              <a:ext cx="0" cy="7315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B2EEEEE-B411-E543-BA8D-1CBC9B10AF7C}"/>
                </a:ext>
              </a:extLst>
            </p:cNvPr>
            <p:cNvCxnSpPr/>
            <p:nvPr/>
          </p:nvCxnSpPr>
          <p:spPr bwMode="auto">
            <a:xfrm>
              <a:off x="2246515" y="5742477"/>
              <a:ext cx="0" cy="7315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F7F0211-86B3-464F-994B-B1F067EC1F9E}"/>
                </a:ext>
              </a:extLst>
            </p:cNvPr>
            <p:cNvCxnSpPr/>
            <p:nvPr/>
          </p:nvCxnSpPr>
          <p:spPr bwMode="auto">
            <a:xfrm>
              <a:off x="2598940" y="5742477"/>
              <a:ext cx="0" cy="7315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7536FEC-AAC0-EF46-A8FF-F96D38E88AA7}"/>
                </a:ext>
              </a:extLst>
            </p:cNvPr>
            <p:cNvCxnSpPr/>
            <p:nvPr/>
          </p:nvCxnSpPr>
          <p:spPr bwMode="auto">
            <a:xfrm>
              <a:off x="2957715" y="5742477"/>
              <a:ext cx="0" cy="7315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5494290-373E-1C4A-BFAA-8CFE216B967B}"/>
                </a:ext>
              </a:extLst>
            </p:cNvPr>
            <p:cNvCxnSpPr/>
            <p:nvPr/>
          </p:nvCxnSpPr>
          <p:spPr bwMode="auto">
            <a:xfrm>
              <a:off x="3306965" y="5742477"/>
              <a:ext cx="0" cy="7315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4D27A9D-4BE7-224A-8ECA-6F369FDADA2D}"/>
                </a:ext>
              </a:extLst>
            </p:cNvPr>
            <p:cNvCxnSpPr/>
            <p:nvPr/>
          </p:nvCxnSpPr>
          <p:spPr bwMode="auto">
            <a:xfrm>
              <a:off x="3659390" y="5742477"/>
              <a:ext cx="0" cy="7315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01A658D-489E-7348-8119-159CC373D839}"/>
                </a:ext>
              </a:extLst>
            </p:cNvPr>
            <p:cNvCxnSpPr/>
            <p:nvPr/>
          </p:nvCxnSpPr>
          <p:spPr bwMode="auto">
            <a:xfrm>
              <a:off x="4018165" y="5742477"/>
              <a:ext cx="0" cy="7315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105B565-6775-3E4F-B76D-DAF60B8266B8}"/>
                </a:ext>
              </a:extLst>
            </p:cNvPr>
            <p:cNvCxnSpPr/>
            <p:nvPr/>
          </p:nvCxnSpPr>
          <p:spPr bwMode="auto">
            <a:xfrm>
              <a:off x="4367415" y="5742477"/>
              <a:ext cx="0" cy="7315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25EDD2C-DAD7-414B-8E45-89FFCCA93E3C}"/>
              </a:ext>
            </a:extLst>
          </p:cNvPr>
          <p:cNvSpPr txBox="1"/>
          <p:nvPr/>
        </p:nvSpPr>
        <p:spPr>
          <a:xfrm>
            <a:off x="1201403" y="5679380"/>
            <a:ext cx="316241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E7EA0A6-39A0-2543-A665-B73F2C4B6C92}"/>
              </a:ext>
            </a:extLst>
          </p:cNvPr>
          <p:cNvSpPr txBox="1"/>
          <p:nvPr/>
        </p:nvSpPr>
        <p:spPr>
          <a:xfrm>
            <a:off x="1549066" y="5679380"/>
            <a:ext cx="316241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E1BEA98-B0C5-514B-AA40-13D56ABD997D}"/>
              </a:ext>
            </a:extLst>
          </p:cNvPr>
          <p:cNvSpPr txBox="1"/>
          <p:nvPr/>
        </p:nvSpPr>
        <p:spPr>
          <a:xfrm>
            <a:off x="1911016" y="5679380"/>
            <a:ext cx="316241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3C16E3D-8F9D-9545-8421-87442971E110}"/>
              </a:ext>
            </a:extLst>
          </p:cNvPr>
          <p:cNvSpPr txBox="1"/>
          <p:nvPr/>
        </p:nvSpPr>
        <p:spPr>
          <a:xfrm>
            <a:off x="2258679" y="5679380"/>
            <a:ext cx="316241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228E08A-EA5A-E443-9227-C7B4068CF272}"/>
              </a:ext>
            </a:extLst>
          </p:cNvPr>
          <p:cNvSpPr txBox="1"/>
          <p:nvPr/>
        </p:nvSpPr>
        <p:spPr>
          <a:xfrm>
            <a:off x="2620628" y="5679380"/>
            <a:ext cx="316241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42FEA5D-A374-1845-AFEF-A0450225E432}"/>
              </a:ext>
            </a:extLst>
          </p:cNvPr>
          <p:cNvSpPr txBox="1"/>
          <p:nvPr/>
        </p:nvSpPr>
        <p:spPr>
          <a:xfrm>
            <a:off x="2968291" y="5679380"/>
            <a:ext cx="316241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AC624C9-D28C-B54F-9DB9-CB40263D616D}"/>
              </a:ext>
            </a:extLst>
          </p:cNvPr>
          <p:cNvSpPr txBox="1"/>
          <p:nvPr/>
        </p:nvSpPr>
        <p:spPr>
          <a:xfrm>
            <a:off x="3330241" y="5679380"/>
            <a:ext cx="316241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1063B4C-C11A-F840-BBBB-C29A7DB83621}"/>
              </a:ext>
            </a:extLst>
          </p:cNvPr>
          <p:cNvSpPr txBox="1"/>
          <p:nvPr/>
        </p:nvSpPr>
        <p:spPr>
          <a:xfrm>
            <a:off x="3677904" y="5679380"/>
            <a:ext cx="316241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3BDF04B-09F2-FE49-B4FA-869563EAEB8A}"/>
              </a:ext>
            </a:extLst>
          </p:cNvPr>
          <p:cNvSpPr txBox="1"/>
          <p:nvPr/>
        </p:nvSpPr>
        <p:spPr>
          <a:xfrm>
            <a:off x="4035092" y="5679380"/>
            <a:ext cx="316241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F311A47-5FBA-2740-8070-130BCD9700AC}"/>
              </a:ext>
            </a:extLst>
          </p:cNvPr>
          <p:cNvSpPr txBox="1"/>
          <p:nvPr/>
        </p:nvSpPr>
        <p:spPr>
          <a:xfrm>
            <a:off x="1713186" y="5956012"/>
            <a:ext cx="2070537" cy="29238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Age (years)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08D18F5-292A-7A47-8F4B-9C338F354BBB}"/>
              </a:ext>
            </a:extLst>
          </p:cNvPr>
          <p:cNvSpPr txBox="1"/>
          <p:nvPr/>
        </p:nvSpPr>
        <p:spPr>
          <a:xfrm rot="16200000">
            <a:off x="-1666711" y="3298702"/>
            <a:ext cx="4424858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Life expectancy (years)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A8FA642-3653-DE48-A4F9-EC7ADAF62C2F}"/>
              </a:ext>
            </a:extLst>
          </p:cNvPr>
          <p:cNvSpPr txBox="1"/>
          <p:nvPr/>
        </p:nvSpPr>
        <p:spPr>
          <a:xfrm>
            <a:off x="787170" y="5523731"/>
            <a:ext cx="316241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45720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D256CA-6E23-4E4D-8A02-F582827F325F}"/>
              </a:ext>
            </a:extLst>
          </p:cNvPr>
          <p:cNvSpPr txBox="1"/>
          <p:nvPr/>
        </p:nvSpPr>
        <p:spPr>
          <a:xfrm>
            <a:off x="787170" y="5147493"/>
            <a:ext cx="316241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45720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9167E65-D2AD-C446-9563-E382637F22DB}"/>
              </a:ext>
            </a:extLst>
          </p:cNvPr>
          <p:cNvSpPr txBox="1"/>
          <p:nvPr/>
        </p:nvSpPr>
        <p:spPr>
          <a:xfrm>
            <a:off x="787170" y="4761730"/>
            <a:ext cx="316241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45720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E2520F7-00EB-2549-8690-3DC9096D9DE3}"/>
              </a:ext>
            </a:extLst>
          </p:cNvPr>
          <p:cNvSpPr txBox="1"/>
          <p:nvPr/>
        </p:nvSpPr>
        <p:spPr>
          <a:xfrm>
            <a:off x="787170" y="4371205"/>
            <a:ext cx="316241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45720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B52A20B-2240-E142-9E59-15ED8AFF2CBE}"/>
              </a:ext>
            </a:extLst>
          </p:cNvPr>
          <p:cNvSpPr txBox="1"/>
          <p:nvPr/>
        </p:nvSpPr>
        <p:spPr>
          <a:xfrm>
            <a:off x="787170" y="3980680"/>
            <a:ext cx="316241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45720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E228A27-30F9-0F49-8A55-EC199A71342E}"/>
              </a:ext>
            </a:extLst>
          </p:cNvPr>
          <p:cNvSpPr txBox="1"/>
          <p:nvPr/>
        </p:nvSpPr>
        <p:spPr>
          <a:xfrm>
            <a:off x="787170" y="3590155"/>
            <a:ext cx="316241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45720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8C9D6D-C09D-E642-B672-6E497C3F0D8E}"/>
              </a:ext>
            </a:extLst>
          </p:cNvPr>
          <p:cNvSpPr txBox="1"/>
          <p:nvPr/>
        </p:nvSpPr>
        <p:spPr>
          <a:xfrm>
            <a:off x="787170" y="3199630"/>
            <a:ext cx="316241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45720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227ABF3-1A03-2D40-BD17-1B13D75B8B9A}"/>
              </a:ext>
            </a:extLst>
          </p:cNvPr>
          <p:cNvSpPr txBox="1"/>
          <p:nvPr/>
        </p:nvSpPr>
        <p:spPr>
          <a:xfrm>
            <a:off x="787170" y="2804343"/>
            <a:ext cx="316241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45720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A82922C-ED97-CA4C-9DE7-DFC04A412801}"/>
              </a:ext>
            </a:extLst>
          </p:cNvPr>
          <p:cNvSpPr txBox="1"/>
          <p:nvPr/>
        </p:nvSpPr>
        <p:spPr>
          <a:xfrm>
            <a:off x="787170" y="2418581"/>
            <a:ext cx="316241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45720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3BD9A5-1B6E-8144-9FF1-B0A21840C4A8}"/>
              </a:ext>
            </a:extLst>
          </p:cNvPr>
          <p:cNvSpPr txBox="1"/>
          <p:nvPr/>
        </p:nvSpPr>
        <p:spPr>
          <a:xfrm>
            <a:off x="787170" y="2032819"/>
            <a:ext cx="316241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45720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919206A-98D9-E540-944E-BE7686899F18}"/>
              </a:ext>
            </a:extLst>
          </p:cNvPr>
          <p:cNvSpPr txBox="1"/>
          <p:nvPr/>
        </p:nvSpPr>
        <p:spPr>
          <a:xfrm>
            <a:off x="787170" y="1647056"/>
            <a:ext cx="316241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45720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131CE54-AC5C-7F4D-B82D-21BDEE462AC7}"/>
              </a:ext>
            </a:extLst>
          </p:cNvPr>
          <p:cNvSpPr txBox="1"/>
          <p:nvPr/>
        </p:nvSpPr>
        <p:spPr>
          <a:xfrm>
            <a:off x="787170" y="1242243"/>
            <a:ext cx="316241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45720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EFCDDC45-0C60-7648-A1F2-240954EA6FB9}"/>
              </a:ext>
            </a:extLst>
          </p:cNvPr>
          <p:cNvSpPr/>
          <p:nvPr/>
        </p:nvSpPr>
        <p:spPr bwMode="auto">
          <a:xfrm>
            <a:off x="1204667" y="1925655"/>
            <a:ext cx="117222" cy="1390489"/>
          </a:xfrm>
          <a:prstGeom prst="leftBrac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243CE65-0FC6-4C43-9925-9725AF658B0F}"/>
              </a:ext>
            </a:extLst>
          </p:cNvPr>
          <p:cNvCxnSpPr/>
          <p:nvPr/>
        </p:nvCxnSpPr>
        <p:spPr bwMode="auto">
          <a:xfrm>
            <a:off x="1234651" y="2654176"/>
            <a:ext cx="0" cy="180863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8978A04F-DF92-C249-A4C9-DE8E7B59A54F}"/>
              </a:ext>
            </a:extLst>
          </p:cNvPr>
          <p:cNvSpPr txBox="1"/>
          <p:nvPr/>
        </p:nvSpPr>
        <p:spPr>
          <a:xfrm>
            <a:off x="1250733" y="4494893"/>
            <a:ext cx="1650124" cy="103105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Early DKD: 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14.8 years lost at </a:t>
            </a:r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age 30 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vs reference</a:t>
            </a:r>
            <a:endParaRPr lang="en-US" sz="16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7C620B4-63D6-AE43-A639-1C198D25A943}"/>
              </a:ext>
            </a:extLst>
          </p:cNvPr>
          <p:cNvCxnSpPr/>
          <p:nvPr/>
        </p:nvCxnSpPr>
        <p:spPr bwMode="auto">
          <a:xfrm>
            <a:off x="5494490" y="1332837"/>
            <a:ext cx="7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66F5A43-DF9D-3242-8B95-18E9791AFC83}"/>
              </a:ext>
            </a:extLst>
          </p:cNvPr>
          <p:cNvCxnSpPr/>
          <p:nvPr/>
        </p:nvCxnSpPr>
        <p:spPr bwMode="auto">
          <a:xfrm>
            <a:off x="5494490" y="1728584"/>
            <a:ext cx="7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0FB1DED-23DB-0B47-9AC7-43789F5DB1FA}"/>
              </a:ext>
            </a:extLst>
          </p:cNvPr>
          <p:cNvCxnSpPr/>
          <p:nvPr/>
        </p:nvCxnSpPr>
        <p:spPr bwMode="auto">
          <a:xfrm>
            <a:off x="5494490" y="2512839"/>
            <a:ext cx="7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62E8DAD-D8B7-264E-829F-1C1D26C6F9A6}"/>
              </a:ext>
            </a:extLst>
          </p:cNvPr>
          <p:cNvCxnSpPr/>
          <p:nvPr/>
        </p:nvCxnSpPr>
        <p:spPr bwMode="auto">
          <a:xfrm>
            <a:off x="5494490" y="3298253"/>
            <a:ext cx="7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E0961A8-80DC-494F-A868-E65362E8CA6A}"/>
              </a:ext>
            </a:extLst>
          </p:cNvPr>
          <p:cNvCxnSpPr/>
          <p:nvPr/>
        </p:nvCxnSpPr>
        <p:spPr bwMode="auto">
          <a:xfrm>
            <a:off x="5494490" y="4069507"/>
            <a:ext cx="7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9200627-0FF3-6E4E-B6DA-5110B0B778E8}"/>
              </a:ext>
            </a:extLst>
          </p:cNvPr>
          <p:cNvCxnSpPr/>
          <p:nvPr/>
        </p:nvCxnSpPr>
        <p:spPr bwMode="auto">
          <a:xfrm>
            <a:off x="5494490" y="4458046"/>
            <a:ext cx="7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B7977B7-AC70-7E49-B2D6-45AA1B74ECFC}"/>
              </a:ext>
            </a:extLst>
          </p:cNvPr>
          <p:cNvCxnSpPr/>
          <p:nvPr/>
        </p:nvCxnSpPr>
        <p:spPr bwMode="auto">
          <a:xfrm>
            <a:off x="5494490" y="2125459"/>
            <a:ext cx="7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AB24BB7-7359-E14B-A9FA-520915B36C11}"/>
              </a:ext>
            </a:extLst>
          </p:cNvPr>
          <p:cNvCxnSpPr/>
          <p:nvPr/>
        </p:nvCxnSpPr>
        <p:spPr bwMode="auto">
          <a:xfrm>
            <a:off x="5494490" y="2906539"/>
            <a:ext cx="7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AFC4B1A-0F4F-8B4A-8645-59D84E858AEC}"/>
              </a:ext>
            </a:extLst>
          </p:cNvPr>
          <p:cNvCxnSpPr/>
          <p:nvPr/>
        </p:nvCxnSpPr>
        <p:spPr bwMode="auto">
          <a:xfrm>
            <a:off x="5494490" y="3679253"/>
            <a:ext cx="7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2CE00BD-E741-B44A-8056-810D449E3B87}"/>
              </a:ext>
            </a:extLst>
          </p:cNvPr>
          <p:cNvCxnSpPr>
            <a:cxnSpLocks/>
          </p:cNvCxnSpPr>
          <p:nvPr/>
        </p:nvCxnSpPr>
        <p:spPr bwMode="auto">
          <a:xfrm>
            <a:off x="5566356" y="1332837"/>
            <a:ext cx="0" cy="43042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C83290A-C8BE-1149-BFDF-EB82CC1326F2}"/>
              </a:ext>
            </a:extLst>
          </p:cNvPr>
          <p:cNvCxnSpPr/>
          <p:nvPr/>
        </p:nvCxnSpPr>
        <p:spPr bwMode="auto">
          <a:xfrm>
            <a:off x="5494490" y="4848571"/>
            <a:ext cx="7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9E0E2AB-3F81-AC40-BF1C-DBE4F9F64F1C}"/>
              </a:ext>
            </a:extLst>
          </p:cNvPr>
          <p:cNvCxnSpPr/>
          <p:nvPr/>
        </p:nvCxnSpPr>
        <p:spPr bwMode="auto">
          <a:xfrm>
            <a:off x="5494490" y="5239096"/>
            <a:ext cx="7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F47D610-3361-A14F-BC9A-7574B89E233B}"/>
              </a:ext>
            </a:extLst>
          </p:cNvPr>
          <p:cNvCxnSpPr/>
          <p:nvPr/>
        </p:nvCxnSpPr>
        <p:spPr bwMode="auto">
          <a:xfrm>
            <a:off x="5567515" y="5629621"/>
            <a:ext cx="0" cy="7315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F2C88CC-3202-F24E-A126-D1FCBF27FC15}"/>
              </a:ext>
            </a:extLst>
          </p:cNvPr>
          <p:cNvCxnSpPr>
            <a:cxnSpLocks/>
          </p:cNvCxnSpPr>
          <p:nvPr/>
        </p:nvCxnSpPr>
        <p:spPr bwMode="auto">
          <a:xfrm>
            <a:off x="5494490" y="5632796"/>
            <a:ext cx="32575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DEA8995-6A40-8743-93EC-CEB31885E062}"/>
              </a:ext>
            </a:extLst>
          </p:cNvPr>
          <p:cNvCxnSpPr/>
          <p:nvPr/>
        </p:nvCxnSpPr>
        <p:spPr bwMode="auto">
          <a:xfrm>
            <a:off x="5919940" y="5629621"/>
            <a:ext cx="0" cy="7315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CC936437-231A-4E46-8F2F-A9374572DF70}"/>
              </a:ext>
            </a:extLst>
          </p:cNvPr>
          <p:cNvCxnSpPr/>
          <p:nvPr/>
        </p:nvCxnSpPr>
        <p:spPr bwMode="auto">
          <a:xfrm>
            <a:off x="6278715" y="5629621"/>
            <a:ext cx="0" cy="7315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10296A7-1B69-B844-9094-C4F42A822A64}"/>
              </a:ext>
            </a:extLst>
          </p:cNvPr>
          <p:cNvCxnSpPr/>
          <p:nvPr/>
        </p:nvCxnSpPr>
        <p:spPr bwMode="auto">
          <a:xfrm>
            <a:off x="6627965" y="5629621"/>
            <a:ext cx="0" cy="7315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FA72D36-58ED-484E-BE4E-2DC81ADAE651}"/>
              </a:ext>
            </a:extLst>
          </p:cNvPr>
          <p:cNvCxnSpPr/>
          <p:nvPr/>
        </p:nvCxnSpPr>
        <p:spPr bwMode="auto">
          <a:xfrm>
            <a:off x="6980390" y="5629621"/>
            <a:ext cx="0" cy="7315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5813C6A-8A6C-C241-A090-C7D2C12B0CF3}"/>
              </a:ext>
            </a:extLst>
          </p:cNvPr>
          <p:cNvCxnSpPr/>
          <p:nvPr/>
        </p:nvCxnSpPr>
        <p:spPr bwMode="auto">
          <a:xfrm>
            <a:off x="7339165" y="5629621"/>
            <a:ext cx="0" cy="7315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C9F0ACF-04B2-7241-AB8B-0D7BD957E634}"/>
              </a:ext>
            </a:extLst>
          </p:cNvPr>
          <p:cNvCxnSpPr/>
          <p:nvPr/>
        </p:nvCxnSpPr>
        <p:spPr bwMode="auto">
          <a:xfrm>
            <a:off x="7688415" y="5629621"/>
            <a:ext cx="0" cy="7315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791C79A8-05B9-B948-AEE0-B82F0D737DBE}"/>
              </a:ext>
            </a:extLst>
          </p:cNvPr>
          <p:cNvCxnSpPr/>
          <p:nvPr/>
        </p:nvCxnSpPr>
        <p:spPr bwMode="auto">
          <a:xfrm>
            <a:off x="8040840" y="5629621"/>
            <a:ext cx="0" cy="7315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AA540AE-E652-FD4C-895F-0013E095C89B}"/>
              </a:ext>
            </a:extLst>
          </p:cNvPr>
          <p:cNvCxnSpPr/>
          <p:nvPr/>
        </p:nvCxnSpPr>
        <p:spPr bwMode="auto">
          <a:xfrm>
            <a:off x="8399615" y="5629621"/>
            <a:ext cx="0" cy="7315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5C3BF569-018A-C948-9CCF-F625AFC89C2C}"/>
              </a:ext>
            </a:extLst>
          </p:cNvPr>
          <p:cNvSpPr txBox="1"/>
          <p:nvPr/>
        </p:nvSpPr>
        <p:spPr>
          <a:xfrm>
            <a:off x="5582853" y="5679380"/>
            <a:ext cx="316241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1D5166A-D070-9C4A-A5D6-B20C199E8DA2}"/>
              </a:ext>
            </a:extLst>
          </p:cNvPr>
          <p:cNvSpPr txBox="1"/>
          <p:nvPr/>
        </p:nvSpPr>
        <p:spPr>
          <a:xfrm>
            <a:off x="5930516" y="5679380"/>
            <a:ext cx="316241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C96A5B4-3D93-704C-98CA-39CB1C2B5797}"/>
              </a:ext>
            </a:extLst>
          </p:cNvPr>
          <p:cNvSpPr txBox="1"/>
          <p:nvPr/>
        </p:nvSpPr>
        <p:spPr>
          <a:xfrm>
            <a:off x="6292466" y="5679380"/>
            <a:ext cx="316241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6969FF0-2298-BD48-A581-90CA27B06F5F}"/>
              </a:ext>
            </a:extLst>
          </p:cNvPr>
          <p:cNvSpPr txBox="1"/>
          <p:nvPr/>
        </p:nvSpPr>
        <p:spPr>
          <a:xfrm>
            <a:off x="6640129" y="5679380"/>
            <a:ext cx="316241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CB3E440-F893-5B45-8910-362813EACA18}"/>
              </a:ext>
            </a:extLst>
          </p:cNvPr>
          <p:cNvSpPr txBox="1"/>
          <p:nvPr/>
        </p:nvSpPr>
        <p:spPr>
          <a:xfrm>
            <a:off x="7002078" y="5679380"/>
            <a:ext cx="316241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2D5313D-09C4-FF4C-8367-7257D82D65F0}"/>
              </a:ext>
            </a:extLst>
          </p:cNvPr>
          <p:cNvSpPr txBox="1"/>
          <p:nvPr/>
        </p:nvSpPr>
        <p:spPr>
          <a:xfrm>
            <a:off x="7349741" y="5679380"/>
            <a:ext cx="316241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E74F4F9-EF19-8043-9D68-B3F3F437CDFE}"/>
              </a:ext>
            </a:extLst>
          </p:cNvPr>
          <p:cNvSpPr txBox="1"/>
          <p:nvPr/>
        </p:nvSpPr>
        <p:spPr>
          <a:xfrm>
            <a:off x="7711691" y="5679380"/>
            <a:ext cx="316241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0E9D6C0-3CFF-1A44-8242-BCF173E7323E}"/>
              </a:ext>
            </a:extLst>
          </p:cNvPr>
          <p:cNvSpPr txBox="1"/>
          <p:nvPr/>
        </p:nvSpPr>
        <p:spPr>
          <a:xfrm>
            <a:off x="8059354" y="5679380"/>
            <a:ext cx="316241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7F2BC75-E666-1F4D-ACC3-406E56A691D8}"/>
              </a:ext>
            </a:extLst>
          </p:cNvPr>
          <p:cNvSpPr txBox="1"/>
          <p:nvPr/>
        </p:nvSpPr>
        <p:spPr>
          <a:xfrm>
            <a:off x="8416542" y="5679380"/>
            <a:ext cx="316241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52D65BE-2BAF-E243-8FFD-EDC73F14F32D}"/>
              </a:ext>
            </a:extLst>
          </p:cNvPr>
          <p:cNvSpPr txBox="1"/>
          <p:nvPr/>
        </p:nvSpPr>
        <p:spPr>
          <a:xfrm>
            <a:off x="6439392" y="5956011"/>
            <a:ext cx="1408389" cy="29238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Age (</a:t>
            </a:r>
            <a:r>
              <a:rPr lang="en-US" sz="1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years)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CA7B94D-13E5-C34C-8B46-09ED68CA609C}"/>
              </a:ext>
            </a:extLst>
          </p:cNvPr>
          <p:cNvSpPr txBox="1"/>
          <p:nvPr/>
        </p:nvSpPr>
        <p:spPr>
          <a:xfrm rot="16200000">
            <a:off x="2807938" y="3298703"/>
            <a:ext cx="4277712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Life expectancy (years)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F96156A-3940-7245-972E-68972E760B23}"/>
              </a:ext>
            </a:extLst>
          </p:cNvPr>
          <p:cNvSpPr txBox="1"/>
          <p:nvPr/>
        </p:nvSpPr>
        <p:spPr>
          <a:xfrm>
            <a:off x="5168620" y="5523731"/>
            <a:ext cx="316241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45720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6439DEB-8AEF-5345-BF9B-1D2AE3285315}"/>
              </a:ext>
            </a:extLst>
          </p:cNvPr>
          <p:cNvSpPr txBox="1"/>
          <p:nvPr/>
        </p:nvSpPr>
        <p:spPr>
          <a:xfrm>
            <a:off x="5168620" y="5147493"/>
            <a:ext cx="316241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45720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52D9868-5EEE-6C49-B187-E7DF6FE5CCF2}"/>
              </a:ext>
            </a:extLst>
          </p:cNvPr>
          <p:cNvSpPr txBox="1"/>
          <p:nvPr/>
        </p:nvSpPr>
        <p:spPr>
          <a:xfrm>
            <a:off x="5168620" y="4761730"/>
            <a:ext cx="316241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45720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7444BDF-A4CA-874F-A53B-4690D1A772FD}"/>
              </a:ext>
            </a:extLst>
          </p:cNvPr>
          <p:cNvSpPr txBox="1"/>
          <p:nvPr/>
        </p:nvSpPr>
        <p:spPr>
          <a:xfrm>
            <a:off x="5168620" y="4371205"/>
            <a:ext cx="316241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45720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EA7B7D8-F4D5-824F-A2DF-8B581035C4BA}"/>
              </a:ext>
            </a:extLst>
          </p:cNvPr>
          <p:cNvSpPr txBox="1"/>
          <p:nvPr/>
        </p:nvSpPr>
        <p:spPr>
          <a:xfrm>
            <a:off x="5168620" y="3980680"/>
            <a:ext cx="316241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45720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02E2051-F567-6E4C-9536-3A08ACC2B9C6}"/>
              </a:ext>
            </a:extLst>
          </p:cNvPr>
          <p:cNvSpPr txBox="1"/>
          <p:nvPr/>
        </p:nvSpPr>
        <p:spPr>
          <a:xfrm>
            <a:off x="5168620" y="3590155"/>
            <a:ext cx="316241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45720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9A715D4-8410-ED4B-B320-9958AAEA1F57}"/>
              </a:ext>
            </a:extLst>
          </p:cNvPr>
          <p:cNvSpPr txBox="1"/>
          <p:nvPr/>
        </p:nvSpPr>
        <p:spPr>
          <a:xfrm>
            <a:off x="5168620" y="3199630"/>
            <a:ext cx="316241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45720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771127C-BD19-D946-BA20-A07AE7F440AC}"/>
              </a:ext>
            </a:extLst>
          </p:cNvPr>
          <p:cNvSpPr txBox="1"/>
          <p:nvPr/>
        </p:nvSpPr>
        <p:spPr>
          <a:xfrm>
            <a:off x="5168620" y="2804343"/>
            <a:ext cx="316241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45720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579DF71-A456-D645-BD91-AA2B599E737D}"/>
              </a:ext>
            </a:extLst>
          </p:cNvPr>
          <p:cNvSpPr txBox="1"/>
          <p:nvPr/>
        </p:nvSpPr>
        <p:spPr>
          <a:xfrm>
            <a:off x="5168620" y="2418581"/>
            <a:ext cx="316241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45720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FCB3CD1-FC69-114E-8951-B15AA892FE34}"/>
              </a:ext>
            </a:extLst>
          </p:cNvPr>
          <p:cNvSpPr txBox="1"/>
          <p:nvPr/>
        </p:nvSpPr>
        <p:spPr>
          <a:xfrm>
            <a:off x="5168620" y="2032819"/>
            <a:ext cx="316241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45720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4A667C4-A989-6642-8CA9-47D266FEB04B}"/>
              </a:ext>
            </a:extLst>
          </p:cNvPr>
          <p:cNvSpPr txBox="1"/>
          <p:nvPr/>
        </p:nvSpPr>
        <p:spPr>
          <a:xfrm>
            <a:off x="5168620" y="1647056"/>
            <a:ext cx="316241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45720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3F05969-CC78-9D4D-B1A0-019D30F59832}"/>
              </a:ext>
            </a:extLst>
          </p:cNvPr>
          <p:cNvSpPr txBox="1"/>
          <p:nvPr/>
        </p:nvSpPr>
        <p:spPr>
          <a:xfrm>
            <a:off x="5168620" y="1242243"/>
            <a:ext cx="316241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45720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120" name="Left Brace 119">
            <a:extLst>
              <a:ext uri="{FF2B5EF4-FFF2-40B4-BE49-F238E27FC236}">
                <a16:creationId xmlns:a16="http://schemas.microsoft.com/office/drawing/2014/main" id="{13388458-3F3D-6143-89F9-EFD4EF911F50}"/>
              </a:ext>
            </a:extLst>
          </p:cNvPr>
          <p:cNvSpPr/>
          <p:nvPr/>
        </p:nvSpPr>
        <p:spPr bwMode="auto">
          <a:xfrm>
            <a:off x="5594209" y="1573155"/>
            <a:ext cx="117222" cy="1488269"/>
          </a:xfrm>
          <a:prstGeom prst="leftBrac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8D4A5F1C-3FCA-A942-82F0-58B65607F1B6}"/>
              </a:ext>
            </a:extLst>
          </p:cNvPr>
          <p:cNvCxnSpPr>
            <a:cxnSpLocks/>
          </p:cNvCxnSpPr>
          <p:nvPr/>
        </p:nvCxnSpPr>
        <p:spPr bwMode="auto">
          <a:xfrm>
            <a:off x="5624193" y="2367353"/>
            <a:ext cx="0" cy="178928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25" name="Freeform 124">
            <a:extLst>
              <a:ext uri="{FF2B5EF4-FFF2-40B4-BE49-F238E27FC236}">
                <a16:creationId xmlns:a16="http://schemas.microsoft.com/office/drawing/2014/main" id="{E284BF5C-685F-5E45-AC8E-154D01C81190}"/>
              </a:ext>
            </a:extLst>
          </p:cNvPr>
          <p:cNvSpPr/>
          <p:nvPr/>
        </p:nvSpPr>
        <p:spPr bwMode="auto">
          <a:xfrm>
            <a:off x="1354505" y="2032619"/>
            <a:ext cx="2834244" cy="2826328"/>
          </a:xfrm>
          <a:custGeom>
            <a:avLst/>
            <a:gdLst>
              <a:gd name="connsiteX0" fmla="*/ 0 w 2834244"/>
              <a:gd name="connsiteY0" fmla="*/ 0 h 2826328"/>
              <a:gd name="connsiteX1" fmla="*/ 360218 w 2834244"/>
              <a:gd name="connsiteY1" fmla="*/ 391886 h 2826328"/>
              <a:gd name="connsiteX2" fmla="*/ 712519 w 2834244"/>
              <a:gd name="connsiteY2" fmla="*/ 767938 h 2826328"/>
              <a:gd name="connsiteX3" fmla="*/ 1064821 w 2834244"/>
              <a:gd name="connsiteY3" fmla="*/ 1136073 h 2826328"/>
              <a:gd name="connsiteX4" fmla="*/ 1417122 w 2834244"/>
              <a:gd name="connsiteY4" fmla="*/ 1504208 h 2826328"/>
              <a:gd name="connsiteX5" fmla="*/ 1773382 w 2834244"/>
              <a:gd name="connsiteY5" fmla="*/ 1856509 h 2826328"/>
              <a:gd name="connsiteX6" fmla="*/ 2129641 w 2834244"/>
              <a:gd name="connsiteY6" fmla="*/ 2192977 h 2826328"/>
              <a:gd name="connsiteX7" fmla="*/ 2485901 w 2834244"/>
              <a:gd name="connsiteY7" fmla="*/ 2521528 h 2826328"/>
              <a:gd name="connsiteX8" fmla="*/ 2834244 w 2834244"/>
              <a:gd name="connsiteY8" fmla="*/ 2826328 h 282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4244" h="2826328">
                <a:moveTo>
                  <a:pt x="0" y="0"/>
                </a:moveTo>
                <a:lnTo>
                  <a:pt x="360218" y="391886"/>
                </a:lnTo>
                <a:lnTo>
                  <a:pt x="712519" y="767938"/>
                </a:lnTo>
                <a:lnTo>
                  <a:pt x="1064821" y="1136073"/>
                </a:lnTo>
                <a:lnTo>
                  <a:pt x="1417122" y="1504208"/>
                </a:lnTo>
                <a:lnTo>
                  <a:pt x="1773382" y="1856509"/>
                </a:lnTo>
                <a:lnTo>
                  <a:pt x="2129641" y="2192977"/>
                </a:lnTo>
                <a:lnTo>
                  <a:pt x="2485901" y="2521528"/>
                </a:lnTo>
                <a:lnTo>
                  <a:pt x="2834244" y="2826328"/>
                </a:ln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6" name="Diamond 125">
            <a:extLst>
              <a:ext uri="{FF2B5EF4-FFF2-40B4-BE49-F238E27FC236}">
                <a16:creationId xmlns:a16="http://schemas.microsoft.com/office/drawing/2014/main" id="{3914A32B-2678-9A44-991B-DAA61E6C3B29}"/>
              </a:ext>
            </a:extLst>
          </p:cNvPr>
          <p:cNvSpPr/>
          <p:nvPr/>
        </p:nvSpPr>
        <p:spPr bwMode="auto">
          <a:xfrm>
            <a:off x="4149821" y="4800722"/>
            <a:ext cx="100861" cy="100861"/>
          </a:xfrm>
          <a:prstGeom prst="diamond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7" name="Diamond 126">
            <a:extLst>
              <a:ext uri="{FF2B5EF4-FFF2-40B4-BE49-F238E27FC236}">
                <a16:creationId xmlns:a16="http://schemas.microsoft.com/office/drawing/2014/main" id="{3B60FFE9-A8EF-EA4F-A5E9-F7BDDF0BB9B4}"/>
              </a:ext>
            </a:extLst>
          </p:cNvPr>
          <p:cNvSpPr/>
          <p:nvPr/>
        </p:nvSpPr>
        <p:spPr bwMode="auto">
          <a:xfrm>
            <a:off x="3785593" y="4500150"/>
            <a:ext cx="100861" cy="100861"/>
          </a:xfrm>
          <a:prstGeom prst="diamond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8" name="Diamond 127">
            <a:extLst>
              <a:ext uri="{FF2B5EF4-FFF2-40B4-BE49-F238E27FC236}">
                <a16:creationId xmlns:a16="http://schemas.microsoft.com/office/drawing/2014/main" id="{84541650-4D60-8F42-9362-64B174941630}"/>
              </a:ext>
            </a:extLst>
          </p:cNvPr>
          <p:cNvSpPr/>
          <p:nvPr/>
        </p:nvSpPr>
        <p:spPr bwMode="auto">
          <a:xfrm>
            <a:off x="3433291" y="4168807"/>
            <a:ext cx="100861" cy="100861"/>
          </a:xfrm>
          <a:prstGeom prst="diamond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9" name="Diamond 128">
            <a:extLst>
              <a:ext uri="{FF2B5EF4-FFF2-40B4-BE49-F238E27FC236}">
                <a16:creationId xmlns:a16="http://schemas.microsoft.com/office/drawing/2014/main" id="{3F7DDE5D-2BAC-F14C-B71C-0577A96F7A28}"/>
              </a:ext>
            </a:extLst>
          </p:cNvPr>
          <p:cNvSpPr/>
          <p:nvPr/>
        </p:nvSpPr>
        <p:spPr bwMode="auto">
          <a:xfrm>
            <a:off x="3077031" y="3839376"/>
            <a:ext cx="100861" cy="100861"/>
          </a:xfrm>
          <a:prstGeom prst="diamond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0" name="Diamond 129">
            <a:extLst>
              <a:ext uri="{FF2B5EF4-FFF2-40B4-BE49-F238E27FC236}">
                <a16:creationId xmlns:a16="http://schemas.microsoft.com/office/drawing/2014/main" id="{6E2ECA2F-59D5-FB4A-AED1-C1162C30B520}"/>
              </a:ext>
            </a:extLst>
          </p:cNvPr>
          <p:cNvSpPr/>
          <p:nvPr/>
        </p:nvSpPr>
        <p:spPr bwMode="auto">
          <a:xfrm>
            <a:off x="2720771" y="3476266"/>
            <a:ext cx="100861" cy="100861"/>
          </a:xfrm>
          <a:prstGeom prst="diamond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1" name="Diamond 130">
            <a:extLst>
              <a:ext uri="{FF2B5EF4-FFF2-40B4-BE49-F238E27FC236}">
                <a16:creationId xmlns:a16="http://schemas.microsoft.com/office/drawing/2014/main" id="{D77595A0-59B0-DD44-834D-4304713AD65F}"/>
              </a:ext>
            </a:extLst>
          </p:cNvPr>
          <p:cNvSpPr/>
          <p:nvPr/>
        </p:nvSpPr>
        <p:spPr bwMode="auto">
          <a:xfrm>
            <a:off x="2376386" y="3116047"/>
            <a:ext cx="100861" cy="100861"/>
          </a:xfrm>
          <a:prstGeom prst="diamond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2" name="Diamond 131">
            <a:extLst>
              <a:ext uri="{FF2B5EF4-FFF2-40B4-BE49-F238E27FC236}">
                <a16:creationId xmlns:a16="http://schemas.microsoft.com/office/drawing/2014/main" id="{4EB2798F-4C9D-8248-A949-BA08E861A80A}"/>
              </a:ext>
            </a:extLst>
          </p:cNvPr>
          <p:cNvSpPr/>
          <p:nvPr/>
        </p:nvSpPr>
        <p:spPr bwMode="auto">
          <a:xfrm>
            <a:off x="2024085" y="2747912"/>
            <a:ext cx="100861" cy="100861"/>
          </a:xfrm>
          <a:prstGeom prst="diamond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3" name="Diamond 132">
            <a:extLst>
              <a:ext uri="{FF2B5EF4-FFF2-40B4-BE49-F238E27FC236}">
                <a16:creationId xmlns:a16="http://schemas.microsoft.com/office/drawing/2014/main" id="{1B6F072B-8AED-1344-85FD-BE750686D2A8}"/>
              </a:ext>
            </a:extLst>
          </p:cNvPr>
          <p:cNvSpPr/>
          <p:nvPr/>
        </p:nvSpPr>
        <p:spPr bwMode="auto">
          <a:xfrm>
            <a:off x="1663867" y="2367902"/>
            <a:ext cx="100861" cy="100861"/>
          </a:xfrm>
          <a:prstGeom prst="diamond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4" name="Diamond 133">
            <a:extLst>
              <a:ext uri="{FF2B5EF4-FFF2-40B4-BE49-F238E27FC236}">
                <a16:creationId xmlns:a16="http://schemas.microsoft.com/office/drawing/2014/main" id="{7C68B98C-BF63-134A-ACFA-DBAEB4CF6B8C}"/>
              </a:ext>
            </a:extLst>
          </p:cNvPr>
          <p:cNvSpPr/>
          <p:nvPr/>
        </p:nvSpPr>
        <p:spPr bwMode="auto">
          <a:xfrm>
            <a:off x="1319482" y="1987892"/>
            <a:ext cx="100861" cy="100861"/>
          </a:xfrm>
          <a:prstGeom prst="diamond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10E46ABF-09C1-6541-9D60-C13F013953C5}"/>
              </a:ext>
            </a:extLst>
          </p:cNvPr>
          <p:cNvSpPr/>
          <p:nvPr/>
        </p:nvSpPr>
        <p:spPr bwMode="auto">
          <a:xfrm>
            <a:off x="4148663" y="5054759"/>
            <a:ext cx="92652" cy="9265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AB619E06-6758-FC44-B8F0-21BE7A1C7895}"/>
              </a:ext>
            </a:extLst>
          </p:cNvPr>
          <p:cNvSpPr/>
          <p:nvPr/>
        </p:nvSpPr>
        <p:spPr bwMode="auto">
          <a:xfrm>
            <a:off x="3792404" y="4797461"/>
            <a:ext cx="92652" cy="9265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8567B841-022C-074A-BB1E-BBBAE2F478C9}"/>
              </a:ext>
            </a:extLst>
          </p:cNvPr>
          <p:cNvSpPr/>
          <p:nvPr/>
        </p:nvSpPr>
        <p:spPr bwMode="auto">
          <a:xfrm>
            <a:off x="3440102" y="4504536"/>
            <a:ext cx="92652" cy="9265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CF7C1A7C-9217-C243-BCD7-60DDFC2EB907}"/>
              </a:ext>
            </a:extLst>
          </p:cNvPr>
          <p:cNvSpPr/>
          <p:nvPr/>
        </p:nvSpPr>
        <p:spPr bwMode="auto">
          <a:xfrm>
            <a:off x="3091760" y="4187860"/>
            <a:ext cx="92652" cy="9265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4E648E0D-B732-E444-8ECD-FAD664076FBB}"/>
              </a:ext>
            </a:extLst>
          </p:cNvPr>
          <p:cNvSpPr/>
          <p:nvPr/>
        </p:nvSpPr>
        <p:spPr bwMode="auto">
          <a:xfrm>
            <a:off x="2731542" y="3847434"/>
            <a:ext cx="92652" cy="9265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0E5CD384-5D53-5449-9FE6-F5298BDB7B62}"/>
              </a:ext>
            </a:extLst>
          </p:cNvPr>
          <p:cNvSpPr/>
          <p:nvPr/>
        </p:nvSpPr>
        <p:spPr bwMode="auto">
          <a:xfrm>
            <a:off x="2375282" y="3510967"/>
            <a:ext cx="92652" cy="9265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99E34E3F-398C-D64E-905D-5F4B1550A65F}"/>
              </a:ext>
            </a:extLst>
          </p:cNvPr>
          <p:cNvSpPr/>
          <p:nvPr/>
        </p:nvSpPr>
        <p:spPr bwMode="auto">
          <a:xfrm>
            <a:off x="2019022" y="3162624"/>
            <a:ext cx="92652" cy="9265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D30314CD-EDEB-D646-AE1B-5CCF7C309AFD}"/>
              </a:ext>
            </a:extLst>
          </p:cNvPr>
          <p:cNvSpPr/>
          <p:nvPr/>
        </p:nvSpPr>
        <p:spPr bwMode="auto">
          <a:xfrm>
            <a:off x="1670679" y="2798448"/>
            <a:ext cx="92652" cy="9265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54E044DB-E1A6-A94F-9BD2-C5314416BA7A}"/>
              </a:ext>
            </a:extLst>
          </p:cNvPr>
          <p:cNvSpPr/>
          <p:nvPr/>
        </p:nvSpPr>
        <p:spPr bwMode="auto">
          <a:xfrm>
            <a:off x="1318378" y="2430313"/>
            <a:ext cx="92652" cy="9265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53" name="Freeform 152">
            <a:extLst>
              <a:ext uri="{FF2B5EF4-FFF2-40B4-BE49-F238E27FC236}">
                <a16:creationId xmlns:a16="http://schemas.microsoft.com/office/drawing/2014/main" id="{CCD43CE6-47BC-A84D-81FC-1238D5800BE6}"/>
              </a:ext>
            </a:extLst>
          </p:cNvPr>
          <p:cNvSpPr/>
          <p:nvPr/>
        </p:nvSpPr>
        <p:spPr bwMode="auto">
          <a:xfrm>
            <a:off x="1366380" y="2472006"/>
            <a:ext cx="2814452" cy="2624447"/>
          </a:xfrm>
          <a:custGeom>
            <a:avLst/>
            <a:gdLst>
              <a:gd name="connsiteX0" fmla="*/ 0 w 2814452"/>
              <a:gd name="connsiteY0" fmla="*/ 0 h 2624447"/>
              <a:gd name="connsiteX1" fmla="*/ 348343 w 2814452"/>
              <a:gd name="connsiteY1" fmla="*/ 376052 h 2624447"/>
              <a:gd name="connsiteX2" fmla="*/ 712520 w 2814452"/>
              <a:gd name="connsiteY2" fmla="*/ 752104 h 2624447"/>
              <a:gd name="connsiteX3" fmla="*/ 1064821 w 2814452"/>
              <a:gd name="connsiteY3" fmla="*/ 1084613 h 2624447"/>
              <a:gd name="connsiteX4" fmla="*/ 1405247 w 2814452"/>
              <a:gd name="connsiteY4" fmla="*/ 1425039 h 2624447"/>
              <a:gd name="connsiteX5" fmla="*/ 1761507 w 2814452"/>
              <a:gd name="connsiteY5" fmla="*/ 1765465 h 2624447"/>
              <a:gd name="connsiteX6" fmla="*/ 2117766 w 2814452"/>
              <a:gd name="connsiteY6" fmla="*/ 2082141 h 2624447"/>
              <a:gd name="connsiteX7" fmla="*/ 2470068 w 2814452"/>
              <a:gd name="connsiteY7" fmla="*/ 2359232 h 2624447"/>
              <a:gd name="connsiteX8" fmla="*/ 2814452 w 2814452"/>
              <a:gd name="connsiteY8" fmla="*/ 2624447 h 262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4452" h="2624447">
                <a:moveTo>
                  <a:pt x="0" y="0"/>
                </a:moveTo>
                <a:lnTo>
                  <a:pt x="348343" y="376052"/>
                </a:lnTo>
                <a:lnTo>
                  <a:pt x="712520" y="752104"/>
                </a:lnTo>
                <a:lnTo>
                  <a:pt x="1064821" y="1084613"/>
                </a:lnTo>
                <a:lnTo>
                  <a:pt x="1405247" y="1425039"/>
                </a:lnTo>
                <a:lnTo>
                  <a:pt x="1761507" y="1765465"/>
                </a:lnTo>
                <a:lnTo>
                  <a:pt x="2117766" y="2082141"/>
                </a:lnTo>
                <a:lnTo>
                  <a:pt x="2470068" y="2359232"/>
                </a:lnTo>
                <a:lnTo>
                  <a:pt x="2814452" y="2624447"/>
                </a:ln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54" name="Freeform 153">
            <a:extLst>
              <a:ext uri="{FF2B5EF4-FFF2-40B4-BE49-F238E27FC236}">
                <a16:creationId xmlns:a16="http://schemas.microsoft.com/office/drawing/2014/main" id="{B7AF9D22-BC4F-5046-94A8-47A35DE0D048}"/>
              </a:ext>
            </a:extLst>
          </p:cNvPr>
          <p:cNvSpPr/>
          <p:nvPr/>
        </p:nvSpPr>
        <p:spPr bwMode="auto">
          <a:xfrm>
            <a:off x="1362422" y="2836183"/>
            <a:ext cx="2846119" cy="2458192"/>
          </a:xfrm>
          <a:custGeom>
            <a:avLst/>
            <a:gdLst>
              <a:gd name="connsiteX0" fmla="*/ 0 w 2846119"/>
              <a:gd name="connsiteY0" fmla="*/ 0 h 2458192"/>
              <a:gd name="connsiteX1" fmla="*/ 356260 w 2846119"/>
              <a:gd name="connsiteY1" fmla="*/ 380010 h 2458192"/>
              <a:gd name="connsiteX2" fmla="*/ 708561 w 2846119"/>
              <a:gd name="connsiteY2" fmla="*/ 736270 h 2458192"/>
              <a:gd name="connsiteX3" fmla="*/ 1068779 w 2846119"/>
              <a:gd name="connsiteY3" fmla="*/ 1052945 h 2458192"/>
              <a:gd name="connsiteX4" fmla="*/ 1436914 w 2846119"/>
              <a:gd name="connsiteY4" fmla="*/ 1381496 h 2458192"/>
              <a:gd name="connsiteX5" fmla="*/ 1773382 w 2846119"/>
              <a:gd name="connsiteY5" fmla="*/ 1674421 h 2458192"/>
              <a:gd name="connsiteX6" fmla="*/ 2133600 w 2846119"/>
              <a:gd name="connsiteY6" fmla="*/ 1971304 h 2458192"/>
              <a:gd name="connsiteX7" fmla="*/ 2489860 w 2846119"/>
              <a:gd name="connsiteY7" fmla="*/ 2224644 h 2458192"/>
              <a:gd name="connsiteX8" fmla="*/ 2846119 w 2846119"/>
              <a:gd name="connsiteY8" fmla="*/ 2458192 h 245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6119" h="2458192">
                <a:moveTo>
                  <a:pt x="0" y="0"/>
                </a:moveTo>
                <a:lnTo>
                  <a:pt x="356260" y="380010"/>
                </a:lnTo>
                <a:lnTo>
                  <a:pt x="708561" y="736270"/>
                </a:lnTo>
                <a:lnTo>
                  <a:pt x="1068779" y="1052945"/>
                </a:lnTo>
                <a:lnTo>
                  <a:pt x="1436914" y="1381496"/>
                </a:lnTo>
                <a:lnTo>
                  <a:pt x="1773382" y="1674421"/>
                </a:lnTo>
                <a:lnTo>
                  <a:pt x="2133600" y="1971304"/>
                </a:lnTo>
                <a:lnTo>
                  <a:pt x="2489860" y="2224644"/>
                </a:lnTo>
                <a:lnTo>
                  <a:pt x="2846119" y="2458192"/>
                </a:lnTo>
              </a:path>
            </a:pathLst>
          </a:cu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55" name="Triangle 154">
            <a:extLst>
              <a:ext uri="{FF2B5EF4-FFF2-40B4-BE49-F238E27FC236}">
                <a16:creationId xmlns:a16="http://schemas.microsoft.com/office/drawing/2014/main" id="{C3438C2B-0DAA-5146-8835-68DCA9C86D09}"/>
              </a:ext>
            </a:extLst>
          </p:cNvPr>
          <p:cNvSpPr/>
          <p:nvPr/>
        </p:nvSpPr>
        <p:spPr bwMode="auto">
          <a:xfrm>
            <a:off x="3788576" y="4998231"/>
            <a:ext cx="102808" cy="88628"/>
          </a:xfrm>
          <a:prstGeom prst="triangl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56" name="Triangle 155">
            <a:extLst>
              <a:ext uri="{FF2B5EF4-FFF2-40B4-BE49-F238E27FC236}">
                <a16:creationId xmlns:a16="http://schemas.microsoft.com/office/drawing/2014/main" id="{5C71B86C-EE65-9040-AACD-4F7D0D96F4F1}"/>
              </a:ext>
            </a:extLst>
          </p:cNvPr>
          <p:cNvSpPr/>
          <p:nvPr/>
        </p:nvSpPr>
        <p:spPr bwMode="auto">
          <a:xfrm>
            <a:off x="4140877" y="5231779"/>
            <a:ext cx="102808" cy="88628"/>
          </a:xfrm>
          <a:prstGeom prst="triangl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57" name="Triangle 156">
            <a:extLst>
              <a:ext uri="{FF2B5EF4-FFF2-40B4-BE49-F238E27FC236}">
                <a16:creationId xmlns:a16="http://schemas.microsoft.com/office/drawing/2014/main" id="{CD03F3E4-4A4B-9748-9336-AFD6897133D2}"/>
              </a:ext>
            </a:extLst>
          </p:cNvPr>
          <p:cNvSpPr/>
          <p:nvPr/>
        </p:nvSpPr>
        <p:spPr bwMode="auto">
          <a:xfrm>
            <a:off x="3436274" y="4736974"/>
            <a:ext cx="102808" cy="88628"/>
          </a:xfrm>
          <a:prstGeom prst="triangl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58" name="Triangle 157">
            <a:extLst>
              <a:ext uri="{FF2B5EF4-FFF2-40B4-BE49-F238E27FC236}">
                <a16:creationId xmlns:a16="http://schemas.microsoft.com/office/drawing/2014/main" id="{D3DC60DC-7539-2F4D-8C44-C32BC89B38E9}"/>
              </a:ext>
            </a:extLst>
          </p:cNvPr>
          <p:cNvSpPr/>
          <p:nvPr/>
        </p:nvSpPr>
        <p:spPr bwMode="auto">
          <a:xfrm>
            <a:off x="3072097" y="4451966"/>
            <a:ext cx="102808" cy="88628"/>
          </a:xfrm>
          <a:prstGeom prst="triangl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59" name="Triangle 158">
            <a:extLst>
              <a:ext uri="{FF2B5EF4-FFF2-40B4-BE49-F238E27FC236}">
                <a16:creationId xmlns:a16="http://schemas.microsoft.com/office/drawing/2014/main" id="{FB622EF3-2C07-C245-A43A-66F54EA126B3}"/>
              </a:ext>
            </a:extLst>
          </p:cNvPr>
          <p:cNvSpPr/>
          <p:nvPr/>
        </p:nvSpPr>
        <p:spPr bwMode="auto">
          <a:xfrm>
            <a:off x="2727712" y="4155083"/>
            <a:ext cx="102808" cy="88628"/>
          </a:xfrm>
          <a:prstGeom prst="triangl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0" name="Triangle 159">
            <a:extLst>
              <a:ext uri="{FF2B5EF4-FFF2-40B4-BE49-F238E27FC236}">
                <a16:creationId xmlns:a16="http://schemas.microsoft.com/office/drawing/2014/main" id="{63D06660-3CC6-A943-85E8-3E9297DBC9CF}"/>
              </a:ext>
            </a:extLst>
          </p:cNvPr>
          <p:cNvSpPr/>
          <p:nvPr/>
        </p:nvSpPr>
        <p:spPr bwMode="auto">
          <a:xfrm>
            <a:off x="2375411" y="3830491"/>
            <a:ext cx="102808" cy="88628"/>
          </a:xfrm>
          <a:prstGeom prst="triangl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1" name="Triangle 160">
            <a:extLst>
              <a:ext uri="{FF2B5EF4-FFF2-40B4-BE49-F238E27FC236}">
                <a16:creationId xmlns:a16="http://schemas.microsoft.com/office/drawing/2014/main" id="{1F00538D-EC17-DB4A-B1BD-913E0798EEBB}"/>
              </a:ext>
            </a:extLst>
          </p:cNvPr>
          <p:cNvSpPr/>
          <p:nvPr/>
        </p:nvSpPr>
        <p:spPr bwMode="auto">
          <a:xfrm>
            <a:off x="2019152" y="3505899"/>
            <a:ext cx="102808" cy="88628"/>
          </a:xfrm>
          <a:prstGeom prst="triangl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2" name="Triangle 161">
            <a:extLst>
              <a:ext uri="{FF2B5EF4-FFF2-40B4-BE49-F238E27FC236}">
                <a16:creationId xmlns:a16="http://schemas.microsoft.com/office/drawing/2014/main" id="{00EE6663-F561-3847-A54C-45B641FDFE6E}"/>
              </a:ext>
            </a:extLst>
          </p:cNvPr>
          <p:cNvSpPr/>
          <p:nvPr/>
        </p:nvSpPr>
        <p:spPr bwMode="auto">
          <a:xfrm>
            <a:off x="1666850" y="3157556"/>
            <a:ext cx="102808" cy="88628"/>
          </a:xfrm>
          <a:prstGeom prst="triangl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3" name="Triangle 162">
            <a:extLst>
              <a:ext uri="{FF2B5EF4-FFF2-40B4-BE49-F238E27FC236}">
                <a16:creationId xmlns:a16="http://schemas.microsoft.com/office/drawing/2014/main" id="{142BB5BF-063B-F441-AFE0-C05D460E2D62}"/>
              </a:ext>
            </a:extLst>
          </p:cNvPr>
          <p:cNvSpPr/>
          <p:nvPr/>
        </p:nvSpPr>
        <p:spPr bwMode="auto">
          <a:xfrm>
            <a:off x="1306632" y="2789421"/>
            <a:ext cx="102808" cy="88628"/>
          </a:xfrm>
          <a:prstGeom prst="triangl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4" name="Freeform 163">
            <a:extLst>
              <a:ext uri="{FF2B5EF4-FFF2-40B4-BE49-F238E27FC236}">
                <a16:creationId xmlns:a16="http://schemas.microsoft.com/office/drawing/2014/main" id="{294707F5-0138-AD4D-82B7-ED6ADA3F4F67}"/>
              </a:ext>
            </a:extLst>
          </p:cNvPr>
          <p:cNvSpPr/>
          <p:nvPr/>
        </p:nvSpPr>
        <p:spPr bwMode="auto">
          <a:xfrm>
            <a:off x="1354505" y="3192443"/>
            <a:ext cx="2842161" cy="2185059"/>
          </a:xfrm>
          <a:custGeom>
            <a:avLst/>
            <a:gdLst>
              <a:gd name="connsiteX0" fmla="*/ 0 w 2842161"/>
              <a:gd name="connsiteY0" fmla="*/ 0 h 2185059"/>
              <a:gd name="connsiteX1" fmla="*/ 352301 w 2842161"/>
              <a:gd name="connsiteY1" fmla="*/ 336467 h 2185059"/>
              <a:gd name="connsiteX2" fmla="*/ 712519 w 2842161"/>
              <a:gd name="connsiteY2" fmla="*/ 684810 h 2185059"/>
              <a:gd name="connsiteX3" fmla="*/ 1056904 w 2842161"/>
              <a:gd name="connsiteY3" fmla="*/ 942109 h 2185059"/>
              <a:gd name="connsiteX4" fmla="*/ 1425039 w 2842161"/>
              <a:gd name="connsiteY4" fmla="*/ 1238992 h 2185059"/>
              <a:gd name="connsiteX5" fmla="*/ 1777340 w 2842161"/>
              <a:gd name="connsiteY5" fmla="*/ 1504207 h 2185059"/>
              <a:gd name="connsiteX6" fmla="*/ 2133600 w 2842161"/>
              <a:gd name="connsiteY6" fmla="*/ 1749631 h 2185059"/>
              <a:gd name="connsiteX7" fmla="*/ 2481943 w 2842161"/>
              <a:gd name="connsiteY7" fmla="*/ 1975262 h 2185059"/>
              <a:gd name="connsiteX8" fmla="*/ 2842161 w 2842161"/>
              <a:gd name="connsiteY8" fmla="*/ 2185059 h 218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2161" h="2185059">
                <a:moveTo>
                  <a:pt x="0" y="0"/>
                </a:moveTo>
                <a:lnTo>
                  <a:pt x="352301" y="336467"/>
                </a:lnTo>
                <a:lnTo>
                  <a:pt x="712519" y="684810"/>
                </a:lnTo>
                <a:lnTo>
                  <a:pt x="1056904" y="942109"/>
                </a:lnTo>
                <a:lnTo>
                  <a:pt x="1425039" y="1238992"/>
                </a:lnTo>
                <a:lnTo>
                  <a:pt x="1777340" y="1504207"/>
                </a:lnTo>
                <a:lnTo>
                  <a:pt x="2133600" y="1749631"/>
                </a:lnTo>
                <a:lnTo>
                  <a:pt x="2481943" y="1975262"/>
                </a:lnTo>
                <a:lnTo>
                  <a:pt x="2842161" y="2185059"/>
                </a:lnTo>
              </a:path>
            </a:pathLst>
          </a:custGeom>
          <a:noFill/>
          <a:ln w="254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CD089695-5E70-5048-ADDE-72E023D958C5}"/>
              </a:ext>
            </a:extLst>
          </p:cNvPr>
          <p:cNvSpPr/>
          <p:nvPr/>
        </p:nvSpPr>
        <p:spPr bwMode="auto">
          <a:xfrm>
            <a:off x="4140876" y="5336955"/>
            <a:ext cx="97905" cy="97905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E1321507-A464-1C43-98D9-FDCCB4E704AC}"/>
              </a:ext>
            </a:extLst>
          </p:cNvPr>
          <p:cNvSpPr/>
          <p:nvPr/>
        </p:nvSpPr>
        <p:spPr bwMode="auto">
          <a:xfrm>
            <a:off x="3788575" y="5123199"/>
            <a:ext cx="97905" cy="97905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9E6E20E7-6141-924A-9F3A-6AB9CA803DC1}"/>
              </a:ext>
            </a:extLst>
          </p:cNvPr>
          <p:cNvSpPr/>
          <p:nvPr/>
        </p:nvSpPr>
        <p:spPr bwMode="auto">
          <a:xfrm>
            <a:off x="3432315" y="4893609"/>
            <a:ext cx="97905" cy="97905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8D7F18BC-2C6A-6B4E-B092-CC3D5CA8EE1D}"/>
              </a:ext>
            </a:extLst>
          </p:cNvPr>
          <p:cNvSpPr/>
          <p:nvPr/>
        </p:nvSpPr>
        <p:spPr bwMode="auto">
          <a:xfrm>
            <a:off x="3076055" y="4652144"/>
            <a:ext cx="97905" cy="97905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B6F926E3-288F-2644-B444-0BFE78FC64EB}"/>
              </a:ext>
            </a:extLst>
          </p:cNvPr>
          <p:cNvSpPr/>
          <p:nvPr/>
        </p:nvSpPr>
        <p:spPr bwMode="auto">
          <a:xfrm>
            <a:off x="2723754" y="4379012"/>
            <a:ext cx="97905" cy="97905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8EE7EBB7-8512-8B4E-B5AB-AB9CBCC640DD}"/>
              </a:ext>
            </a:extLst>
          </p:cNvPr>
          <p:cNvSpPr/>
          <p:nvPr/>
        </p:nvSpPr>
        <p:spPr bwMode="auto">
          <a:xfrm>
            <a:off x="2367494" y="4097962"/>
            <a:ext cx="97905" cy="97905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F9AF4A33-1A48-EE40-B73A-D72D576971BB}"/>
              </a:ext>
            </a:extLst>
          </p:cNvPr>
          <p:cNvSpPr/>
          <p:nvPr/>
        </p:nvSpPr>
        <p:spPr bwMode="auto">
          <a:xfrm>
            <a:off x="2011235" y="3820871"/>
            <a:ext cx="97905" cy="97905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31B0CC66-6A77-EB47-AB58-92436AE70204}"/>
              </a:ext>
            </a:extLst>
          </p:cNvPr>
          <p:cNvSpPr/>
          <p:nvPr/>
        </p:nvSpPr>
        <p:spPr bwMode="auto">
          <a:xfrm>
            <a:off x="1658933" y="3480445"/>
            <a:ext cx="97905" cy="97905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54017DBC-E65B-E842-9D5F-2ECA5C846653}"/>
              </a:ext>
            </a:extLst>
          </p:cNvPr>
          <p:cNvSpPr/>
          <p:nvPr/>
        </p:nvSpPr>
        <p:spPr bwMode="auto">
          <a:xfrm>
            <a:off x="1302674" y="3143977"/>
            <a:ext cx="97905" cy="97905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3" name="Diamond 182">
            <a:extLst>
              <a:ext uri="{FF2B5EF4-FFF2-40B4-BE49-F238E27FC236}">
                <a16:creationId xmlns:a16="http://schemas.microsoft.com/office/drawing/2014/main" id="{2F2E4445-5330-E643-9B24-1656A12296D0}"/>
              </a:ext>
            </a:extLst>
          </p:cNvPr>
          <p:cNvSpPr/>
          <p:nvPr/>
        </p:nvSpPr>
        <p:spPr bwMode="auto">
          <a:xfrm>
            <a:off x="8511850" y="4540594"/>
            <a:ext cx="100861" cy="100861"/>
          </a:xfrm>
          <a:prstGeom prst="diamond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F547FA73-088D-BF48-9BE2-0D6963228095}"/>
              </a:ext>
            </a:extLst>
          </p:cNvPr>
          <p:cNvSpPr/>
          <p:nvPr/>
        </p:nvSpPr>
        <p:spPr bwMode="auto">
          <a:xfrm>
            <a:off x="8510692" y="4946236"/>
            <a:ext cx="92652" cy="9265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EAB19F0A-067D-7B4F-B3F5-CB407F922EE9}"/>
              </a:ext>
            </a:extLst>
          </p:cNvPr>
          <p:cNvSpPr/>
          <p:nvPr/>
        </p:nvSpPr>
        <p:spPr bwMode="auto">
          <a:xfrm>
            <a:off x="8502905" y="5329372"/>
            <a:ext cx="97905" cy="97905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7" name="Freeform 186">
            <a:extLst>
              <a:ext uri="{FF2B5EF4-FFF2-40B4-BE49-F238E27FC236}">
                <a16:creationId xmlns:a16="http://schemas.microsoft.com/office/drawing/2014/main" id="{A7D89D3C-1E3A-3046-9D71-33D0008F09FB}"/>
              </a:ext>
            </a:extLst>
          </p:cNvPr>
          <p:cNvSpPr/>
          <p:nvPr/>
        </p:nvSpPr>
        <p:spPr bwMode="auto">
          <a:xfrm>
            <a:off x="5751581" y="1656567"/>
            <a:ext cx="2806535" cy="2937164"/>
          </a:xfrm>
          <a:custGeom>
            <a:avLst/>
            <a:gdLst>
              <a:gd name="connsiteX0" fmla="*/ 0 w 2806535"/>
              <a:gd name="connsiteY0" fmla="*/ 0 h 2937164"/>
              <a:gd name="connsiteX1" fmla="*/ 348343 w 2806535"/>
              <a:gd name="connsiteY1" fmla="*/ 383969 h 2937164"/>
              <a:gd name="connsiteX2" fmla="*/ 700644 w 2806535"/>
              <a:gd name="connsiteY2" fmla="*/ 767938 h 2937164"/>
              <a:gd name="connsiteX3" fmla="*/ 1052945 w 2806535"/>
              <a:gd name="connsiteY3" fmla="*/ 1147948 h 2937164"/>
              <a:gd name="connsiteX4" fmla="*/ 1401288 w 2806535"/>
              <a:gd name="connsiteY4" fmla="*/ 1524000 h 2937164"/>
              <a:gd name="connsiteX5" fmla="*/ 1757548 w 2806535"/>
              <a:gd name="connsiteY5" fmla="*/ 1888177 h 2937164"/>
              <a:gd name="connsiteX6" fmla="*/ 2117766 w 2806535"/>
              <a:gd name="connsiteY6" fmla="*/ 2252354 h 2937164"/>
              <a:gd name="connsiteX7" fmla="*/ 2470067 w 2806535"/>
              <a:gd name="connsiteY7" fmla="*/ 2596738 h 2937164"/>
              <a:gd name="connsiteX8" fmla="*/ 2806535 w 2806535"/>
              <a:gd name="connsiteY8" fmla="*/ 2937164 h 293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6535" h="2937164">
                <a:moveTo>
                  <a:pt x="0" y="0"/>
                </a:moveTo>
                <a:lnTo>
                  <a:pt x="348343" y="383969"/>
                </a:lnTo>
                <a:lnTo>
                  <a:pt x="700644" y="767938"/>
                </a:lnTo>
                <a:lnTo>
                  <a:pt x="1052945" y="1147948"/>
                </a:lnTo>
                <a:lnTo>
                  <a:pt x="1401288" y="1524000"/>
                </a:lnTo>
                <a:lnTo>
                  <a:pt x="1757548" y="1888177"/>
                </a:lnTo>
                <a:lnTo>
                  <a:pt x="2117766" y="2252354"/>
                </a:lnTo>
                <a:lnTo>
                  <a:pt x="2470067" y="2596738"/>
                </a:lnTo>
                <a:lnTo>
                  <a:pt x="2806535" y="2937164"/>
                </a:ln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8" name="Freeform 187">
            <a:extLst>
              <a:ext uri="{FF2B5EF4-FFF2-40B4-BE49-F238E27FC236}">
                <a16:creationId xmlns:a16="http://schemas.microsoft.com/office/drawing/2014/main" id="{A823A605-5353-B648-8D1A-74EB91D7FB07}"/>
              </a:ext>
            </a:extLst>
          </p:cNvPr>
          <p:cNvSpPr/>
          <p:nvPr/>
        </p:nvSpPr>
        <p:spPr bwMode="auto">
          <a:xfrm>
            <a:off x="5747622" y="2183040"/>
            <a:ext cx="2822369" cy="2810494"/>
          </a:xfrm>
          <a:custGeom>
            <a:avLst/>
            <a:gdLst>
              <a:gd name="connsiteX0" fmla="*/ 0 w 2822369"/>
              <a:gd name="connsiteY0" fmla="*/ 0 h 2810494"/>
              <a:gd name="connsiteX1" fmla="*/ 356260 w 2822369"/>
              <a:gd name="connsiteY1" fmla="*/ 380010 h 2810494"/>
              <a:gd name="connsiteX2" fmla="*/ 708561 w 2822369"/>
              <a:gd name="connsiteY2" fmla="*/ 756062 h 2810494"/>
              <a:gd name="connsiteX3" fmla="*/ 1052946 w 2822369"/>
              <a:gd name="connsiteY3" fmla="*/ 1120239 h 2810494"/>
              <a:gd name="connsiteX4" fmla="*/ 1409206 w 2822369"/>
              <a:gd name="connsiteY4" fmla="*/ 1488374 h 2810494"/>
              <a:gd name="connsiteX5" fmla="*/ 1765465 w 2822369"/>
              <a:gd name="connsiteY5" fmla="*/ 1836717 h 2810494"/>
              <a:gd name="connsiteX6" fmla="*/ 2129642 w 2822369"/>
              <a:gd name="connsiteY6" fmla="*/ 2185060 h 2810494"/>
              <a:gd name="connsiteX7" fmla="*/ 2470068 w 2822369"/>
              <a:gd name="connsiteY7" fmla="*/ 2497777 h 2810494"/>
              <a:gd name="connsiteX8" fmla="*/ 2822369 w 2822369"/>
              <a:gd name="connsiteY8" fmla="*/ 2810494 h 281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2369" h="2810494">
                <a:moveTo>
                  <a:pt x="0" y="0"/>
                </a:moveTo>
                <a:lnTo>
                  <a:pt x="356260" y="380010"/>
                </a:lnTo>
                <a:lnTo>
                  <a:pt x="708561" y="756062"/>
                </a:lnTo>
                <a:lnTo>
                  <a:pt x="1052946" y="1120239"/>
                </a:lnTo>
                <a:lnTo>
                  <a:pt x="1409206" y="1488374"/>
                </a:lnTo>
                <a:lnTo>
                  <a:pt x="1765465" y="1836717"/>
                </a:lnTo>
                <a:lnTo>
                  <a:pt x="2129642" y="2185060"/>
                </a:lnTo>
                <a:lnTo>
                  <a:pt x="2470068" y="2497777"/>
                </a:lnTo>
                <a:lnTo>
                  <a:pt x="2822369" y="2810494"/>
                </a:ln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9" name="Freeform 188">
            <a:extLst>
              <a:ext uri="{FF2B5EF4-FFF2-40B4-BE49-F238E27FC236}">
                <a16:creationId xmlns:a16="http://schemas.microsoft.com/office/drawing/2014/main" id="{793A78D4-E0D9-5842-B64A-CFE7A28173ED}"/>
              </a:ext>
            </a:extLst>
          </p:cNvPr>
          <p:cNvSpPr/>
          <p:nvPr/>
        </p:nvSpPr>
        <p:spPr bwMode="auto">
          <a:xfrm>
            <a:off x="5747622" y="2578884"/>
            <a:ext cx="2830286" cy="2664031"/>
          </a:xfrm>
          <a:custGeom>
            <a:avLst/>
            <a:gdLst>
              <a:gd name="connsiteX0" fmla="*/ 0 w 2830286"/>
              <a:gd name="connsiteY0" fmla="*/ 0 h 2664031"/>
              <a:gd name="connsiteX1" fmla="*/ 360219 w 2830286"/>
              <a:gd name="connsiteY1" fmla="*/ 356260 h 2664031"/>
              <a:gd name="connsiteX2" fmla="*/ 708561 w 2830286"/>
              <a:gd name="connsiteY2" fmla="*/ 724395 h 2664031"/>
              <a:gd name="connsiteX3" fmla="*/ 1064821 w 2830286"/>
              <a:gd name="connsiteY3" fmla="*/ 1072738 h 2664031"/>
              <a:gd name="connsiteX4" fmla="*/ 1417123 w 2830286"/>
              <a:gd name="connsiteY4" fmla="*/ 1409205 h 2664031"/>
              <a:gd name="connsiteX5" fmla="*/ 1761507 w 2830286"/>
              <a:gd name="connsiteY5" fmla="*/ 1745673 h 2664031"/>
              <a:gd name="connsiteX6" fmla="*/ 2109850 w 2830286"/>
              <a:gd name="connsiteY6" fmla="*/ 2062348 h 2664031"/>
              <a:gd name="connsiteX7" fmla="*/ 2470068 w 2830286"/>
              <a:gd name="connsiteY7" fmla="*/ 2371107 h 2664031"/>
              <a:gd name="connsiteX8" fmla="*/ 2830286 w 2830286"/>
              <a:gd name="connsiteY8" fmla="*/ 2664031 h 266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0286" h="2664031">
                <a:moveTo>
                  <a:pt x="0" y="0"/>
                </a:moveTo>
                <a:lnTo>
                  <a:pt x="360219" y="356260"/>
                </a:lnTo>
                <a:lnTo>
                  <a:pt x="708561" y="724395"/>
                </a:lnTo>
                <a:lnTo>
                  <a:pt x="1064821" y="1072738"/>
                </a:lnTo>
                <a:lnTo>
                  <a:pt x="1417123" y="1409205"/>
                </a:lnTo>
                <a:lnTo>
                  <a:pt x="1761507" y="1745673"/>
                </a:lnTo>
                <a:lnTo>
                  <a:pt x="2109850" y="2062348"/>
                </a:lnTo>
                <a:lnTo>
                  <a:pt x="2470068" y="2371107"/>
                </a:lnTo>
                <a:lnTo>
                  <a:pt x="2830286" y="2664031"/>
                </a:lnTo>
              </a:path>
            </a:pathLst>
          </a:cu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0" name="Freeform 189">
            <a:extLst>
              <a:ext uri="{FF2B5EF4-FFF2-40B4-BE49-F238E27FC236}">
                <a16:creationId xmlns:a16="http://schemas.microsoft.com/office/drawing/2014/main" id="{80815897-CA15-FA4F-909F-2D3EA5562D9E}"/>
              </a:ext>
            </a:extLst>
          </p:cNvPr>
          <p:cNvSpPr/>
          <p:nvPr/>
        </p:nvSpPr>
        <p:spPr bwMode="auto">
          <a:xfrm>
            <a:off x="5747623" y="2970771"/>
            <a:ext cx="2802594" cy="2395964"/>
          </a:xfrm>
          <a:custGeom>
            <a:avLst/>
            <a:gdLst>
              <a:gd name="connsiteX0" fmla="*/ 0 w 2620489"/>
              <a:gd name="connsiteY0" fmla="*/ 0 h 2264229"/>
              <a:gd name="connsiteX1" fmla="*/ 348343 w 2620489"/>
              <a:gd name="connsiteY1" fmla="*/ 356260 h 2264229"/>
              <a:gd name="connsiteX2" fmla="*/ 700645 w 2620489"/>
              <a:gd name="connsiteY2" fmla="*/ 688769 h 2264229"/>
              <a:gd name="connsiteX3" fmla="*/ 1052946 w 2620489"/>
              <a:gd name="connsiteY3" fmla="*/ 1005444 h 2264229"/>
              <a:gd name="connsiteX4" fmla="*/ 1417123 w 2620489"/>
              <a:gd name="connsiteY4" fmla="*/ 1302327 h 2264229"/>
              <a:gd name="connsiteX5" fmla="*/ 1761507 w 2620489"/>
              <a:gd name="connsiteY5" fmla="*/ 1607127 h 2264229"/>
              <a:gd name="connsiteX6" fmla="*/ 2117767 w 2620489"/>
              <a:gd name="connsiteY6" fmla="*/ 1900052 h 2264229"/>
              <a:gd name="connsiteX7" fmla="*/ 2474026 w 2620489"/>
              <a:gd name="connsiteY7" fmla="*/ 2169226 h 2264229"/>
              <a:gd name="connsiteX8" fmla="*/ 2620489 w 2620489"/>
              <a:gd name="connsiteY8" fmla="*/ 2264229 h 2264229"/>
              <a:gd name="connsiteX0" fmla="*/ 0 w 2802594"/>
              <a:gd name="connsiteY0" fmla="*/ 0 h 2395964"/>
              <a:gd name="connsiteX1" fmla="*/ 348343 w 2802594"/>
              <a:gd name="connsiteY1" fmla="*/ 356260 h 2395964"/>
              <a:gd name="connsiteX2" fmla="*/ 700645 w 2802594"/>
              <a:gd name="connsiteY2" fmla="*/ 688769 h 2395964"/>
              <a:gd name="connsiteX3" fmla="*/ 1052946 w 2802594"/>
              <a:gd name="connsiteY3" fmla="*/ 1005444 h 2395964"/>
              <a:gd name="connsiteX4" fmla="*/ 1417123 w 2802594"/>
              <a:gd name="connsiteY4" fmla="*/ 1302327 h 2395964"/>
              <a:gd name="connsiteX5" fmla="*/ 1761507 w 2802594"/>
              <a:gd name="connsiteY5" fmla="*/ 1607127 h 2395964"/>
              <a:gd name="connsiteX6" fmla="*/ 2117767 w 2802594"/>
              <a:gd name="connsiteY6" fmla="*/ 1900052 h 2395964"/>
              <a:gd name="connsiteX7" fmla="*/ 2474026 w 2802594"/>
              <a:gd name="connsiteY7" fmla="*/ 2169226 h 2395964"/>
              <a:gd name="connsiteX8" fmla="*/ 2802594 w 2802594"/>
              <a:gd name="connsiteY8" fmla="*/ 2395964 h 239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2594" h="2395964">
                <a:moveTo>
                  <a:pt x="0" y="0"/>
                </a:moveTo>
                <a:lnTo>
                  <a:pt x="348343" y="356260"/>
                </a:lnTo>
                <a:lnTo>
                  <a:pt x="700645" y="688769"/>
                </a:lnTo>
                <a:lnTo>
                  <a:pt x="1052946" y="1005444"/>
                </a:lnTo>
                <a:lnTo>
                  <a:pt x="1417123" y="1302327"/>
                </a:lnTo>
                <a:lnTo>
                  <a:pt x="1761507" y="1607127"/>
                </a:lnTo>
                <a:lnTo>
                  <a:pt x="2117767" y="1900052"/>
                </a:lnTo>
                <a:lnTo>
                  <a:pt x="2474026" y="2169226"/>
                </a:lnTo>
                <a:lnTo>
                  <a:pt x="2802594" y="2395964"/>
                </a:lnTo>
              </a:path>
            </a:pathLst>
          </a:custGeom>
          <a:noFill/>
          <a:ln w="254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1" name="Diamond 190">
            <a:extLst>
              <a:ext uri="{FF2B5EF4-FFF2-40B4-BE49-F238E27FC236}">
                <a16:creationId xmlns:a16="http://schemas.microsoft.com/office/drawing/2014/main" id="{32791E42-E76C-4B4D-97E2-7908C71723B0}"/>
              </a:ext>
            </a:extLst>
          </p:cNvPr>
          <p:cNvSpPr/>
          <p:nvPr/>
        </p:nvSpPr>
        <p:spPr bwMode="auto">
          <a:xfrm>
            <a:off x="8170888" y="4191882"/>
            <a:ext cx="100861" cy="100861"/>
          </a:xfrm>
          <a:prstGeom prst="diamond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2" name="Diamond 191">
            <a:extLst>
              <a:ext uri="{FF2B5EF4-FFF2-40B4-BE49-F238E27FC236}">
                <a16:creationId xmlns:a16="http://schemas.microsoft.com/office/drawing/2014/main" id="{28DA822B-DAAF-DE4A-A285-DC6D232CD361}"/>
              </a:ext>
            </a:extLst>
          </p:cNvPr>
          <p:cNvSpPr/>
          <p:nvPr/>
        </p:nvSpPr>
        <p:spPr bwMode="auto">
          <a:xfrm>
            <a:off x="7818301" y="3850919"/>
            <a:ext cx="100861" cy="100861"/>
          </a:xfrm>
          <a:prstGeom prst="diamond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3" name="Diamond 192">
            <a:extLst>
              <a:ext uri="{FF2B5EF4-FFF2-40B4-BE49-F238E27FC236}">
                <a16:creationId xmlns:a16="http://schemas.microsoft.com/office/drawing/2014/main" id="{502E8667-DC85-FA4C-9278-E9F50A2F8AF4}"/>
              </a:ext>
            </a:extLst>
          </p:cNvPr>
          <p:cNvSpPr/>
          <p:nvPr/>
        </p:nvSpPr>
        <p:spPr bwMode="auto">
          <a:xfrm>
            <a:off x="7454091" y="3486709"/>
            <a:ext cx="100861" cy="100861"/>
          </a:xfrm>
          <a:prstGeom prst="diamond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4" name="Diamond 193">
            <a:extLst>
              <a:ext uri="{FF2B5EF4-FFF2-40B4-BE49-F238E27FC236}">
                <a16:creationId xmlns:a16="http://schemas.microsoft.com/office/drawing/2014/main" id="{2443D899-B136-834C-B629-A3DAF78E4CDE}"/>
              </a:ext>
            </a:extLst>
          </p:cNvPr>
          <p:cNvSpPr/>
          <p:nvPr/>
        </p:nvSpPr>
        <p:spPr bwMode="auto">
          <a:xfrm>
            <a:off x="7109254" y="3126374"/>
            <a:ext cx="100861" cy="100861"/>
          </a:xfrm>
          <a:prstGeom prst="diamond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5" name="Diamond 194">
            <a:extLst>
              <a:ext uri="{FF2B5EF4-FFF2-40B4-BE49-F238E27FC236}">
                <a16:creationId xmlns:a16="http://schemas.microsoft.com/office/drawing/2014/main" id="{100C773F-AE7F-7E4C-8B5B-4368F3706C32}"/>
              </a:ext>
            </a:extLst>
          </p:cNvPr>
          <p:cNvSpPr/>
          <p:nvPr/>
        </p:nvSpPr>
        <p:spPr bwMode="auto">
          <a:xfrm>
            <a:off x="6748918" y="2750540"/>
            <a:ext cx="100861" cy="100861"/>
          </a:xfrm>
          <a:prstGeom prst="diamond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6" name="Diamond 195">
            <a:extLst>
              <a:ext uri="{FF2B5EF4-FFF2-40B4-BE49-F238E27FC236}">
                <a16:creationId xmlns:a16="http://schemas.microsoft.com/office/drawing/2014/main" id="{D7892C23-578A-AC48-89C8-015013F5A4EF}"/>
              </a:ext>
            </a:extLst>
          </p:cNvPr>
          <p:cNvSpPr/>
          <p:nvPr/>
        </p:nvSpPr>
        <p:spPr bwMode="auto">
          <a:xfrm>
            <a:off x="6400206" y="2374706"/>
            <a:ext cx="100861" cy="100861"/>
          </a:xfrm>
          <a:prstGeom prst="diamond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7" name="Diamond 196">
            <a:extLst>
              <a:ext uri="{FF2B5EF4-FFF2-40B4-BE49-F238E27FC236}">
                <a16:creationId xmlns:a16="http://schemas.microsoft.com/office/drawing/2014/main" id="{25D35C26-AB09-6148-9BC8-B6CE45F05C3F}"/>
              </a:ext>
            </a:extLst>
          </p:cNvPr>
          <p:cNvSpPr/>
          <p:nvPr/>
        </p:nvSpPr>
        <p:spPr bwMode="auto">
          <a:xfrm>
            <a:off x="6043745" y="1983374"/>
            <a:ext cx="100861" cy="100861"/>
          </a:xfrm>
          <a:prstGeom prst="diamond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8" name="Diamond 197">
            <a:extLst>
              <a:ext uri="{FF2B5EF4-FFF2-40B4-BE49-F238E27FC236}">
                <a16:creationId xmlns:a16="http://schemas.microsoft.com/office/drawing/2014/main" id="{8F178453-29B4-B648-8204-AC4033D101FD}"/>
              </a:ext>
            </a:extLst>
          </p:cNvPr>
          <p:cNvSpPr/>
          <p:nvPr/>
        </p:nvSpPr>
        <p:spPr bwMode="auto">
          <a:xfrm>
            <a:off x="5706657" y="1611414"/>
            <a:ext cx="100861" cy="100861"/>
          </a:xfrm>
          <a:prstGeom prst="diamond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8F2331DF-8486-A144-BD46-5933A136F21B}"/>
              </a:ext>
            </a:extLst>
          </p:cNvPr>
          <p:cNvSpPr/>
          <p:nvPr/>
        </p:nvSpPr>
        <p:spPr bwMode="auto">
          <a:xfrm>
            <a:off x="8165855" y="4628521"/>
            <a:ext cx="92652" cy="9265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08207256-0B47-D647-9130-5D0E0AB810A9}"/>
              </a:ext>
            </a:extLst>
          </p:cNvPr>
          <p:cNvSpPr/>
          <p:nvPr/>
        </p:nvSpPr>
        <p:spPr bwMode="auto">
          <a:xfrm>
            <a:off x="7813269" y="4299182"/>
            <a:ext cx="92652" cy="9265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9FCE47C3-3F77-AC47-AC83-FDA215CA2006}"/>
              </a:ext>
            </a:extLst>
          </p:cNvPr>
          <p:cNvSpPr/>
          <p:nvPr/>
        </p:nvSpPr>
        <p:spPr bwMode="auto">
          <a:xfrm>
            <a:off x="7464557" y="3965968"/>
            <a:ext cx="92652" cy="9265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3FDBB70E-9A89-984F-AAF0-90B9B63555C0}"/>
              </a:ext>
            </a:extLst>
          </p:cNvPr>
          <p:cNvSpPr/>
          <p:nvPr/>
        </p:nvSpPr>
        <p:spPr bwMode="auto">
          <a:xfrm>
            <a:off x="7111971" y="3617256"/>
            <a:ext cx="92652" cy="9265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8C11B4B5-D0AB-1A46-BF54-745FC74FB867}"/>
              </a:ext>
            </a:extLst>
          </p:cNvPr>
          <p:cNvSpPr/>
          <p:nvPr/>
        </p:nvSpPr>
        <p:spPr bwMode="auto">
          <a:xfrm>
            <a:off x="6763259" y="3256920"/>
            <a:ext cx="92652" cy="9265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AEF9D9E0-9A21-7843-A802-16E011B8F5D1}"/>
              </a:ext>
            </a:extLst>
          </p:cNvPr>
          <p:cNvSpPr/>
          <p:nvPr/>
        </p:nvSpPr>
        <p:spPr bwMode="auto">
          <a:xfrm>
            <a:off x="6410672" y="2884960"/>
            <a:ext cx="92652" cy="9265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DC83DF57-731E-EA45-B458-AB533A12A077}"/>
              </a:ext>
            </a:extLst>
          </p:cNvPr>
          <p:cNvSpPr/>
          <p:nvPr/>
        </p:nvSpPr>
        <p:spPr bwMode="auto">
          <a:xfrm>
            <a:off x="6054211" y="2513001"/>
            <a:ext cx="92652" cy="9265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011C3F73-68AA-F649-B1DD-18B65D3DFEEF}"/>
              </a:ext>
            </a:extLst>
          </p:cNvPr>
          <p:cNvSpPr/>
          <p:nvPr/>
        </p:nvSpPr>
        <p:spPr bwMode="auto">
          <a:xfrm>
            <a:off x="5709374" y="2141042"/>
            <a:ext cx="92652" cy="9265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5" name="Triangle 184">
            <a:extLst>
              <a:ext uri="{FF2B5EF4-FFF2-40B4-BE49-F238E27FC236}">
                <a16:creationId xmlns:a16="http://schemas.microsoft.com/office/drawing/2014/main" id="{B5126733-C711-2046-A096-55C4FA1D02A0}"/>
              </a:ext>
            </a:extLst>
          </p:cNvPr>
          <p:cNvSpPr/>
          <p:nvPr/>
        </p:nvSpPr>
        <p:spPr bwMode="auto">
          <a:xfrm>
            <a:off x="8502906" y="5168719"/>
            <a:ext cx="102808" cy="88628"/>
          </a:xfrm>
          <a:prstGeom prst="triangl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8" name="Triangle 207">
            <a:extLst>
              <a:ext uri="{FF2B5EF4-FFF2-40B4-BE49-F238E27FC236}">
                <a16:creationId xmlns:a16="http://schemas.microsoft.com/office/drawing/2014/main" id="{9F0C2E15-B557-6743-8F04-70CD91ADF9F1}"/>
              </a:ext>
            </a:extLst>
          </p:cNvPr>
          <p:cNvSpPr/>
          <p:nvPr/>
        </p:nvSpPr>
        <p:spPr bwMode="auto">
          <a:xfrm>
            <a:off x="8161943" y="4893624"/>
            <a:ext cx="102808" cy="88628"/>
          </a:xfrm>
          <a:prstGeom prst="triangl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9" name="Triangle 208">
            <a:extLst>
              <a:ext uri="{FF2B5EF4-FFF2-40B4-BE49-F238E27FC236}">
                <a16:creationId xmlns:a16="http://schemas.microsoft.com/office/drawing/2014/main" id="{6E8B71F9-3923-E545-AA79-F3B8BE4ADFC4}"/>
              </a:ext>
            </a:extLst>
          </p:cNvPr>
          <p:cNvSpPr/>
          <p:nvPr/>
        </p:nvSpPr>
        <p:spPr bwMode="auto">
          <a:xfrm>
            <a:off x="7813231" y="4591408"/>
            <a:ext cx="102808" cy="88628"/>
          </a:xfrm>
          <a:prstGeom prst="triangl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0" name="Triangle 209">
            <a:extLst>
              <a:ext uri="{FF2B5EF4-FFF2-40B4-BE49-F238E27FC236}">
                <a16:creationId xmlns:a16="http://schemas.microsoft.com/office/drawing/2014/main" id="{CF0E7DED-B3B3-D843-9B82-6CFAC0FE25C6}"/>
              </a:ext>
            </a:extLst>
          </p:cNvPr>
          <p:cNvSpPr/>
          <p:nvPr/>
        </p:nvSpPr>
        <p:spPr bwMode="auto">
          <a:xfrm>
            <a:off x="7464520" y="4269818"/>
            <a:ext cx="102808" cy="88628"/>
          </a:xfrm>
          <a:prstGeom prst="triangl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1" name="Triangle 210">
            <a:extLst>
              <a:ext uri="{FF2B5EF4-FFF2-40B4-BE49-F238E27FC236}">
                <a16:creationId xmlns:a16="http://schemas.microsoft.com/office/drawing/2014/main" id="{1D74B52D-72E8-E449-8399-6933A77CF0AE}"/>
              </a:ext>
            </a:extLst>
          </p:cNvPr>
          <p:cNvSpPr/>
          <p:nvPr/>
        </p:nvSpPr>
        <p:spPr bwMode="auto">
          <a:xfrm>
            <a:off x="7108059" y="3936605"/>
            <a:ext cx="102808" cy="88628"/>
          </a:xfrm>
          <a:prstGeom prst="triangl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2" name="Triangle 211">
            <a:extLst>
              <a:ext uri="{FF2B5EF4-FFF2-40B4-BE49-F238E27FC236}">
                <a16:creationId xmlns:a16="http://schemas.microsoft.com/office/drawing/2014/main" id="{DCD77EA4-E27B-114E-820D-EDCFE5F03360}"/>
              </a:ext>
            </a:extLst>
          </p:cNvPr>
          <p:cNvSpPr/>
          <p:nvPr/>
        </p:nvSpPr>
        <p:spPr bwMode="auto">
          <a:xfrm>
            <a:off x="6751598" y="3595642"/>
            <a:ext cx="102808" cy="88628"/>
          </a:xfrm>
          <a:prstGeom prst="triangl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3" name="Triangle 212">
            <a:extLst>
              <a:ext uri="{FF2B5EF4-FFF2-40B4-BE49-F238E27FC236}">
                <a16:creationId xmlns:a16="http://schemas.microsoft.com/office/drawing/2014/main" id="{2CA720B5-6C59-A04A-AAFE-E07D7F2A60E1}"/>
              </a:ext>
            </a:extLst>
          </p:cNvPr>
          <p:cNvSpPr/>
          <p:nvPr/>
        </p:nvSpPr>
        <p:spPr bwMode="auto">
          <a:xfrm>
            <a:off x="6402887" y="3243055"/>
            <a:ext cx="102808" cy="88628"/>
          </a:xfrm>
          <a:prstGeom prst="triangl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4" name="Triangle 213">
            <a:extLst>
              <a:ext uri="{FF2B5EF4-FFF2-40B4-BE49-F238E27FC236}">
                <a16:creationId xmlns:a16="http://schemas.microsoft.com/office/drawing/2014/main" id="{942B4C6D-8E38-E84E-AA76-DB401813388C}"/>
              </a:ext>
            </a:extLst>
          </p:cNvPr>
          <p:cNvSpPr/>
          <p:nvPr/>
        </p:nvSpPr>
        <p:spPr bwMode="auto">
          <a:xfrm>
            <a:off x="6050301" y="2878844"/>
            <a:ext cx="102808" cy="88628"/>
          </a:xfrm>
          <a:prstGeom prst="triangl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5" name="Triangle 214">
            <a:extLst>
              <a:ext uri="{FF2B5EF4-FFF2-40B4-BE49-F238E27FC236}">
                <a16:creationId xmlns:a16="http://schemas.microsoft.com/office/drawing/2014/main" id="{E1416425-C46C-864F-8435-BF76A50C6BA8}"/>
              </a:ext>
            </a:extLst>
          </p:cNvPr>
          <p:cNvSpPr/>
          <p:nvPr/>
        </p:nvSpPr>
        <p:spPr bwMode="auto">
          <a:xfrm>
            <a:off x="5701589" y="2518509"/>
            <a:ext cx="102808" cy="88628"/>
          </a:xfrm>
          <a:prstGeom prst="triangl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FEDC195C-C61B-124C-96BB-179BC05F5B3E}"/>
              </a:ext>
            </a:extLst>
          </p:cNvPr>
          <p:cNvSpPr/>
          <p:nvPr/>
        </p:nvSpPr>
        <p:spPr bwMode="auto">
          <a:xfrm>
            <a:off x="8165816" y="5085274"/>
            <a:ext cx="97905" cy="97905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578FDE26-F7B9-C54D-9408-02748C05B004}"/>
              </a:ext>
            </a:extLst>
          </p:cNvPr>
          <p:cNvSpPr/>
          <p:nvPr/>
        </p:nvSpPr>
        <p:spPr bwMode="auto">
          <a:xfrm>
            <a:off x="7817105" y="4817928"/>
            <a:ext cx="97905" cy="97905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30A9957C-D36B-0A42-A8E2-8A963184D1EB}"/>
              </a:ext>
            </a:extLst>
          </p:cNvPr>
          <p:cNvSpPr/>
          <p:nvPr/>
        </p:nvSpPr>
        <p:spPr bwMode="auto">
          <a:xfrm>
            <a:off x="7460644" y="4531210"/>
            <a:ext cx="97905" cy="97905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F8B5115F-D1F6-1F40-97B0-2F325127D1AE}"/>
              </a:ext>
            </a:extLst>
          </p:cNvPr>
          <p:cNvSpPr/>
          <p:nvPr/>
        </p:nvSpPr>
        <p:spPr bwMode="auto">
          <a:xfrm>
            <a:off x="7115806" y="4217369"/>
            <a:ext cx="97905" cy="97905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9AABA6B9-7E1F-6E49-BBD8-267DDC2C5655}"/>
              </a:ext>
            </a:extLst>
          </p:cNvPr>
          <p:cNvSpPr/>
          <p:nvPr/>
        </p:nvSpPr>
        <p:spPr bwMode="auto">
          <a:xfrm>
            <a:off x="6759346" y="3922901"/>
            <a:ext cx="97905" cy="97905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89ABF592-87B5-A948-8971-6EC3B1394240}"/>
              </a:ext>
            </a:extLst>
          </p:cNvPr>
          <p:cNvSpPr/>
          <p:nvPr/>
        </p:nvSpPr>
        <p:spPr bwMode="auto">
          <a:xfrm>
            <a:off x="6406759" y="3612935"/>
            <a:ext cx="97905" cy="97905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2086B61A-099D-6244-A2FB-DD97FC60AFAF}"/>
              </a:ext>
            </a:extLst>
          </p:cNvPr>
          <p:cNvSpPr/>
          <p:nvPr/>
        </p:nvSpPr>
        <p:spPr bwMode="auto">
          <a:xfrm>
            <a:off x="6058047" y="3275846"/>
            <a:ext cx="97905" cy="97905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F6947255-F0B7-E543-A7BF-3B6890C48EB4}"/>
              </a:ext>
            </a:extLst>
          </p:cNvPr>
          <p:cNvSpPr/>
          <p:nvPr/>
        </p:nvSpPr>
        <p:spPr bwMode="auto">
          <a:xfrm>
            <a:off x="5709335" y="2927134"/>
            <a:ext cx="97905" cy="97905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29AC13C-7EE3-A64B-B803-E292E7C3665A}"/>
              </a:ext>
            </a:extLst>
          </p:cNvPr>
          <p:cNvCxnSpPr/>
          <p:nvPr/>
        </p:nvCxnSpPr>
        <p:spPr bwMode="auto">
          <a:xfrm>
            <a:off x="8748865" y="5629621"/>
            <a:ext cx="0" cy="7315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795A1358-34D0-CB43-BF4C-98430501C0CA}"/>
              </a:ext>
            </a:extLst>
          </p:cNvPr>
          <p:cNvCxnSpPr/>
          <p:nvPr/>
        </p:nvCxnSpPr>
        <p:spPr bwMode="auto">
          <a:xfrm>
            <a:off x="8970808" y="4676776"/>
            <a:ext cx="24109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C938584D-16CC-EA44-A509-B6F41B659F76}"/>
              </a:ext>
            </a:extLst>
          </p:cNvPr>
          <p:cNvCxnSpPr/>
          <p:nvPr/>
        </p:nvCxnSpPr>
        <p:spPr bwMode="auto">
          <a:xfrm>
            <a:off x="8970808" y="4921251"/>
            <a:ext cx="24109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07ECBEA6-1946-A840-BB0C-281A2640666F}"/>
              </a:ext>
            </a:extLst>
          </p:cNvPr>
          <p:cNvCxnSpPr/>
          <p:nvPr/>
        </p:nvCxnSpPr>
        <p:spPr bwMode="auto">
          <a:xfrm>
            <a:off x="8970808" y="5175251"/>
            <a:ext cx="24109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886F3402-E7C7-A649-B7CE-F27C07F5B0F6}"/>
              </a:ext>
            </a:extLst>
          </p:cNvPr>
          <p:cNvCxnSpPr/>
          <p:nvPr/>
        </p:nvCxnSpPr>
        <p:spPr bwMode="auto">
          <a:xfrm>
            <a:off x="8970808" y="5416551"/>
            <a:ext cx="24109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7" name="Diamond 236">
            <a:extLst>
              <a:ext uri="{FF2B5EF4-FFF2-40B4-BE49-F238E27FC236}">
                <a16:creationId xmlns:a16="http://schemas.microsoft.com/office/drawing/2014/main" id="{BCFFBDA5-13D5-884D-95DA-3D7B652BB895}"/>
              </a:ext>
            </a:extLst>
          </p:cNvPr>
          <p:cNvSpPr/>
          <p:nvPr/>
        </p:nvSpPr>
        <p:spPr bwMode="auto">
          <a:xfrm>
            <a:off x="9047621" y="4628051"/>
            <a:ext cx="100861" cy="100861"/>
          </a:xfrm>
          <a:prstGeom prst="diamond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CB2340E2-1C9B-A14B-8EBF-6106503BF008}"/>
              </a:ext>
            </a:extLst>
          </p:cNvPr>
          <p:cNvSpPr/>
          <p:nvPr/>
        </p:nvSpPr>
        <p:spPr bwMode="auto">
          <a:xfrm>
            <a:off x="9049638" y="4874943"/>
            <a:ext cx="92652" cy="9265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39" name="Triangle 238">
            <a:extLst>
              <a:ext uri="{FF2B5EF4-FFF2-40B4-BE49-F238E27FC236}">
                <a16:creationId xmlns:a16="http://schemas.microsoft.com/office/drawing/2014/main" id="{5E9D6BAC-430E-1240-9F2C-F07D3769DD9D}"/>
              </a:ext>
            </a:extLst>
          </p:cNvPr>
          <p:cNvSpPr/>
          <p:nvPr/>
        </p:nvSpPr>
        <p:spPr bwMode="auto">
          <a:xfrm>
            <a:off x="9045027" y="5122826"/>
            <a:ext cx="102808" cy="88628"/>
          </a:xfrm>
          <a:prstGeom prst="triangl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3CD6C38B-8F52-604D-9EA4-9EA83D4C78E3}"/>
              </a:ext>
            </a:extLst>
          </p:cNvPr>
          <p:cNvSpPr/>
          <p:nvPr/>
        </p:nvSpPr>
        <p:spPr bwMode="auto">
          <a:xfrm>
            <a:off x="9051376" y="5366029"/>
            <a:ext cx="97905" cy="97905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8FF5FF93-47AB-8F41-BB17-9B40B9D18094}"/>
              </a:ext>
            </a:extLst>
          </p:cNvPr>
          <p:cNvSpPr txBox="1"/>
          <p:nvPr/>
        </p:nvSpPr>
        <p:spPr>
          <a:xfrm>
            <a:off x="9243522" y="4577405"/>
            <a:ext cx="10542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Reference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0C03A750-1662-364C-90CC-25FE3F282284}"/>
              </a:ext>
            </a:extLst>
          </p:cNvPr>
          <p:cNvSpPr txBox="1"/>
          <p:nvPr/>
        </p:nvSpPr>
        <p:spPr>
          <a:xfrm>
            <a:off x="9243522" y="4823081"/>
            <a:ext cx="10542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Early CKD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3E049128-6464-7849-89E0-0D9BFB846F69}"/>
              </a:ext>
            </a:extLst>
          </p:cNvPr>
          <p:cNvSpPr txBox="1"/>
          <p:nvPr/>
        </p:nvSpPr>
        <p:spPr>
          <a:xfrm>
            <a:off x="9243522" y="5327906"/>
            <a:ext cx="10542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Early DKD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409450D1-D656-1B4F-A1F0-54D5C9908470}"/>
              </a:ext>
            </a:extLst>
          </p:cNvPr>
          <p:cNvSpPr txBox="1"/>
          <p:nvPr/>
        </p:nvSpPr>
        <p:spPr>
          <a:xfrm>
            <a:off x="9243522" y="5087426"/>
            <a:ext cx="10542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Diabetes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84DA4FD8-339A-834A-A49B-B38645071334}"/>
              </a:ext>
            </a:extLst>
          </p:cNvPr>
          <p:cNvSpPr/>
          <p:nvPr/>
        </p:nvSpPr>
        <p:spPr>
          <a:xfrm>
            <a:off x="2334515" y="1219597"/>
            <a:ext cx="1132681" cy="413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F4077FFA-22BD-0F43-8431-632719B4C208}"/>
              </a:ext>
            </a:extLst>
          </p:cNvPr>
          <p:cNvSpPr/>
          <p:nvPr/>
        </p:nvSpPr>
        <p:spPr>
          <a:xfrm>
            <a:off x="6623632" y="1213855"/>
            <a:ext cx="1524314" cy="438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Women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8978A04F-DF92-C249-A4C9-DE8E7B59A54F}"/>
              </a:ext>
            </a:extLst>
          </p:cNvPr>
          <p:cNvSpPr txBox="1"/>
          <p:nvPr/>
        </p:nvSpPr>
        <p:spPr>
          <a:xfrm>
            <a:off x="5609077" y="4230544"/>
            <a:ext cx="1562486" cy="103105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Early DKD: 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16.9 years lost at </a:t>
            </a:r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age 30 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vs reference</a:t>
            </a:r>
            <a:endParaRPr lang="en-US" sz="16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9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:9 CANVAS Program Template">
  <a:themeElements>
    <a:clrScheme name="CANVAS V2">
      <a:dk1>
        <a:srgbClr val="00427A"/>
      </a:dk1>
      <a:lt1>
        <a:srgbClr val="FFFFFF"/>
      </a:lt1>
      <a:dk2>
        <a:srgbClr val="4B5264"/>
      </a:dk2>
      <a:lt2>
        <a:srgbClr val="FFFFFF"/>
      </a:lt2>
      <a:accent1>
        <a:srgbClr val="78BE20"/>
      </a:accent1>
      <a:accent2>
        <a:srgbClr val="00A3E0"/>
      </a:accent2>
      <a:accent3>
        <a:srgbClr val="002F6C"/>
      </a:accent3>
      <a:accent4>
        <a:srgbClr val="E57100"/>
      </a:accent4>
      <a:accent5>
        <a:srgbClr val="5385BB"/>
      </a:accent5>
      <a:accent6>
        <a:srgbClr val="007DB6"/>
      </a:accent6>
      <a:hlink>
        <a:srgbClr val="003565"/>
      </a:hlink>
      <a:folHlink>
        <a:srgbClr val="70A4D8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505050"/>
        </a:dk1>
        <a:lt1>
          <a:srgbClr val="FFFFFF"/>
        </a:lt1>
        <a:dk2>
          <a:srgbClr val="BFE18D"/>
        </a:dk2>
        <a:lt2>
          <a:srgbClr val="7FC31C"/>
        </a:lt2>
        <a:accent1>
          <a:srgbClr val="09357A"/>
        </a:accent1>
        <a:accent2>
          <a:srgbClr val="2A8EBF"/>
        </a:accent2>
        <a:accent3>
          <a:srgbClr val="FFFFFF"/>
        </a:accent3>
        <a:accent4>
          <a:srgbClr val="434343"/>
        </a:accent4>
        <a:accent5>
          <a:srgbClr val="AAAEBE"/>
        </a:accent5>
        <a:accent6>
          <a:srgbClr val="2580AD"/>
        </a:accent6>
        <a:hlink>
          <a:srgbClr val="93C5DF"/>
        </a:hlink>
        <a:folHlink>
          <a:srgbClr val="237D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13:9 CANVAS Program Template">
  <a:themeElements>
    <a:clrScheme name="CANVAS V2">
      <a:dk1>
        <a:srgbClr val="00427A"/>
      </a:dk1>
      <a:lt1>
        <a:srgbClr val="FFFFFF"/>
      </a:lt1>
      <a:dk2>
        <a:srgbClr val="4B5264"/>
      </a:dk2>
      <a:lt2>
        <a:srgbClr val="FFFFFF"/>
      </a:lt2>
      <a:accent1>
        <a:srgbClr val="78BE20"/>
      </a:accent1>
      <a:accent2>
        <a:srgbClr val="00A3E0"/>
      </a:accent2>
      <a:accent3>
        <a:srgbClr val="002F6C"/>
      </a:accent3>
      <a:accent4>
        <a:srgbClr val="E57100"/>
      </a:accent4>
      <a:accent5>
        <a:srgbClr val="5385BB"/>
      </a:accent5>
      <a:accent6>
        <a:srgbClr val="007DB6"/>
      </a:accent6>
      <a:hlink>
        <a:srgbClr val="003565"/>
      </a:hlink>
      <a:folHlink>
        <a:srgbClr val="70A4D8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505050"/>
        </a:dk1>
        <a:lt1>
          <a:srgbClr val="FFFFFF"/>
        </a:lt1>
        <a:dk2>
          <a:srgbClr val="BFE18D"/>
        </a:dk2>
        <a:lt2>
          <a:srgbClr val="7FC31C"/>
        </a:lt2>
        <a:accent1>
          <a:srgbClr val="09357A"/>
        </a:accent1>
        <a:accent2>
          <a:srgbClr val="2A8EBF"/>
        </a:accent2>
        <a:accent3>
          <a:srgbClr val="FFFFFF"/>
        </a:accent3>
        <a:accent4>
          <a:srgbClr val="434343"/>
        </a:accent4>
        <a:accent5>
          <a:srgbClr val="AAAEBE"/>
        </a:accent5>
        <a:accent6>
          <a:srgbClr val="2580AD"/>
        </a:accent6>
        <a:hlink>
          <a:srgbClr val="93C5DF"/>
        </a:hlink>
        <a:folHlink>
          <a:srgbClr val="237D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4:3 CANVAS Program Template">
  <a:themeElements>
    <a:clrScheme name="CANVAS V2">
      <a:dk1>
        <a:srgbClr val="00427A"/>
      </a:dk1>
      <a:lt1>
        <a:srgbClr val="FFFFFF"/>
      </a:lt1>
      <a:dk2>
        <a:srgbClr val="4B5264"/>
      </a:dk2>
      <a:lt2>
        <a:srgbClr val="FFFFFF"/>
      </a:lt2>
      <a:accent1>
        <a:srgbClr val="78BE20"/>
      </a:accent1>
      <a:accent2>
        <a:srgbClr val="00A3E0"/>
      </a:accent2>
      <a:accent3>
        <a:srgbClr val="002F6C"/>
      </a:accent3>
      <a:accent4>
        <a:srgbClr val="E57100"/>
      </a:accent4>
      <a:accent5>
        <a:srgbClr val="5385BB"/>
      </a:accent5>
      <a:accent6>
        <a:srgbClr val="007DB6"/>
      </a:accent6>
      <a:hlink>
        <a:srgbClr val="003565"/>
      </a:hlink>
      <a:folHlink>
        <a:srgbClr val="70A4D8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505050"/>
        </a:dk1>
        <a:lt1>
          <a:srgbClr val="FFFFFF"/>
        </a:lt1>
        <a:dk2>
          <a:srgbClr val="BFE18D"/>
        </a:dk2>
        <a:lt2>
          <a:srgbClr val="7FC31C"/>
        </a:lt2>
        <a:accent1>
          <a:srgbClr val="09357A"/>
        </a:accent1>
        <a:accent2>
          <a:srgbClr val="2A8EBF"/>
        </a:accent2>
        <a:accent3>
          <a:srgbClr val="FFFFFF"/>
        </a:accent3>
        <a:accent4>
          <a:srgbClr val="434343"/>
        </a:accent4>
        <a:accent5>
          <a:srgbClr val="AAAEBE"/>
        </a:accent5>
        <a:accent6>
          <a:srgbClr val="2580AD"/>
        </a:accent6>
        <a:hlink>
          <a:srgbClr val="93C5DF"/>
        </a:hlink>
        <a:folHlink>
          <a:srgbClr val="237D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13:9 CANVAS Program Template">
  <a:themeElements>
    <a:clrScheme name="CANVAS V2">
      <a:dk1>
        <a:srgbClr val="00427A"/>
      </a:dk1>
      <a:lt1>
        <a:srgbClr val="FFFFFF"/>
      </a:lt1>
      <a:dk2>
        <a:srgbClr val="4B5264"/>
      </a:dk2>
      <a:lt2>
        <a:srgbClr val="FFFFFF"/>
      </a:lt2>
      <a:accent1>
        <a:srgbClr val="78BE20"/>
      </a:accent1>
      <a:accent2>
        <a:srgbClr val="00A3E0"/>
      </a:accent2>
      <a:accent3>
        <a:srgbClr val="002F6C"/>
      </a:accent3>
      <a:accent4>
        <a:srgbClr val="E57100"/>
      </a:accent4>
      <a:accent5>
        <a:srgbClr val="5385BB"/>
      </a:accent5>
      <a:accent6>
        <a:srgbClr val="007DB6"/>
      </a:accent6>
      <a:hlink>
        <a:srgbClr val="003565"/>
      </a:hlink>
      <a:folHlink>
        <a:srgbClr val="70A4D8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505050"/>
        </a:dk1>
        <a:lt1>
          <a:srgbClr val="FFFFFF"/>
        </a:lt1>
        <a:dk2>
          <a:srgbClr val="BFE18D"/>
        </a:dk2>
        <a:lt2>
          <a:srgbClr val="7FC31C"/>
        </a:lt2>
        <a:accent1>
          <a:srgbClr val="09357A"/>
        </a:accent1>
        <a:accent2>
          <a:srgbClr val="2A8EBF"/>
        </a:accent2>
        <a:accent3>
          <a:srgbClr val="FFFFFF"/>
        </a:accent3>
        <a:accent4>
          <a:srgbClr val="434343"/>
        </a:accent4>
        <a:accent5>
          <a:srgbClr val="AAAEBE"/>
        </a:accent5>
        <a:accent6>
          <a:srgbClr val="2580AD"/>
        </a:accent6>
        <a:hlink>
          <a:srgbClr val="93C5DF"/>
        </a:hlink>
        <a:folHlink>
          <a:srgbClr val="237D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eme_Master">
  <a:themeElements>
    <a:clrScheme name="liv-1874">
      <a:dk1>
        <a:srgbClr val="95989B"/>
      </a:dk1>
      <a:lt1>
        <a:sysClr val="window" lastClr="FFFFFF"/>
      </a:lt1>
      <a:dk2>
        <a:srgbClr val="95989B"/>
      </a:dk2>
      <a:lt2>
        <a:srgbClr val="FFFFFF"/>
      </a:lt2>
      <a:accent1>
        <a:srgbClr val="DA1C5C"/>
      </a:accent1>
      <a:accent2>
        <a:srgbClr val="D7DF23"/>
      </a:accent2>
      <a:accent3>
        <a:srgbClr val="F15A29"/>
      </a:accent3>
      <a:accent4>
        <a:srgbClr val="0095A9"/>
      </a:accent4>
      <a:accent5>
        <a:srgbClr val="323F4F"/>
      </a:accent5>
      <a:accent6>
        <a:srgbClr val="7030A0"/>
      </a:accent6>
      <a:hlink>
        <a:srgbClr val="525457"/>
      </a:hlink>
      <a:folHlink>
        <a:srgbClr val="52545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75F5FDF-00B5-423E-A75D-DF9394BABD25}">
  <we:reference id="wa104380121" version="2.0.0.0" store="en-US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9945</TotalTime>
  <Words>6687</Words>
  <Application>Microsoft Office PowerPoint</Application>
  <PresentationFormat>Widescreen</PresentationFormat>
  <Paragraphs>2171</Paragraphs>
  <Slides>86</Slides>
  <Notes>86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86</vt:i4>
      </vt:variant>
    </vt:vector>
  </HeadingPairs>
  <TitlesOfParts>
    <vt:vector size="98" baseType="lpstr">
      <vt:lpstr>ＭＳ Ｐゴシック</vt:lpstr>
      <vt:lpstr>Arial</vt:lpstr>
      <vt:lpstr>Calibri</vt:lpstr>
      <vt:lpstr>Geneva</vt:lpstr>
      <vt:lpstr>Symbol</vt:lpstr>
      <vt:lpstr>Times New Roman</vt:lpstr>
      <vt:lpstr>Verdana</vt:lpstr>
      <vt:lpstr>13:9 CANVAS Program Template</vt:lpstr>
      <vt:lpstr>1_13:9 CANVAS Program Template</vt:lpstr>
      <vt:lpstr>3_4:3 CANVAS Program Template</vt:lpstr>
      <vt:lpstr>2_13:9 CANVAS Program Template</vt:lpstr>
      <vt:lpstr>Theme_Master</vt:lpstr>
      <vt:lpstr>CREDENCE</vt:lpstr>
      <vt:lpstr>Presentation Outline</vt:lpstr>
      <vt:lpstr>CREDENCE</vt:lpstr>
      <vt:lpstr>Presenter Disclosures:  George Bakris, MD</vt:lpstr>
      <vt:lpstr>Increasing Incidence and Prevalence of ESKD: US Data</vt:lpstr>
      <vt:lpstr>Number of People Receiving Renal Replacement Therapy Is Projected to Double</vt:lpstr>
      <vt:lpstr>Diabetes Is the Leading Cause of Kidney Failure: US Data</vt:lpstr>
      <vt:lpstr>Dialysis Survival Compared to Common Cancers</vt:lpstr>
      <vt:lpstr>Diabetic Kidney Disease Shortens Life Span by 16 Years</vt:lpstr>
      <vt:lpstr>The Only Proven Treatment for Renoprotection in T2DM: RENAAL &amp; IDNT</vt:lpstr>
      <vt:lpstr>ACEi/ARB Reduce Intraglomerular Pressure: Mechanism for Renal Protection</vt:lpstr>
      <vt:lpstr>Since RENAAL and IDNT, New Therapeutic Strategies for Patients With T2DM and CKD Have Failed</vt:lpstr>
      <vt:lpstr>Many Renal Effects of SGLT2 Inhibition Have Been Proposed</vt:lpstr>
      <vt:lpstr>Timeline of Major SGLT2 Inhibitor Trials</vt:lpstr>
      <vt:lpstr>Low Renal Risk Populations in CV Outcomes Trials</vt:lpstr>
      <vt:lpstr>Why Is CREDENCE Important?</vt:lpstr>
      <vt:lpstr>Primary Aim of the CREDENCE Trial</vt:lpstr>
      <vt:lpstr>CREDENCE</vt:lpstr>
      <vt:lpstr>Presenter Disclosures:  Meg J. Jardine, MBBS, PhD, FRACP</vt:lpstr>
      <vt:lpstr>Study Organization</vt:lpstr>
      <vt:lpstr>Objectives</vt:lpstr>
      <vt:lpstr>Study Design</vt:lpstr>
      <vt:lpstr>Statistical Methods</vt:lpstr>
      <vt:lpstr>Prespecified Hierarchical Testing</vt:lpstr>
      <vt:lpstr>Interim Analysis</vt:lpstr>
      <vt:lpstr>Study Timeline and Population</vt:lpstr>
      <vt:lpstr>Study Timeline</vt:lpstr>
      <vt:lpstr>34 Countries, 690 Sites, 4401 Participants</vt:lpstr>
      <vt:lpstr>Enrollment and Follow-up</vt:lpstr>
      <vt:lpstr>Demographics and Disease History</vt:lpstr>
      <vt:lpstr>Demographics</vt:lpstr>
      <vt:lpstr>Baseline Therapies</vt:lpstr>
      <vt:lpstr>Baseline Risk Factors</vt:lpstr>
      <vt:lpstr>Baseline Renal Characteristics</vt:lpstr>
      <vt:lpstr>Effects on Intermediate Outcomes</vt:lpstr>
      <vt:lpstr>Effects on HbA1c</vt:lpstr>
      <vt:lpstr>Effects on Systolic BP</vt:lpstr>
      <vt:lpstr>Effects on Body Weight</vt:lpstr>
      <vt:lpstr>Effects on Albuminuria (UACR)</vt:lpstr>
      <vt:lpstr>CREDENCE</vt:lpstr>
      <vt:lpstr>Presenter Disclosures:  Vlado Perkovic, MBBS, PhD, FRACP, FASN</vt:lpstr>
      <vt:lpstr>Primary Endpoint Definitions</vt:lpstr>
      <vt:lpstr>Primary Outcome: ESKD, Doubling of Serum Creatinine, or Renal or CV Death</vt:lpstr>
      <vt:lpstr>ESKD, Doubling of Serum Creatinine, or Renal Death</vt:lpstr>
      <vt:lpstr>End-stage Kidney Disease</vt:lpstr>
      <vt:lpstr>Dialysis, Kidney Transplantation, or Renal Death*</vt:lpstr>
      <vt:lpstr>Summary Forest Plot</vt:lpstr>
      <vt:lpstr>Primary Outcome by Screening eGFR and Albuminuria</vt:lpstr>
      <vt:lpstr>Primary Outcome: Demographic and Risk Factor Subgroups </vt:lpstr>
      <vt:lpstr>Primary Outcome: Demographic Subgroups</vt:lpstr>
      <vt:lpstr>Primary Outcome: Disease History Subgroups</vt:lpstr>
      <vt:lpstr>Effects on eGFR</vt:lpstr>
      <vt:lpstr>Summary</vt:lpstr>
      <vt:lpstr>CREDENCE</vt:lpstr>
      <vt:lpstr>Presenter Disclosures:  Kenneth W. Mahaffey, MD</vt:lpstr>
      <vt:lpstr>CV-related Baseline Demographics</vt:lpstr>
      <vt:lpstr>CV Death or Hospitalization for Heart Failure</vt:lpstr>
      <vt:lpstr>Major Cardiovascular Events: CV Death, MI, or Stroke</vt:lpstr>
      <vt:lpstr>Hospitalization for Heart Failure</vt:lpstr>
      <vt:lpstr>CV Death</vt:lpstr>
      <vt:lpstr>Summary</vt:lpstr>
      <vt:lpstr>Summary</vt:lpstr>
      <vt:lpstr>CREDENCE</vt:lpstr>
      <vt:lpstr>Safety Analyses</vt:lpstr>
      <vt:lpstr>AEs and Serious AEs</vt:lpstr>
      <vt:lpstr>Renal Safety</vt:lpstr>
      <vt:lpstr>Other AEs of Interest</vt:lpstr>
      <vt:lpstr>Fracture</vt:lpstr>
      <vt:lpstr>Lower Extremity Amputation</vt:lpstr>
      <vt:lpstr>Summary</vt:lpstr>
      <vt:lpstr>CREDENCE</vt:lpstr>
      <vt:lpstr>Presenter Disclosures: David C. Wheeler, MD, FRCP</vt:lpstr>
      <vt:lpstr>Growing Problem of T2DM and CKD</vt:lpstr>
      <vt:lpstr>Risk Factor Management at Entry to CREDENCE</vt:lpstr>
      <vt:lpstr>Study Quality Metrics:  CREDENCE vs Other Long-term Outcome Trials in Diabetes</vt:lpstr>
      <vt:lpstr>Higher Renal Risk Population in CREDENCE</vt:lpstr>
      <vt:lpstr>Lower Baseline Renal Function in CREDENCE Participants</vt:lpstr>
      <vt:lpstr>Summary of Key Renal and CV Outcomes</vt:lpstr>
      <vt:lpstr>Lower Extremity Amputation</vt:lpstr>
      <vt:lpstr>NNT for Renal and CV Outcomes Over 2.5 Years</vt:lpstr>
      <vt:lpstr>Primary Outcome: Benefits in eGFR 30 to &lt;45 Subgroup</vt:lpstr>
      <vt:lpstr>Conclusion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Alaina Mitsch</dc:creator>
  <cp:lastModifiedBy>Kimberly Dittmar</cp:lastModifiedBy>
  <cp:revision>999</cp:revision>
  <cp:lastPrinted>2019-01-08T21:48:32Z</cp:lastPrinted>
  <dcterms:created xsi:type="dcterms:W3CDTF">2017-01-18T18:55:55Z</dcterms:created>
  <dcterms:modified xsi:type="dcterms:W3CDTF">2019-04-14T23:47:26Z</dcterms:modified>
</cp:coreProperties>
</file>